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4" r:id="rId18"/>
    <p:sldId id="295" r:id="rId19"/>
    <p:sldId id="299" r:id="rId20"/>
    <p:sldId id="301" r:id="rId21"/>
    <p:sldId id="303" r:id="rId22"/>
    <p:sldId id="304" r:id="rId23"/>
    <p:sldId id="305" r:id="rId24"/>
    <p:sldId id="306" r:id="rId25"/>
    <p:sldId id="307" r:id="rId26"/>
    <p:sldId id="308" r:id="rId27"/>
    <p:sldId id="310" r:id="rId28"/>
    <p:sldId id="309" r:id="rId29"/>
    <p:sldId id="311" r:id="rId30"/>
    <p:sldId id="312" r:id="rId31"/>
    <p:sldId id="313" r:id="rId32"/>
    <p:sldId id="274" r:id="rId33"/>
    <p:sldId id="258" r:id="rId34"/>
    <p:sldId id="261" r:id="rId35"/>
    <p:sldId id="262" r:id="rId36"/>
    <p:sldId id="260" r:id="rId37"/>
    <p:sldId id="263" r:id="rId38"/>
    <p:sldId id="264" r:id="rId39"/>
    <p:sldId id="268" r:id="rId40"/>
    <p:sldId id="297" r:id="rId41"/>
    <p:sldId id="265" r:id="rId42"/>
    <p:sldId id="266" r:id="rId43"/>
    <p:sldId id="259" r:id="rId44"/>
    <p:sldId id="269" r:id="rId45"/>
    <p:sldId id="270" r:id="rId46"/>
    <p:sldId id="272" r:id="rId47"/>
    <p:sldId id="271" r:id="rId48"/>
    <p:sldId id="273" r:id="rId49"/>
    <p:sldId id="314" r:id="rId50"/>
    <p:sldId id="31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CD3C5-EE19-42E0-8A73-A5E467CC55B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it-IT"/>
        </a:p>
      </dgm:t>
    </dgm:pt>
    <dgm:pt modelId="{00176936-C355-4E43-9BBE-8AEE283F009F}">
      <dgm:prSet phldrT="[Testo]" custT="1"/>
      <dgm:spPr/>
      <dgm:t>
        <a:bodyPr/>
        <a:lstStyle/>
        <a:p>
          <a:r>
            <a:rPr lang="it-IT" sz="2000" dirty="0"/>
            <a:t>Assetto ordinamentale, organizzativo e didattico della Scuola dell’Infanzia e del Primo ciclo (DPR 89/2009)</a:t>
          </a:r>
        </a:p>
      </dgm:t>
    </dgm:pt>
    <dgm:pt modelId="{F92BBB40-B335-41B2-B211-1CD52B299F60}" type="parTrans" cxnId="{35ADC31F-FD4A-47AA-932F-BFA27C8FF5FC}">
      <dgm:prSet/>
      <dgm:spPr/>
      <dgm:t>
        <a:bodyPr/>
        <a:lstStyle/>
        <a:p>
          <a:endParaRPr lang="it-IT" sz="2000"/>
        </a:p>
      </dgm:t>
    </dgm:pt>
    <dgm:pt modelId="{1F1B74CD-EF9E-4714-AC19-0579C6478972}" type="sibTrans" cxnId="{35ADC31F-FD4A-47AA-932F-BFA27C8FF5FC}">
      <dgm:prSet/>
      <dgm:spPr/>
      <dgm:t>
        <a:bodyPr/>
        <a:lstStyle/>
        <a:p>
          <a:endParaRPr lang="it-IT" sz="2000"/>
        </a:p>
      </dgm:t>
    </dgm:pt>
    <dgm:pt modelId="{554F700B-5311-468B-BF64-F1709CC9E50F}">
      <dgm:prSet phldrT="[Testo]" custT="1"/>
      <dgm:spPr/>
      <dgm:t>
        <a:bodyPr/>
        <a:lstStyle/>
        <a:p>
          <a:r>
            <a:rPr lang="it-IT" sz="2000" dirty="0"/>
            <a:t>Indicazioni Nazionali per la scuola dell’infanzia e per il primo ciclo di istruzione (DM 254/2012)</a:t>
          </a:r>
        </a:p>
      </dgm:t>
    </dgm:pt>
    <dgm:pt modelId="{6A392C72-FC21-4136-BCF1-8CADAD7A23B7}" type="parTrans" cxnId="{D2CD430C-0497-43C0-A234-702F499EAC27}">
      <dgm:prSet/>
      <dgm:spPr/>
      <dgm:t>
        <a:bodyPr/>
        <a:lstStyle/>
        <a:p>
          <a:endParaRPr lang="it-IT" sz="2000"/>
        </a:p>
      </dgm:t>
    </dgm:pt>
    <dgm:pt modelId="{A8D3812B-1113-4973-AC54-3C5F523187C1}" type="sibTrans" cxnId="{D2CD430C-0497-43C0-A234-702F499EAC27}">
      <dgm:prSet/>
      <dgm:spPr/>
      <dgm:t>
        <a:bodyPr/>
        <a:lstStyle/>
        <a:p>
          <a:endParaRPr lang="it-IT" sz="2000"/>
        </a:p>
      </dgm:t>
    </dgm:pt>
    <dgm:pt modelId="{0C05FC58-1E33-4FA9-8CBD-F6E722359AA6}">
      <dgm:prSet phldrT="[Testo]" custT="1"/>
      <dgm:spPr/>
      <dgm:t>
        <a:bodyPr/>
        <a:lstStyle/>
        <a:p>
          <a:r>
            <a:rPr lang="it-IT" sz="2000" kern="1200"/>
            <a:t>Legge 107/205 </a:t>
          </a:r>
          <a:r>
            <a:rPr lang="it-IT" sz="2000" kern="1200">
              <a:latin typeface="Tw Cen MT" panose="020B0602020104020603"/>
              <a:ea typeface="+mn-ea"/>
              <a:cs typeface="+mn-cs"/>
            </a:rPr>
            <a:t>e Decreto Legislativo n. 65 del 13 aprile 2017 - Sistema integrato di educazione e di istruzione 0-6 </a:t>
          </a:r>
          <a:endParaRPr lang="it-IT" sz="2000" kern="1200" dirty="0">
            <a:latin typeface="Tw Cen MT" panose="020B0602020104020603"/>
            <a:ea typeface="+mn-ea"/>
            <a:cs typeface="+mn-cs"/>
          </a:endParaRPr>
        </a:p>
      </dgm:t>
    </dgm:pt>
    <dgm:pt modelId="{597CF1C7-52BF-4B1E-9ACB-1FA04C6E01A2}" type="parTrans" cxnId="{32DE2A03-C4E3-4296-A89A-6D1FCD630A95}">
      <dgm:prSet/>
      <dgm:spPr/>
      <dgm:t>
        <a:bodyPr/>
        <a:lstStyle/>
        <a:p>
          <a:endParaRPr lang="it-IT" sz="2000"/>
        </a:p>
      </dgm:t>
    </dgm:pt>
    <dgm:pt modelId="{7D5CD692-3202-46E9-B41B-B1FDD61A8D54}" type="sibTrans" cxnId="{32DE2A03-C4E3-4296-A89A-6D1FCD630A95}">
      <dgm:prSet/>
      <dgm:spPr/>
      <dgm:t>
        <a:bodyPr/>
        <a:lstStyle/>
        <a:p>
          <a:endParaRPr lang="it-IT" sz="2000"/>
        </a:p>
      </dgm:t>
    </dgm:pt>
    <dgm:pt modelId="{C4BC26E4-049A-48D8-9E1B-3C26FE3C78D8}">
      <dgm:prSet custT="1"/>
      <dgm:spPr/>
      <dgm:t>
        <a:bodyPr/>
        <a:lstStyle/>
        <a:p>
          <a:r>
            <a:rPr lang="it-IT" sz="2000" dirty="0"/>
            <a:t>Indicazioni nazionali e nuovi scenari</a:t>
          </a:r>
        </a:p>
      </dgm:t>
    </dgm:pt>
    <dgm:pt modelId="{D4E79EDD-3C1A-47A1-84B3-054C2B4645FA}" type="parTrans" cxnId="{78FBF08C-D280-4CB4-B194-AE8BA649CF35}">
      <dgm:prSet/>
      <dgm:spPr/>
      <dgm:t>
        <a:bodyPr/>
        <a:lstStyle/>
        <a:p>
          <a:endParaRPr lang="it-IT" sz="2000"/>
        </a:p>
      </dgm:t>
    </dgm:pt>
    <dgm:pt modelId="{D37ECFB2-BFE4-4A8A-862D-A64A53D0FE41}" type="sibTrans" cxnId="{78FBF08C-D280-4CB4-B194-AE8BA649CF35}">
      <dgm:prSet/>
      <dgm:spPr/>
      <dgm:t>
        <a:bodyPr/>
        <a:lstStyle/>
        <a:p>
          <a:endParaRPr lang="it-IT" sz="2000"/>
        </a:p>
      </dgm:t>
    </dgm:pt>
    <dgm:pt modelId="{B3AE612B-76F1-4948-B825-6E8F69502F77}" type="pres">
      <dgm:prSet presAssocID="{5D5CD3C5-EE19-42E0-8A73-A5E467CC55B0}" presName="linear" presStyleCnt="0">
        <dgm:presLayoutVars>
          <dgm:dir/>
          <dgm:animLvl val="lvl"/>
          <dgm:resizeHandles val="exact"/>
        </dgm:presLayoutVars>
      </dgm:prSet>
      <dgm:spPr/>
    </dgm:pt>
    <dgm:pt modelId="{F7F54355-8A03-48FE-9343-95D791175751}" type="pres">
      <dgm:prSet presAssocID="{00176936-C355-4E43-9BBE-8AEE283F009F}" presName="parentLin" presStyleCnt="0"/>
      <dgm:spPr/>
    </dgm:pt>
    <dgm:pt modelId="{9D8EEC7D-B43F-43F7-A22E-AF32D320A754}" type="pres">
      <dgm:prSet presAssocID="{00176936-C355-4E43-9BBE-8AEE283F009F}" presName="parentLeftMargin" presStyleLbl="node1" presStyleIdx="0" presStyleCnt="4"/>
      <dgm:spPr/>
    </dgm:pt>
    <dgm:pt modelId="{FA4C5F65-48BA-40E1-AA57-F6F3B5160B03}" type="pres">
      <dgm:prSet presAssocID="{00176936-C355-4E43-9BBE-8AEE283F009F}" presName="parentText" presStyleLbl="node1" presStyleIdx="0" presStyleCnt="4">
        <dgm:presLayoutVars>
          <dgm:chMax val="0"/>
          <dgm:bulletEnabled val="1"/>
        </dgm:presLayoutVars>
      </dgm:prSet>
      <dgm:spPr/>
    </dgm:pt>
    <dgm:pt modelId="{F6D8F587-0697-4356-8598-2754E66A3A56}" type="pres">
      <dgm:prSet presAssocID="{00176936-C355-4E43-9BBE-8AEE283F009F}" presName="negativeSpace" presStyleCnt="0"/>
      <dgm:spPr/>
    </dgm:pt>
    <dgm:pt modelId="{AE8C81F0-0547-4291-B8E4-7A30B2CEF801}" type="pres">
      <dgm:prSet presAssocID="{00176936-C355-4E43-9BBE-8AEE283F009F}" presName="childText" presStyleLbl="conFgAcc1" presStyleIdx="0" presStyleCnt="4">
        <dgm:presLayoutVars>
          <dgm:bulletEnabled val="1"/>
        </dgm:presLayoutVars>
      </dgm:prSet>
      <dgm:spPr/>
    </dgm:pt>
    <dgm:pt modelId="{9225731C-D89A-44DF-A77F-D4DE1063BED3}" type="pres">
      <dgm:prSet presAssocID="{1F1B74CD-EF9E-4714-AC19-0579C6478972}" presName="spaceBetweenRectangles" presStyleCnt="0"/>
      <dgm:spPr/>
    </dgm:pt>
    <dgm:pt modelId="{E1EC8369-2C3F-4E1A-9324-DBF71A5F184B}" type="pres">
      <dgm:prSet presAssocID="{554F700B-5311-468B-BF64-F1709CC9E50F}" presName="parentLin" presStyleCnt="0"/>
      <dgm:spPr/>
    </dgm:pt>
    <dgm:pt modelId="{064874D4-EC33-4BC5-B0CE-3F024AC8CA15}" type="pres">
      <dgm:prSet presAssocID="{554F700B-5311-468B-BF64-F1709CC9E50F}" presName="parentLeftMargin" presStyleLbl="node1" presStyleIdx="0" presStyleCnt="4"/>
      <dgm:spPr/>
    </dgm:pt>
    <dgm:pt modelId="{3E6CA9DC-AE5E-482A-858F-385F54875710}" type="pres">
      <dgm:prSet presAssocID="{554F700B-5311-468B-BF64-F1709CC9E50F}" presName="parentText" presStyleLbl="node1" presStyleIdx="1" presStyleCnt="4">
        <dgm:presLayoutVars>
          <dgm:chMax val="0"/>
          <dgm:bulletEnabled val="1"/>
        </dgm:presLayoutVars>
      </dgm:prSet>
      <dgm:spPr/>
    </dgm:pt>
    <dgm:pt modelId="{93ABFF8A-C157-4C44-B094-4910A62099AE}" type="pres">
      <dgm:prSet presAssocID="{554F700B-5311-468B-BF64-F1709CC9E50F}" presName="negativeSpace" presStyleCnt="0"/>
      <dgm:spPr/>
    </dgm:pt>
    <dgm:pt modelId="{AB0BE6DF-BAF5-4281-9E39-18C25DB918CE}" type="pres">
      <dgm:prSet presAssocID="{554F700B-5311-468B-BF64-F1709CC9E50F}" presName="childText" presStyleLbl="conFgAcc1" presStyleIdx="1" presStyleCnt="4">
        <dgm:presLayoutVars>
          <dgm:bulletEnabled val="1"/>
        </dgm:presLayoutVars>
      </dgm:prSet>
      <dgm:spPr/>
    </dgm:pt>
    <dgm:pt modelId="{6D528D88-62FB-49A0-8E11-25C6F9914B78}" type="pres">
      <dgm:prSet presAssocID="{A8D3812B-1113-4973-AC54-3C5F523187C1}" presName="spaceBetweenRectangles" presStyleCnt="0"/>
      <dgm:spPr/>
    </dgm:pt>
    <dgm:pt modelId="{0CF2034C-1C1E-4187-9D38-227415F4F151}" type="pres">
      <dgm:prSet presAssocID="{0C05FC58-1E33-4FA9-8CBD-F6E722359AA6}" presName="parentLin" presStyleCnt="0"/>
      <dgm:spPr/>
    </dgm:pt>
    <dgm:pt modelId="{405F236B-B4A6-4A02-8439-9B3DD7E649FD}" type="pres">
      <dgm:prSet presAssocID="{0C05FC58-1E33-4FA9-8CBD-F6E722359AA6}" presName="parentLeftMargin" presStyleLbl="node1" presStyleIdx="1" presStyleCnt="4"/>
      <dgm:spPr/>
    </dgm:pt>
    <dgm:pt modelId="{A8C1F340-52B5-496C-86B0-06A9F104CF55}" type="pres">
      <dgm:prSet presAssocID="{0C05FC58-1E33-4FA9-8CBD-F6E722359AA6}" presName="parentText" presStyleLbl="node1" presStyleIdx="2" presStyleCnt="4">
        <dgm:presLayoutVars>
          <dgm:chMax val="0"/>
          <dgm:bulletEnabled val="1"/>
        </dgm:presLayoutVars>
      </dgm:prSet>
      <dgm:spPr/>
    </dgm:pt>
    <dgm:pt modelId="{CEA76E73-8CED-4FD3-8152-035DC84E7B82}" type="pres">
      <dgm:prSet presAssocID="{0C05FC58-1E33-4FA9-8CBD-F6E722359AA6}" presName="negativeSpace" presStyleCnt="0"/>
      <dgm:spPr/>
    </dgm:pt>
    <dgm:pt modelId="{E77685D9-0DA4-46CF-B25C-BE36FCC72127}" type="pres">
      <dgm:prSet presAssocID="{0C05FC58-1E33-4FA9-8CBD-F6E722359AA6}" presName="childText" presStyleLbl="conFgAcc1" presStyleIdx="2" presStyleCnt="4">
        <dgm:presLayoutVars>
          <dgm:bulletEnabled val="1"/>
        </dgm:presLayoutVars>
      </dgm:prSet>
      <dgm:spPr/>
    </dgm:pt>
    <dgm:pt modelId="{9118F504-A9E6-427D-A1EB-DB9FF061E83C}" type="pres">
      <dgm:prSet presAssocID="{7D5CD692-3202-46E9-B41B-B1FDD61A8D54}" presName="spaceBetweenRectangles" presStyleCnt="0"/>
      <dgm:spPr/>
    </dgm:pt>
    <dgm:pt modelId="{2563335C-6A9E-4A51-A92F-96B75B696E6A}" type="pres">
      <dgm:prSet presAssocID="{C4BC26E4-049A-48D8-9E1B-3C26FE3C78D8}" presName="parentLin" presStyleCnt="0"/>
      <dgm:spPr/>
    </dgm:pt>
    <dgm:pt modelId="{0B0F2D7C-0F44-4ED1-8D4E-BE457834825D}" type="pres">
      <dgm:prSet presAssocID="{C4BC26E4-049A-48D8-9E1B-3C26FE3C78D8}" presName="parentLeftMargin" presStyleLbl="node1" presStyleIdx="2" presStyleCnt="4"/>
      <dgm:spPr/>
    </dgm:pt>
    <dgm:pt modelId="{70553E28-87E2-458F-8771-0A414EC5B8F2}" type="pres">
      <dgm:prSet presAssocID="{C4BC26E4-049A-48D8-9E1B-3C26FE3C78D8}" presName="parentText" presStyleLbl="node1" presStyleIdx="3" presStyleCnt="4">
        <dgm:presLayoutVars>
          <dgm:chMax val="0"/>
          <dgm:bulletEnabled val="1"/>
        </dgm:presLayoutVars>
      </dgm:prSet>
      <dgm:spPr/>
    </dgm:pt>
    <dgm:pt modelId="{A5560E26-AFC8-43ED-B411-9997BBAE82E0}" type="pres">
      <dgm:prSet presAssocID="{C4BC26E4-049A-48D8-9E1B-3C26FE3C78D8}" presName="negativeSpace" presStyleCnt="0"/>
      <dgm:spPr/>
    </dgm:pt>
    <dgm:pt modelId="{95B2CBBD-E550-43A5-ACE4-7DC1A32FDDF8}" type="pres">
      <dgm:prSet presAssocID="{C4BC26E4-049A-48D8-9E1B-3C26FE3C78D8}" presName="childText" presStyleLbl="conFgAcc1" presStyleIdx="3" presStyleCnt="4">
        <dgm:presLayoutVars>
          <dgm:bulletEnabled val="1"/>
        </dgm:presLayoutVars>
      </dgm:prSet>
      <dgm:spPr/>
    </dgm:pt>
  </dgm:ptLst>
  <dgm:cxnLst>
    <dgm:cxn modelId="{33118300-FAAE-4948-93EE-3C2949F71679}" type="presOf" srcId="{C4BC26E4-049A-48D8-9E1B-3C26FE3C78D8}" destId="{0B0F2D7C-0F44-4ED1-8D4E-BE457834825D}" srcOrd="0" destOrd="0" presId="urn:microsoft.com/office/officeart/2005/8/layout/list1"/>
    <dgm:cxn modelId="{32DE2A03-C4E3-4296-A89A-6D1FCD630A95}" srcId="{5D5CD3C5-EE19-42E0-8A73-A5E467CC55B0}" destId="{0C05FC58-1E33-4FA9-8CBD-F6E722359AA6}" srcOrd="2" destOrd="0" parTransId="{597CF1C7-52BF-4B1E-9ACB-1FA04C6E01A2}" sibTransId="{7D5CD692-3202-46E9-B41B-B1FDD61A8D54}"/>
    <dgm:cxn modelId="{D2CD430C-0497-43C0-A234-702F499EAC27}" srcId="{5D5CD3C5-EE19-42E0-8A73-A5E467CC55B0}" destId="{554F700B-5311-468B-BF64-F1709CC9E50F}" srcOrd="1" destOrd="0" parTransId="{6A392C72-FC21-4136-BCF1-8CADAD7A23B7}" sibTransId="{A8D3812B-1113-4973-AC54-3C5F523187C1}"/>
    <dgm:cxn modelId="{35ADC31F-FD4A-47AA-932F-BFA27C8FF5FC}" srcId="{5D5CD3C5-EE19-42E0-8A73-A5E467CC55B0}" destId="{00176936-C355-4E43-9BBE-8AEE283F009F}" srcOrd="0" destOrd="0" parTransId="{F92BBB40-B335-41B2-B211-1CD52B299F60}" sibTransId="{1F1B74CD-EF9E-4714-AC19-0579C6478972}"/>
    <dgm:cxn modelId="{B41EC240-063C-4C1C-8DBB-AA4E3411684C}" type="presOf" srcId="{00176936-C355-4E43-9BBE-8AEE283F009F}" destId="{9D8EEC7D-B43F-43F7-A22E-AF32D320A754}" srcOrd="0" destOrd="0" presId="urn:microsoft.com/office/officeart/2005/8/layout/list1"/>
    <dgm:cxn modelId="{C17C2866-CAFE-4B2E-AECB-1BFF6C953D3E}" type="presOf" srcId="{C4BC26E4-049A-48D8-9E1B-3C26FE3C78D8}" destId="{70553E28-87E2-458F-8771-0A414EC5B8F2}" srcOrd="1" destOrd="0" presId="urn:microsoft.com/office/officeart/2005/8/layout/list1"/>
    <dgm:cxn modelId="{C0E76B50-AD9A-401B-A31D-DFA824DDE097}" type="presOf" srcId="{554F700B-5311-468B-BF64-F1709CC9E50F}" destId="{3E6CA9DC-AE5E-482A-858F-385F54875710}" srcOrd="1" destOrd="0" presId="urn:microsoft.com/office/officeart/2005/8/layout/list1"/>
    <dgm:cxn modelId="{78FBF08C-D280-4CB4-B194-AE8BA649CF35}" srcId="{5D5CD3C5-EE19-42E0-8A73-A5E467CC55B0}" destId="{C4BC26E4-049A-48D8-9E1B-3C26FE3C78D8}" srcOrd="3" destOrd="0" parTransId="{D4E79EDD-3C1A-47A1-84B3-054C2B4645FA}" sibTransId="{D37ECFB2-BFE4-4A8A-862D-A64A53D0FE41}"/>
    <dgm:cxn modelId="{BC013BB0-4E57-4225-89FB-3FB2BB930239}" type="presOf" srcId="{0C05FC58-1E33-4FA9-8CBD-F6E722359AA6}" destId="{405F236B-B4A6-4A02-8439-9B3DD7E649FD}" srcOrd="0" destOrd="0" presId="urn:microsoft.com/office/officeart/2005/8/layout/list1"/>
    <dgm:cxn modelId="{16019CCC-71E3-4F77-87FF-52BF3427C972}" type="presOf" srcId="{00176936-C355-4E43-9BBE-8AEE283F009F}" destId="{FA4C5F65-48BA-40E1-AA57-F6F3B5160B03}" srcOrd="1" destOrd="0" presId="urn:microsoft.com/office/officeart/2005/8/layout/list1"/>
    <dgm:cxn modelId="{E633B3DC-ED4B-4A02-BB6D-E39AA37F111F}" type="presOf" srcId="{554F700B-5311-468B-BF64-F1709CC9E50F}" destId="{064874D4-EC33-4BC5-B0CE-3F024AC8CA15}" srcOrd="0" destOrd="0" presId="urn:microsoft.com/office/officeart/2005/8/layout/list1"/>
    <dgm:cxn modelId="{B8C85CF5-E5D4-452F-845E-5D3E98034E91}" type="presOf" srcId="{0C05FC58-1E33-4FA9-8CBD-F6E722359AA6}" destId="{A8C1F340-52B5-496C-86B0-06A9F104CF55}" srcOrd="1" destOrd="0" presId="urn:microsoft.com/office/officeart/2005/8/layout/list1"/>
    <dgm:cxn modelId="{C79976FC-C621-4DF8-ACAC-E6DD05312097}" type="presOf" srcId="{5D5CD3C5-EE19-42E0-8A73-A5E467CC55B0}" destId="{B3AE612B-76F1-4948-B825-6E8F69502F77}" srcOrd="0" destOrd="0" presId="urn:microsoft.com/office/officeart/2005/8/layout/list1"/>
    <dgm:cxn modelId="{AB81E46C-5042-41C0-8660-97F9F479D16D}" type="presParOf" srcId="{B3AE612B-76F1-4948-B825-6E8F69502F77}" destId="{F7F54355-8A03-48FE-9343-95D791175751}" srcOrd="0" destOrd="0" presId="urn:microsoft.com/office/officeart/2005/8/layout/list1"/>
    <dgm:cxn modelId="{D2F665D8-6AA8-4B37-88E4-5B011E0F53B2}" type="presParOf" srcId="{F7F54355-8A03-48FE-9343-95D791175751}" destId="{9D8EEC7D-B43F-43F7-A22E-AF32D320A754}" srcOrd="0" destOrd="0" presId="urn:microsoft.com/office/officeart/2005/8/layout/list1"/>
    <dgm:cxn modelId="{B1A7296D-2A8C-47C9-AB61-4776065B77D9}" type="presParOf" srcId="{F7F54355-8A03-48FE-9343-95D791175751}" destId="{FA4C5F65-48BA-40E1-AA57-F6F3B5160B03}" srcOrd="1" destOrd="0" presId="urn:microsoft.com/office/officeart/2005/8/layout/list1"/>
    <dgm:cxn modelId="{DE76D1CC-6829-4893-A35E-A54820081F60}" type="presParOf" srcId="{B3AE612B-76F1-4948-B825-6E8F69502F77}" destId="{F6D8F587-0697-4356-8598-2754E66A3A56}" srcOrd="1" destOrd="0" presId="urn:microsoft.com/office/officeart/2005/8/layout/list1"/>
    <dgm:cxn modelId="{31C2C560-05CD-45A7-B23A-6C159C3AF1D4}" type="presParOf" srcId="{B3AE612B-76F1-4948-B825-6E8F69502F77}" destId="{AE8C81F0-0547-4291-B8E4-7A30B2CEF801}" srcOrd="2" destOrd="0" presId="urn:microsoft.com/office/officeart/2005/8/layout/list1"/>
    <dgm:cxn modelId="{3CDE0820-5A85-46C7-88FE-6E410000847E}" type="presParOf" srcId="{B3AE612B-76F1-4948-B825-6E8F69502F77}" destId="{9225731C-D89A-44DF-A77F-D4DE1063BED3}" srcOrd="3" destOrd="0" presId="urn:microsoft.com/office/officeart/2005/8/layout/list1"/>
    <dgm:cxn modelId="{170176F7-58F5-4D7C-9EEE-0469C4D3B91C}" type="presParOf" srcId="{B3AE612B-76F1-4948-B825-6E8F69502F77}" destId="{E1EC8369-2C3F-4E1A-9324-DBF71A5F184B}" srcOrd="4" destOrd="0" presId="urn:microsoft.com/office/officeart/2005/8/layout/list1"/>
    <dgm:cxn modelId="{3412FA06-A9E2-49EA-9A5C-5CD02546DAB5}" type="presParOf" srcId="{E1EC8369-2C3F-4E1A-9324-DBF71A5F184B}" destId="{064874D4-EC33-4BC5-B0CE-3F024AC8CA15}" srcOrd="0" destOrd="0" presId="urn:microsoft.com/office/officeart/2005/8/layout/list1"/>
    <dgm:cxn modelId="{72EB9498-1024-4543-A01D-68DBBABC5B16}" type="presParOf" srcId="{E1EC8369-2C3F-4E1A-9324-DBF71A5F184B}" destId="{3E6CA9DC-AE5E-482A-858F-385F54875710}" srcOrd="1" destOrd="0" presId="urn:microsoft.com/office/officeart/2005/8/layout/list1"/>
    <dgm:cxn modelId="{5AEEC33F-2166-4B4C-91FB-0DA02519FEDB}" type="presParOf" srcId="{B3AE612B-76F1-4948-B825-6E8F69502F77}" destId="{93ABFF8A-C157-4C44-B094-4910A62099AE}" srcOrd="5" destOrd="0" presId="urn:microsoft.com/office/officeart/2005/8/layout/list1"/>
    <dgm:cxn modelId="{FB00C17D-EE53-4FF1-8457-B0CEBA66698B}" type="presParOf" srcId="{B3AE612B-76F1-4948-B825-6E8F69502F77}" destId="{AB0BE6DF-BAF5-4281-9E39-18C25DB918CE}" srcOrd="6" destOrd="0" presId="urn:microsoft.com/office/officeart/2005/8/layout/list1"/>
    <dgm:cxn modelId="{60813984-0903-40E6-AF40-0DAE9C33CA56}" type="presParOf" srcId="{B3AE612B-76F1-4948-B825-6E8F69502F77}" destId="{6D528D88-62FB-49A0-8E11-25C6F9914B78}" srcOrd="7" destOrd="0" presId="urn:microsoft.com/office/officeart/2005/8/layout/list1"/>
    <dgm:cxn modelId="{EA7289C3-945C-474A-9766-92E16E9C3548}" type="presParOf" srcId="{B3AE612B-76F1-4948-B825-6E8F69502F77}" destId="{0CF2034C-1C1E-4187-9D38-227415F4F151}" srcOrd="8" destOrd="0" presId="urn:microsoft.com/office/officeart/2005/8/layout/list1"/>
    <dgm:cxn modelId="{ED27041D-2CE5-481C-B22F-8150833D1910}" type="presParOf" srcId="{0CF2034C-1C1E-4187-9D38-227415F4F151}" destId="{405F236B-B4A6-4A02-8439-9B3DD7E649FD}" srcOrd="0" destOrd="0" presId="urn:microsoft.com/office/officeart/2005/8/layout/list1"/>
    <dgm:cxn modelId="{85B78697-31EF-42A1-AC7B-ED3931C97771}" type="presParOf" srcId="{0CF2034C-1C1E-4187-9D38-227415F4F151}" destId="{A8C1F340-52B5-496C-86B0-06A9F104CF55}" srcOrd="1" destOrd="0" presId="urn:microsoft.com/office/officeart/2005/8/layout/list1"/>
    <dgm:cxn modelId="{BF284EF8-CA4B-44F2-8DE3-FE74E9A703EF}" type="presParOf" srcId="{B3AE612B-76F1-4948-B825-6E8F69502F77}" destId="{CEA76E73-8CED-4FD3-8152-035DC84E7B82}" srcOrd="9" destOrd="0" presId="urn:microsoft.com/office/officeart/2005/8/layout/list1"/>
    <dgm:cxn modelId="{79D76656-5AF2-4689-B7F1-FFABAD57B2E2}" type="presParOf" srcId="{B3AE612B-76F1-4948-B825-6E8F69502F77}" destId="{E77685D9-0DA4-46CF-B25C-BE36FCC72127}" srcOrd="10" destOrd="0" presId="urn:microsoft.com/office/officeart/2005/8/layout/list1"/>
    <dgm:cxn modelId="{8374E273-7C20-46A1-B5CF-BB87A9F029C1}" type="presParOf" srcId="{B3AE612B-76F1-4948-B825-6E8F69502F77}" destId="{9118F504-A9E6-427D-A1EB-DB9FF061E83C}" srcOrd="11" destOrd="0" presId="urn:microsoft.com/office/officeart/2005/8/layout/list1"/>
    <dgm:cxn modelId="{7E9D202E-C28A-4024-9729-1023CE8A8217}" type="presParOf" srcId="{B3AE612B-76F1-4948-B825-6E8F69502F77}" destId="{2563335C-6A9E-4A51-A92F-96B75B696E6A}" srcOrd="12" destOrd="0" presId="urn:microsoft.com/office/officeart/2005/8/layout/list1"/>
    <dgm:cxn modelId="{A0B94477-2BDB-4F8F-8FB1-F046B2F5AAA9}" type="presParOf" srcId="{2563335C-6A9E-4A51-A92F-96B75B696E6A}" destId="{0B0F2D7C-0F44-4ED1-8D4E-BE457834825D}" srcOrd="0" destOrd="0" presId="urn:microsoft.com/office/officeart/2005/8/layout/list1"/>
    <dgm:cxn modelId="{3D60ED3F-F58C-4FB2-BA95-D2C3BAE20240}" type="presParOf" srcId="{2563335C-6A9E-4A51-A92F-96B75B696E6A}" destId="{70553E28-87E2-458F-8771-0A414EC5B8F2}" srcOrd="1" destOrd="0" presId="urn:microsoft.com/office/officeart/2005/8/layout/list1"/>
    <dgm:cxn modelId="{A983768C-D3E1-466D-9F7A-771116941B27}" type="presParOf" srcId="{B3AE612B-76F1-4948-B825-6E8F69502F77}" destId="{A5560E26-AFC8-43ED-B411-9997BBAE82E0}" srcOrd="13" destOrd="0" presId="urn:microsoft.com/office/officeart/2005/8/layout/list1"/>
    <dgm:cxn modelId="{CC8E2DBE-4654-46F4-A106-3EA6E81FBF78}" type="presParOf" srcId="{B3AE612B-76F1-4948-B825-6E8F69502F77}" destId="{95B2CBBD-E550-43A5-ACE4-7DC1A32FDDF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825BE-81CE-47EB-9EEF-F0D248F6DA3F}" type="doc">
      <dgm:prSet loTypeId="urn:microsoft.com/office/officeart/2005/8/layout/vProcess5" loCatId="process" qsTypeId="urn:microsoft.com/office/officeart/2005/8/quickstyle/simple3" qsCatId="simple" csTypeId="urn:microsoft.com/office/officeart/2005/8/colors/accent5_2" csCatId="accent5"/>
      <dgm:spPr/>
      <dgm:t>
        <a:bodyPr/>
        <a:lstStyle/>
        <a:p>
          <a:endParaRPr lang="en-US"/>
        </a:p>
      </dgm:t>
    </dgm:pt>
    <dgm:pt modelId="{2CF3EE1F-10C6-4214-8CEB-37E6C643BE7A}">
      <dgm:prSet/>
      <dgm:spPr/>
      <dgm:t>
        <a:bodyPr/>
        <a:lstStyle/>
        <a:p>
          <a:r>
            <a:rPr lang="it-IT"/>
            <a:t>Aumentino i finanziamenti sia per la scuola dell’infanzia che per lo 0-3 in maniera equa;</a:t>
          </a:r>
          <a:endParaRPr lang="en-US"/>
        </a:p>
      </dgm:t>
    </dgm:pt>
    <dgm:pt modelId="{AC26E915-393C-4FEF-B6CE-5DC67835C347}" type="parTrans" cxnId="{66E65E0C-4C19-43D4-8498-EA3EB6BCD69F}">
      <dgm:prSet/>
      <dgm:spPr/>
      <dgm:t>
        <a:bodyPr/>
        <a:lstStyle/>
        <a:p>
          <a:endParaRPr lang="en-US"/>
        </a:p>
      </dgm:t>
    </dgm:pt>
    <dgm:pt modelId="{9A76EF8D-A402-4910-9D74-A491905AEF84}" type="sibTrans" cxnId="{66E65E0C-4C19-43D4-8498-EA3EB6BCD69F}">
      <dgm:prSet/>
      <dgm:spPr/>
      <dgm:t>
        <a:bodyPr/>
        <a:lstStyle/>
        <a:p>
          <a:endParaRPr lang="en-US"/>
        </a:p>
      </dgm:t>
    </dgm:pt>
    <dgm:pt modelId="{D329F5F2-257A-4950-8318-715621E61C5B}">
      <dgm:prSet/>
      <dgm:spPr/>
      <dgm:t>
        <a:bodyPr/>
        <a:lstStyle/>
        <a:p>
          <a:r>
            <a:rPr lang="it-IT"/>
            <a:t>Si elaborino le Linee Guida pedagogiche 0-6;</a:t>
          </a:r>
          <a:endParaRPr lang="en-US"/>
        </a:p>
      </dgm:t>
    </dgm:pt>
    <dgm:pt modelId="{D18B8D4F-1EC0-4DBD-ACB0-32769A05C2F4}" type="parTrans" cxnId="{EF6EBF66-5AEF-408C-877B-6FB897C14A9D}">
      <dgm:prSet/>
      <dgm:spPr/>
      <dgm:t>
        <a:bodyPr/>
        <a:lstStyle/>
        <a:p>
          <a:endParaRPr lang="en-US"/>
        </a:p>
      </dgm:t>
    </dgm:pt>
    <dgm:pt modelId="{8F8DDB9A-640C-45B8-90AB-3A4F07C1F7CB}" type="sibTrans" cxnId="{EF6EBF66-5AEF-408C-877B-6FB897C14A9D}">
      <dgm:prSet/>
      <dgm:spPr/>
      <dgm:t>
        <a:bodyPr/>
        <a:lstStyle/>
        <a:p>
          <a:endParaRPr lang="en-US"/>
        </a:p>
      </dgm:t>
    </dgm:pt>
    <dgm:pt modelId="{30669B17-8830-4058-A81D-C339B67A34AB}">
      <dgm:prSet/>
      <dgm:spPr/>
      <dgm:t>
        <a:bodyPr/>
        <a:lstStyle/>
        <a:p>
          <a:r>
            <a:rPr lang="it-IT"/>
            <a:t>Si attui l’organico di potenziamento alla scuola dell’infanzia;</a:t>
          </a:r>
          <a:endParaRPr lang="en-US"/>
        </a:p>
      </dgm:t>
    </dgm:pt>
    <dgm:pt modelId="{D941E8B9-4403-49DD-9A1B-5D41BE75987F}" type="parTrans" cxnId="{46D77A04-00AC-41F0-9A33-3AB39878F80C}">
      <dgm:prSet/>
      <dgm:spPr/>
      <dgm:t>
        <a:bodyPr/>
        <a:lstStyle/>
        <a:p>
          <a:endParaRPr lang="en-US"/>
        </a:p>
      </dgm:t>
    </dgm:pt>
    <dgm:pt modelId="{E61A4536-827C-46C4-9CC5-EF5D2D0DA4EB}" type="sibTrans" cxnId="{46D77A04-00AC-41F0-9A33-3AB39878F80C}">
      <dgm:prSet/>
      <dgm:spPr/>
      <dgm:t>
        <a:bodyPr/>
        <a:lstStyle/>
        <a:p>
          <a:endParaRPr lang="en-US"/>
        </a:p>
      </dgm:t>
    </dgm:pt>
    <dgm:pt modelId="{40014C08-F263-4358-B652-1B3B93BB576A}">
      <dgm:prSet/>
      <dgm:spPr/>
      <dgm:t>
        <a:bodyPr/>
        <a:lstStyle/>
        <a:p>
          <a:r>
            <a:rPr lang="it-IT"/>
            <a:t>Si valorizzino le migliori insegnanti della scuola dell’infanzia anche con compiti di coordinamento pedagogico;</a:t>
          </a:r>
          <a:endParaRPr lang="en-US"/>
        </a:p>
      </dgm:t>
    </dgm:pt>
    <dgm:pt modelId="{980A75F2-87A2-47FE-BE99-AA907B765CB4}" type="parTrans" cxnId="{8B005AA8-7108-43E9-AC48-8AD44520646C}">
      <dgm:prSet/>
      <dgm:spPr/>
      <dgm:t>
        <a:bodyPr/>
        <a:lstStyle/>
        <a:p>
          <a:endParaRPr lang="en-US"/>
        </a:p>
      </dgm:t>
    </dgm:pt>
    <dgm:pt modelId="{84FA39DD-C2D6-4F9B-AAB6-538ADC10D3A7}" type="sibTrans" cxnId="{8B005AA8-7108-43E9-AC48-8AD44520646C}">
      <dgm:prSet/>
      <dgm:spPr/>
      <dgm:t>
        <a:bodyPr/>
        <a:lstStyle/>
        <a:p>
          <a:endParaRPr lang="en-US"/>
        </a:p>
      </dgm:t>
    </dgm:pt>
    <dgm:pt modelId="{7EF182DA-8F40-4460-B1BF-BDFC8A4F8773}">
      <dgm:prSet/>
      <dgm:spPr/>
      <dgm:t>
        <a:bodyPr/>
        <a:lstStyle/>
        <a:p>
          <a:r>
            <a:rPr lang="it-IT"/>
            <a:t>Si potenzi la formazione in servizio</a:t>
          </a:r>
          <a:endParaRPr lang="en-US"/>
        </a:p>
      </dgm:t>
    </dgm:pt>
    <dgm:pt modelId="{EC7788AB-A308-481E-9BE7-A35A051B390F}" type="parTrans" cxnId="{A7CB40F4-7A7D-430F-8C43-598C7C01458D}">
      <dgm:prSet/>
      <dgm:spPr/>
      <dgm:t>
        <a:bodyPr/>
        <a:lstStyle/>
        <a:p>
          <a:endParaRPr lang="en-US"/>
        </a:p>
      </dgm:t>
    </dgm:pt>
    <dgm:pt modelId="{D5D3BCA9-BC83-412E-967C-AB0CC97D700A}" type="sibTrans" cxnId="{A7CB40F4-7A7D-430F-8C43-598C7C01458D}">
      <dgm:prSet/>
      <dgm:spPr/>
      <dgm:t>
        <a:bodyPr/>
        <a:lstStyle/>
        <a:p>
          <a:endParaRPr lang="en-US"/>
        </a:p>
      </dgm:t>
    </dgm:pt>
    <dgm:pt modelId="{54151F76-69F0-422D-8F70-225DBFD8E87F}" type="pres">
      <dgm:prSet presAssocID="{1D0825BE-81CE-47EB-9EEF-F0D248F6DA3F}" presName="outerComposite" presStyleCnt="0">
        <dgm:presLayoutVars>
          <dgm:chMax val="5"/>
          <dgm:dir/>
          <dgm:resizeHandles val="exact"/>
        </dgm:presLayoutVars>
      </dgm:prSet>
      <dgm:spPr/>
    </dgm:pt>
    <dgm:pt modelId="{E3C7F957-4C01-45DF-8016-0EAF260DC684}" type="pres">
      <dgm:prSet presAssocID="{1D0825BE-81CE-47EB-9EEF-F0D248F6DA3F}" presName="dummyMaxCanvas" presStyleCnt="0">
        <dgm:presLayoutVars/>
      </dgm:prSet>
      <dgm:spPr/>
    </dgm:pt>
    <dgm:pt modelId="{15619EA0-E326-4295-8F43-DA371FF7313F}" type="pres">
      <dgm:prSet presAssocID="{1D0825BE-81CE-47EB-9EEF-F0D248F6DA3F}" presName="FiveNodes_1" presStyleLbl="node1" presStyleIdx="0" presStyleCnt="5">
        <dgm:presLayoutVars>
          <dgm:bulletEnabled val="1"/>
        </dgm:presLayoutVars>
      </dgm:prSet>
      <dgm:spPr/>
    </dgm:pt>
    <dgm:pt modelId="{8362C21E-7529-4722-BD7E-F3A2580EEDF4}" type="pres">
      <dgm:prSet presAssocID="{1D0825BE-81CE-47EB-9EEF-F0D248F6DA3F}" presName="FiveNodes_2" presStyleLbl="node1" presStyleIdx="1" presStyleCnt="5">
        <dgm:presLayoutVars>
          <dgm:bulletEnabled val="1"/>
        </dgm:presLayoutVars>
      </dgm:prSet>
      <dgm:spPr/>
    </dgm:pt>
    <dgm:pt modelId="{CC21DDFB-5E9B-402B-9E6B-2B82B7748889}" type="pres">
      <dgm:prSet presAssocID="{1D0825BE-81CE-47EB-9EEF-F0D248F6DA3F}" presName="FiveNodes_3" presStyleLbl="node1" presStyleIdx="2" presStyleCnt="5">
        <dgm:presLayoutVars>
          <dgm:bulletEnabled val="1"/>
        </dgm:presLayoutVars>
      </dgm:prSet>
      <dgm:spPr/>
    </dgm:pt>
    <dgm:pt modelId="{43658ABA-EFB3-42A6-88F5-41B154F470A3}" type="pres">
      <dgm:prSet presAssocID="{1D0825BE-81CE-47EB-9EEF-F0D248F6DA3F}" presName="FiveNodes_4" presStyleLbl="node1" presStyleIdx="3" presStyleCnt="5">
        <dgm:presLayoutVars>
          <dgm:bulletEnabled val="1"/>
        </dgm:presLayoutVars>
      </dgm:prSet>
      <dgm:spPr/>
    </dgm:pt>
    <dgm:pt modelId="{B0E4E096-082B-4936-B5DD-C33E40FB4BCB}" type="pres">
      <dgm:prSet presAssocID="{1D0825BE-81CE-47EB-9EEF-F0D248F6DA3F}" presName="FiveNodes_5" presStyleLbl="node1" presStyleIdx="4" presStyleCnt="5">
        <dgm:presLayoutVars>
          <dgm:bulletEnabled val="1"/>
        </dgm:presLayoutVars>
      </dgm:prSet>
      <dgm:spPr/>
    </dgm:pt>
    <dgm:pt modelId="{6BC0782E-1EFE-474E-B43E-21BCB1646971}" type="pres">
      <dgm:prSet presAssocID="{1D0825BE-81CE-47EB-9EEF-F0D248F6DA3F}" presName="FiveConn_1-2" presStyleLbl="fgAccFollowNode1" presStyleIdx="0" presStyleCnt="4">
        <dgm:presLayoutVars>
          <dgm:bulletEnabled val="1"/>
        </dgm:presLayoutVars>
      </dgm:prSet>
      <dgm:spPr/>
    </dgm:pt>
    <dgm:pt modelId="{8F42F711-48DE-4B08-A480-7F4FA13084E7}" type="pres">
      <dgm:prSet presAssocID="{1D0825BE-81CE-47EB-9EEF-F0D248F6DA3F}" presName="FiveConn_2-3" presStyleLbl="fgAccFollowNode1" presStyleIdx="1" presStyleCnt="4">
        <dgm:presLayoutVars>
          <dgm:bulletEnabled val="1"/>
        </dgm:presLayoutVars>
      </dgm:prSet>
      <dgm:spPr/>
    </dgm:pt>
    <dgm:pt modelId="{A2F95065-7721-4EC4-BADD-A1B726529C40}" type="pres">
      <dgm:prSet presAssocID="{1D0825BE-81CE-47EB-9EEF-F0D248F6DA3F}" presName="FiveConn_3-4" presStyleLbl="fgAccFollowNode1" presStyleIdx="2" presStyleCnt="4">
        <dgm:presLayoutVars>
          <dgm:bulletEnabled val="1"/>
        </dgm:presLayoutVars>
      </dgm:prSet>
      <dgm:spPr/>
    </dgm:pt>
    <dgm:pt modelId="{88D31EC2-77D7-424F-8D85-6EF73FB45317}" type="pres">
      <dgm:prSet presAssocID="{1D0825BE-81CE-47EB-9EEF-F0D248F6DA3F}" presName="FiveConn_4-5" presStyleLbl="fgAccFollowNode1" presStyleIdx="3" presStyleCnt="4">
        <dgm:presLayoutVars>
          <dgm:bulletEnabled val="1"/>
        </dgm:presLayoutVars>
      </dgm:prSet>
      <dgm:spPr/>
    </dgm:pt>
    <dgm:pt modelId="{5E5AFE0A-5E04-4123-B1C7-639269BC06B6}" type="pres">
      <dgm:prSet presAssocID="{1D0825BE-81CE-47EB-9EEF-F0D248F6DA3F}" presName="FiveNodes_1_text" presStyleLbl="node1" presStyleIdx="4" presStyleCnt="5">
        <dgm:presLayoutVars>
          <dgm:bulletEnabled val="1"/>
        </dgm:presLayoutVars>
      </dgm:prSet>
      <dgm:spPr/>
    </dgm:pt>
    <dgm:pt modelId="{95B1443A-A3EE-40B0-90BE-57547205E7CE}" type="pres">
      <dgm:prSet presAssocID="{1D0825BE-81CE-47EB-9EEF-F0D248F6DA3F}" presName="FiveNodes_2_text" presStyleLbl="node1" presStyleIdx="4" presStyleCnt="5">
        <dgm:presLayoutVars>
          <dgm:bulletEnabled val="1"/>
        </dgm:presLayoutVars>
      </dgm:prSet>
      <dgm:spPr/>
    </dgm:pt>
    <dgm:pt modelId="{A3E754C6-31CF-424E-9BE7-895C212B3C7A}" type="pres">
      <dgm:prSet presAssocID="{1D0825BE-81CE-47EB-9EEF-F0D248F6DA3F}" presName="FiveNodes_3_text" presStyleLbl="node1" presStyleIdx="4" presStyleCnt="5">
        <dgm:presLayoutVars>
          <dgm:bulletEnabled val="1"/>
        </dgm:presLayoutVars>
      </dgm:prSet>
      <dgm:spPr/>
    </dgm:pt>
    <dgm:pt modelId="{15547888-D8D1-4DAC-A0DD-369E6C87F0BC}" type="pres">
      <dgm:prSet presAssocID="{1D0825BE-81CE-47EB-9EEF-F0D248F6DA3F}" presName="FiveNodes_4_text" presStyleLbl="node1" presStyleIdx="4" presStyleCnt="5">
        <dgm:presLayoutVars>
          <dgm:bulletEnabled val="1"/>
        </dgm:presLayoutVars>
      </dgm:prSet>
      <dgm:spPr/>
    </dgm:pt>
    <dgm:pt modelId="{A10E5E0D-CB55-428F-AA91-E8EAA70D519F}" type="pres">
      <dgm:prSet presAssocID="{1D0825BE-81CE-47EB-9EEF-F0D248F6DA3F}" presName="FiveNodes_5_text" presStyleLbl="node1" presStyleIdx="4" presStyleCnt="5">
        <dgm:presLayoutVars>
          <dgm:bulletEnabled val="1"/>
        </dgm:presLayoutVars>
      </dgm:prSet>
      <dgm:spPr/>
    </dgm:pt>
  </dgm:ptLst>
  <dgm:cxnLst>
    <dgm:cxn modelId="{360A1D02-F69D-4310-BBE6-0B9783644ACB}" type="presOf" srcId="{9A76EF8D-A402-4910-9D74-A491905AEF84}" destId="{6BC0782E-1EFE-474E-B43E-21BCB1646971}" srcOrd="0" destOrd="0" presId="urn:microsoft.com/office/officeart/2005/8/layout/vProcess5"/>
    <dgm:cxn modelId="{46D77A04-00AC-41F0-9A33-3AB39878F80C}" srcId="{1D0825BE-81CE-47EB-9EEF-F0D248F6DA3F}" destId="{30669B17-8830-4058-A81D-C339B67A34AB}" srcOrd="2" destOrd="0" parTransId="{D941E8B9-4403-49DD-9A1B-5D41BE75987F}" sibTransId="{E61A4536-827C-46C4-9CC5-EF5D2D0DA4EB}"/>
    <dgm:cxn modelId="{AA441B09-313E-407C-99F2-C3D2C8385C70}" type="presOf" srcId="{7EF182DA-8F40-4460-B1BF-BDFC8A4F8773}" destId="{A10E5E0D-CB55-428F-AA91-E8EAA70D519F}" srcOrd="1" destOrd="0" presId="urn:microsoft.com/office/officeart/2005/8/layout/vProcess5"/>
    <dgm:cxn modelId="{E023310A-1A1B-452A-A692-E1DFE3E3CB25}" type="presOf" srcId="{40014C08-F263-4358-B652-1B3B93BB576A}" destId="{15547888-D8D1-4DAC-A0DD-369E6C87F0BC}" srcOrd="1" destOrd="0" presId="urn:microsoft.com/office/officeart/2005/8/layout/vProcess5"/>
    <dgm:cxn modelId="{66E65E0C-4C19-43D4-8498-EA3EB6BCD69F}" srcId="{1D0825BE-81CE-47EB-9EEF-F0D248F6DA3F}" destId="{2CF3EE1F-10C6-4214-8CEB-37E6C643BE7A}" srcOrd="0" destOrd="0" parTransId="{AC26E915-393C-4FEF-B6CE-5DC67835C347}" sibTransId="{9A76EF8D-A402-4910-9D74-A491905AEF84}"/>
    <dgm:cxn modelId="{4547711A-DB82-44BF-8BF3-011C0988F487}" type="presOf" srcId="{D329F5F2-257A-4950-8318-715621E61C5B}" destId="{8362C21E-7529-4722-BD7E-F3A2580EEDF4}" srcOrd="0" destOrd="0" presId="urn:microsoft.com/office/officeart/2005/8/layout/vProcess5"/>
    <dgm:cxn modelId="{5202D41B-45B7-4945-B272-C3C78B4D0BF0}" type="presOf" srcId="{E61A4536-827C-46C4-9CC5-EF5D2D0DA4EB}" destId="{A2F95065-7721-4EC4-BADD-A1B726529C40}" srcOrd="0" destOrd="0" presId="urn:microsoft.com/office/officeart/2005/8/layout/vProcess5"/>
    <dgm:cxn modelId="{98914223-FE28-4F7C-B2ED-8201BEF1D052}" type="presOf" srcId="{D329F5F2-257A-4950-8318-715621E61C5B}" destId="{95B1443A-A3EE-40B0-90BE-57547205E7CE}" srcOrd="1" destOrd="0" presId="urn:microsoft.com/office/officeart/2005/8/layout/vProcess5"/>
    <dgm:cxn modelId="{9278D65E-C443-46E0-A874-FC95EDE849F2}" type="presOf" srcId="{84FA39DD-C2D6-4F9B-AAB6-538ADC10D3A7}" destId="{88D31EC2-77D7-424F-8D85-6EF73FB45317}" srcOrd="0" destOrd="0" presId="urn:microsoft.com/office/officeart/2005/8/layout/vProcess5"/>
    <dgm:cxn modelId="{EF6EBF66-5AEF-408C-877B-6FB897C14A9D}" srcId="{1D0825BE-81CE-47EB-9EEF-F0D248F6DA3F}" destId="{D329F5F2-257A-4950-8318-715621E61C5B}" srcOrd="1" destOrd="0" parTransId="{D18B8D4F-1EC0-4DBD-ACB0-32769A05C2F4}" sibTransId="{8F8DDB9A-640C-45B8-90AB-3A4F07C1F7CB}"/>
    <dgm:cxn modelId="{8B005AA8-7108-43E9-AC48-8AD44520646C}" srcId="{1D0825BE-81CE-47EB-9EEF-F0D248F6DA3F}" destId="{40014C08-F263-4358-B652-1B3B93BB576A}" srcOrd="3" destOrd="0" parTransId="{980A75F2-87A2-47FE-BE99-AA907B765CB4}" sibTransId="{84FA39DD-C2D6-4F9B-AAB6-538ADC10D3A7}"/>
    <dgm:cxn modelId="{C4FD52B1-DC0C-4426-907C-432DBA8BA44B}" type="presOf" srcId="{30669B17-8830-4058-A81D-C339B67A34AB}" destId="{CC21DDFB-5E9B-402B-9E6B-2B82B7748889}" srcOrd="0" destOrd="0" presId="urn:microsoft.com/office/officeart/2005/8/layout/vProcess5"/>
    <dgm:cxn modelId="{9DBEF5B2-B21D-4F61-A064-FD25E3C54EA9}" type="presOf" srcId="{1D0825BE-81CE-47EB-9EEF-F0D248F6DA3F}" destId="{54151F76-69F0-422D-8F70-225DBFD8E87F}" srcOrd="0" destOrd="0" presId="urn:microsoft.com/office/officeart/2005/8/layout/vProcess5"/>
    <dgm:cxn modelId="{C24AD8CC-DB24-4EEE-BE6F-7965D4E9AC11}" type="presOf" srcId="{7EF182DA-8F40-4460-B1BF-BDFC8A4F8773}" destId="{B0E4E096-082B-4936-B5DD-C33E40FB4BCB}" srcOrd="0" destOrd="0" presId="urn:microsoft.com/office/officeart/2005/8/layout/vProcess5"/>
    <dgm:cxn modelId="{F1994FD7-A522-4CA4-A003-54F934FE417C}" type="presOf" srcId="{2CF3EE1F-10C6-4214-8CEB-37E6C643BE7A}" destId="{15619EA0-E326-4295-8F43-DA371FF7313F}" srcOrd="0" destOrd="0" presId="urn:microsoft.com/office/officeart/2005/8/layout/vProcess5"/>
    <dgm:cxn modelId="{B3D0FCE0-6055-4B50-88EF-304CBC5D7249}" type="presOf" srcId="{8F8DDB9A-640C-45B8-90AB-3A4F07C1F7CB}" destId="{8F42F711-48DE-4B08-A480-7F4FA13084E7}" srcOrd="0" destOrd="0" presId="urn:microsoft.com/office/officeart/2005/8/layout/vProcess5"/>
    <dgm:cxn modelId="{79E4D1E8-7C66-4EDA-B2D1-4B45BC2D32F4}" type="presOf" srcId="{40014C08-F263-4358-B652-1B3B93BB576A}" destId="{43658ABA-EFB3-42A6-88F5-41B154F470A3}" srcOrd="0" destOrd="0" presId="urn:microsoft.com/office/officeart/2005/8/layout/vProcess5"/>
    <dgm:cxn modelId="{6E46B3ED-00A3-4FA0-B44A-5BF4FCEF363F}" type="presOf" srcId="{2CF3EE1F-10C6-4214-8CEB-37E6C643BE7A}" destId="{5E5AFE0A-5E04-4123-B1C7-639269BC06B6}" srcOrd="1" destOrd="0" presId="urn:microsoft.com/office/officeart/2005/8/layout/vProcess5"/>
    <dgm:cxn modelId="{A7CB40F4-7A7D-430F-8C43-598C7C01458D}" srcId="{1D0825BE-81CE-47EB-9EEF-F0D248F6DA3F}" destId="{7EF182DA-8F40-4460-B1BF-BDFC8A4F8773}" srcOrd="4" destOrd="0" parTransId="{EC7788AB-A308-481E-9BE7-A35A051B390F}" sibTransId="{D5D3BCA9-BC83-412E-967C-AB0CC97D700A}"/>
    <dgm:cxn modelId="{5F3A85F5-A15E-466F-821D-AEDD060A4344}" type="presOf" srcId="{30669B17-8830-4058-A81D-C339B67A34AB}" destId="{A3E754C6-31CF-424E-9BE7-895C212B3C7A}" srcOrd="1" destOrd="0" presId="urn:microsoft.com/office/officeart/2005/8/layout/vProcess5"/>
    <dgm:cxn modelId="{DBF2CC13-E59F-4E91-AA33-737302C7DF88}" type="presParOf" srcId="{54151F76-69F0-422D-8F70-225DBFD8E87F}" destId="{E3C7F957-4C01-45DF-8016-0EAF260DC684}" srcOrd="0" destOrd="0" presId="urn:microsoft.com/office/officeart/2005/8/layout/vProcess5"/>
    <dgm:cxn modelId="{AA5F8D70-7775-4907-A6CD-A1570F6C12C1}" type="presParOf" srcId="{54151F76-69F0-422D-8F70-225DBFD8E87F}" destId="{15619EA0-E326-4295-8F43-DA371FF7313F}" srcOrd="1" destOrd="0" presId="urn:microsoft.com/office/officeart/2005/8/layout/vProcess5"/>
    <dgm:cxn modelId="{1EB50DFF-F770-4D6B-A7FB-A70267102BC5}" type="presParOf" srcId="{54151F76-69F0-422D-8F70-225DBFD8E87F}" destId="{8362C21E-7529-4722-BD7E-F3A2580EEDF4}" srcOrd="2" destOrd="0" presId="urn:microsoft.com/office/officeart/2005/8/layout/vProcess5"/>
    <dgm:cxn modelId="{B4266679-E1BF-4BAD-AB61-D0934E13347D}" type="presParOf" srcId="{54151F76-69F0-422D-8F70-225DBFD8E87F}" destId="{CC21DDFB-5E9B-402B-9E6B-2B82B7748889}" srcOrd="3" destOrd="0" presId="urn:microsoft.com/office/officeart/2005/8/layout/vProcess5"/>
    <dgm:cxn modelId="{0CCF3097-574A-4B2E-AC5D-35B1AD31F869}" type="presParOf" srcId="{54151F76-69F0-422D-8F70-225DBFD8E87F}" destId="{43658ABA-EFB3-42A6-88F5-41B154F470A3}" srcOrd="4" destOrd="0" presId="urn:microsoft.com/office/officeart/2005/8/layout/vProcess5"/>
    <dgm:cxn modelId="{0B3DC071-F0FD-4EE5-91F0-B940DA8A1B8D}" type="presParOf" srcId="{54151F76-69F0-422D-8F70-225DBFD8E87F}" destId="{B0E4E096-082B-4936-B5DD-C33E40FB4BCB}" srcOrd="5" destOrd="0" presId="urn:microsoft.com/office/officeart/2005/8/layout/vProcess5"/>
    <dgm:cxn modelId="{5F0AC63C-C437-4F54-B66F-902AFBBB90E8}" type="presParOf" srcId="{54151F76-69F0-422D-8F70-225DBFD8E87F}" destId="{6BC0782E-1EFE-474E-B43E-21BCB1646971}" srcOrd="6" destOrd="0" presId="urn:microsoft.com/office/officeart/2005/8/layout/vProcess5"/>
    <dgm:cxn modelId="{97CDF8F1-BC6D-4EC8-AEE1-756EB55B41BC}" type="presParOf" srcId="{54151F76-69F0-422D-8F70-225DBFD8E87F}" destId="{8F42F711-48DE-4B08-A480-7F4FA13084E7}" srcOrd="7" destOrd="0" presId="urn:microsoft.com/office/officeart/2005/8/layout/vProcess5"/>
    <dgm:cxn modelId="{6149B67B-8F86-43E2-831A-07615CF0ADEE}" type="presParOf" srcId="{54151F76-69F0-422D-8F70-225DBFD8E87F}" destId="{A2F95065-7721-4EC4-BADD-A1B726529C40}" srcOrd="8" destOrd="0" presId="urn:microsoft.com/office/officeart/2005/8/layout/vProcess5"/>
    <dgm:cxn modelId="{0DE0D748-2B63-48FC-9353-D78BEAFE60E8}" type="presParOf" srcId="{54151F76-69F0-422D-8F70-225DBFD8E87F}" destId="{88D31EC2-77D7-424F-8D85-6EF73FB45317}" srcOrd="9" destOrd="0" presId="urn:microsoft.com/office/officeart/2005/8/layout/vProcess5"/>
    <dgm:cxn modelId="{06870D25-0F87-4480-8BE9-415AB516047B}" type="presParOf" srcId="{54151F76-69F0-422D-8F70-225DBFD8E87F}" destId="{5E5AFE0A-5E04-4123-B1C7-639269BC06B6}" srcOrd="10" destOrd="0" presId="urn:microsoft.com/office/officeart/2005/8/layout/vProcess5"/>
    <dgm:cxn modelId="{E2719F78-F2AD-4D14-A6C4-3B3A4440C4CF}" type="presParOf" srcId="{54151F76-69F0-422D-8F70-225DBFD8E87F}" destId="{95B1443A-A3EE-40B0-90BE-57547205E7CE}" srcOrd="11" destOrd="0" presId="urn:microsoft.com/office/officeart/2005/8/layout/vProcess5"/>
    <dgm:cxn modelId="{A04E7E5B-8DE0-4B4B-A6DE-A59F6641D3F1}" type="presParOf" srcId="{54151F76-69F0-422D-8F70-225DBFD8E87F}" destId="{A3E754C6-31CF-424E-9BE7-895C212B3C7A}" srcOrd="12" destOrd="0" presId="urn:microsoft.com/office/officeart/2005/8/layout/vProcess5"/>
    <dgm:cxn modelId="{96ABCFAD-BFB9-4BE6-A7AA-8489978FBFF3}" type="presParOf" srcId="{54151F76-69F0-422D-8F70-225DBFD8E87F}" destId="{15547888-D8D1-4DAC-A0DD-369E6C87F0BC}" srcOrd="13" destOrd="0" presId="urn:microsoft.com/office/officeart/2005/8/layout/vProcess5"/>
    <dgm:cxn modelId="{236819BA-3500-41AB-A75E-52CEB2C40724}" type="presParOf" srcId="{54151F76-69F0-422D-8F70-225DBFD8E87F}" destId="{A10E5E0D-CB55-428F-AA91-E8EAA70D519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C81F0-0547-4291-B8E4-7A30B2CEF801}">
      <dsp:nvSpPr>
        <dsp:cNvPr id="0" name=""/>
        <dsp:cNvSpPr/>
      </dsp:nvSpPr>
      <dsp:spPr>
        <a:xfrm>
          <a:off x="0" y="454499"/>
          <a:ext cx="10850880" cy="630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C5F65-48BA-40E1-AA57-F6F3B5160B03}">
      <dsp:nvSpPr>
        <dsp:cNvPr id="0" name=""/>
        <dsp:cNvSpPr/>
      </dsp:nvSpPr>
      <dsp:spPr>
        <a:xfrm>
          <a:off x="542544" y="85499"/>
          <a:ext cx="7595616" cy="7380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89000">
            <a:lnSpc>
              <a:spcPct val="90000"/>
            </a:lnSpc>
            <a:spcBef>
              <a:spcPct val="0"/>
            </a:spcBef>
            <a:spcAft>
              <a:spcPct val="35000"/>
            </a:spcAft>
            <a:buNone/>
          </a:pPr>
          <a:r>
            <a:rPr lang="it-IT" sz="2000" kern="1200" dirty="0"/>
            <a:t>Assetto ordinamentale, organizzativo e didattico della Scuola dell’Infanzia e del Primo ciclo (DPR 89/2009)</a:t>
          </a:r>
        </a:p>
      </dsp:txBody>
      <dsp:txXfrm>
        <a:off x="578570" y="121525"/>
        <a:ext cx="7523564" cy="665948"/>
      </dsp:txXfrm>
    </dsp:sp>
    <dsp:sp modelId="{AB0BE6DF-BAF5-4281-9E39-18C25DB918CE}">
      <dsp:nvSpPr>
        <dsp:cNvPr id="0" name=""/>
        <dsp:cNvSpPr/>
      </dsp:nvSpPr>
      <dsp:spPr>
        <a:xfrm>
          <a:off x="0" y="1588499"/>
          <a:ext cx="10850880" cy="630000"/>
        </a:xfrm>
        <a:prstGeom prst="rect">
          <a:avLst/>
        </a:prstGeom>
        <a:solidFill>
          <a:schemeClr val="lt1">
            <a:alpha val="90000"/>
            <a:hueOff val="0"/>
            <a:satOff val="0"/>
            <a:lumOff val="0"/>
            <a:alphaOff val="0"/>
          </a:schemeClr>
        </a:solidFill>
        <a:ln w="15875" cap="flat" cmpd="sng" algn="ctr">
          <a:solidFill>
            <a:schemeClr val="accent5">
              <a:hueOff val="-7107707"/>
              <a:satOff val="4040"/>
              <a:lumOff val="-3333"/>
              <a:alphaOff val="0"/>
            </a:schemeClr>
          </a:solidFill>
          <a:prstDash val="solid"/>
        </a:ln>
        <a:effectLst/>
      </dsp:spPr>
      <dsp:style>
        <a:lnRef idx="2">
          <a:scrgbClr r="0" g="0" b="0"/>
        </a:lnRef>
        <a:fillRef idx="1">
          <a:scrgbClr r="0" g="0" b="0"/>
        </a:fillRef>
        <a:effectRef idx="0">
          <a:scrgbClr r="0" g="0" b="0"/>
        </a:effectRef>
        <a:fontRef idx="minor"/>
      </dsp:style>
    </dsp:sp>
    <dsp:sp modelId="{3E6CA9DC-AE5E-482A-858F-385F54875710}">
      <dsp:nvSpPr>
        <dsp:cNvPr id="0" name=""/>
        <dsp:cNvSpPr/>
      </dsp:nvSpPr>
      <dsp:spPr>
        <a:xfrm>
          <a:off x="542544" y="1219499"/>
          <a:ext cx="7595616" cy="738000"/>
        </a:xfrm>
        <a:prstGeom prst="roundRect">
          <a:avLst/>
        </a:prstGeom>
        <a:solidFill>
          <a:schemeClr val="accent5">
            <a:hueOff val="-7107707"/>
            <a:satOff val="4040"/>
            <a:lumOff val="-3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89000">
            <a:lnSpc>
              <a:spcPct val="90000"/>
            </a:lnSpc>
            <a:spcBef>
              <a:spcPct val="0"/>
            </a:spcBef>
            <a:spcAft>
              <a:spcPct val="35000"/>
            </a:spcAft>
            <a:buNone/>
          </a:pPr>
          <a:r>
            <a:rPr lang="it-IT" sz="2000" kern="1200" dirty="0"/>
            <a:t>Indicazioni Nazionali per la scuola dell’infanzia e per il primo ciclo di istruzione (DM 254/2012)</a:t>
          </a:r>
        </a:p>
      </dsp:txBody>
      <dsp:txXfrm>
        <a:off x="578570" y="1255525"/>
        <a:ext cx="7523564" cy="665948"/>
      </dsp:txXfrm>
    </dsp:sp>
    <dsp:sp modelId="{E77685D9-0DA4-46CF-B25C-BE36FCC72127}">
      <dsp:nvSpPr>
        <dsp:cNvPr id="0" name=""/>
        <dsp:cNvSpPr/>
      </dsp:nvSpPr>
      <dsp:spPr>
        <a:xfrm>
          <a:off x="0" y="2722499"/>
          <a:ext cx="10850880" cy="630000"/>
        </a:xfrm>
        <a:prstGeom prst="rect">
          <a:avLst/>
        </a:prstGeom>
        <a:solidFill>
          <a:schemeClr val="lt1">
            <a:alpha val="90000"/>
            <a:hueOff val="0"/>
            <a:satOff val="0"/>
            <a:lumOff val="0"/>
            <a:alphaOff val="0"/>
          </a:schemeClr>
        </a:solidFill>
        <a:ln w="15875" cap="flat" cmpd="sng" algn="ctr">
          <a:solidFill>
            <a:schemeClr val="accent5">
              <a:hueOff val="-14215414"/>
              <a:satOff val="8079"/>
              <a:lumOff val="-6667"/>
              <a:alphaOff val="0"/>
            </a:schemeClr>
          </a:solidFill>
          <a:prstDash val="solid"/>
        </a:ln>
        <a:effectLst/>
      </dsp:spPr>
      <dsp:style>
        <a:lnRef idx="2">
          <a:scrgbClr r="0" g="0" b="0"/>
        </a:lnRef>
        <a:fillRef idx="1">
          <a:scrgbClr r="0" g="0" b="0"/>
        </a:fillRef>
        <a:effectRef idx="0">
          <a:scrgbClr r="0" g="0" b="0"/>
        </a:effectRef>
        <a:fontRef idx="minor"/>
      </dsp:style>
    </dsp:sp>
    <dsp:sp modelId="{A8C1F340-52B5-496C-86B0-06A9F104CF55}">
      <dsp:nvSpPr>
        <dsp:cNvPr id="0" name=""/>
        <dsp:cNvSpPr/>
      </dsp:nvSpPr>
      <dsp:spPr>
        <a:xfrm>
          <a:off x="542544" y="2353499"/>
          <a:ext cx="7595616" cy="738000"/>
        </a:xfrm>
        <a:prstGeom prst="roundRect">
          <a:avLst/>
        </a:prstGeom>
        <a:solidFill>
          <a:schemeClr val="accent5">
            <a:hueOff val="-14215414"/>
            <a:satOff val="8079"/>
            <a:lumOff val="-6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89000">
            <a:lnSpc>
              <a:spcPct val="90000"/>
            </a:lnSpc>
            <a:spcBef>
              <a:spcPct val="0"/>
            </a:spcBef>
            <a:spcAft>
              <a:spcPct val="35000"/>
            </a:spcAft>
            <a:buNone/>
          </a:pPr>
          <a:r>
            <a:rPr lang="it-IT" sz="2000" kern="1200"/>
            <a:t>Legge 107/205 </a:t>
          </a:r>
          <a:r>
            <a:rPr lang="it-IT" sz="2000" kern="1200">
              <a:latin typeface="Tw Cen MT" panose="020B0602020104020603"/>
              <a:ea typeface="+mn-ea"/>
              <a:cs typeface="+mn-cs"/>
            </a:rPr>
            <a:t>e Decreto Legislativo n. 65 del 13 aprile 2017 - Sistema integrato di educazione e di istruzione 0-6 </a:t>
          </a:r>
          <a:endParaRPr lang="it-IT" sz="2000" kern="1200" dirty="0">
            <a:latin typeface="Tw Cen MT" panose="020B0602020104020603"/>
            <a:ea typeface="+mn-ea"/>
            <a:cs typeface="+mn-cs"/>
          </a:endParaRPr>
        </a:p>
      </dsp:txBody>
      <dsp:txXfrm>
        <a:off x="578570" y="2389525"/>
        <a:ext cx="7523564" cy="665948"/>
      </dsp:txXfrm>
    </dsp:sp>
    <dsp:sp modelId="{95B2CBBD-E550-43A5-ACE4-7DC1A32FDDF8}">
      <dsp:nvSpPr>
        <dsp:cNvPr id="0" name=""/>
        <dsp:cNvSpPr/>
      </dsp:nvSpPr>
      <dsp:spPr>
        <a:xfrm>
          <a:off x="0" y="3856499"/>
          <a:ext cx="10850880" cy="630000"/>
        </a:xfrm>
        <a:prstGeom prst="rect">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sp>
    <dsp:sp modelId="{70553E28-87E2-458F-8771-0A414EC5B8F2}">
      <dsp:nvSpPr>
        <dsp:cNvPr id="0" name=""/>
        <dsp:cNvSpPr/>
      </dsp:nvSpPr>
      <dsp:spPr>
        <a:xfrm>
          <a:off x="542544" y="3487499"/>
          <a:ext cx="7595616" cy="738000"/>
        </a:xfrm>
        <a:prstGeom prst="roundRect">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89000">
            <a:lnSpc>
              <a:spcPct val="90000"/>
            </a:lnSpc>
            <a:spcBef>
              <a:spcPct val="0"/>
            </a:spcBef>
            <a:spcAft>
              <a:spcPct val="35000"/>
            </a:spcAft>
            <a:buNone/>
          </a:pPr>
          <a:r>
            <a:rPr lang="it-IT" sz="2000" kern="1200" dirty="0"/>
            <a:t>Indicazioni nazionali e nuovi scenari</a:t>
          </a:r>
        </a:p>
      </dsp:txBody>
      <dsp:txXfrm>
        <a:off x="578570" y="3523525"/>
        <a:ext cx="7523564"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19EA0-E326-4295-8F43-DA371FF7313F}">
      <dsp:nvSpPr>
        <dsp:cNvPr id="0" name=""/>
        <dsp:cNvSpPr/>
      </dsp:nvSpPr>
      <dsp:spPr>
        <a:xfrm>
          <a:off x="0" y="0"/>
          <a:ext cx="5234209" cy="1016984"/>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Aumentino i finanziamenti sia per la scuola dell’infanzia che per lo 0-3 in maniera equa;</a:t>
          </a:r>
          <a:endParaRPr lang="en-US" sz="1900" kern="1200"/>
        </a:p>
      </dsp:txBody>
      <dsp:txXfrm>
        <a:off x="29786" y="29786"/>
        <a:ext cx="4017818" cy="957412"/>
      </dsp:txXfrm>
    </dsp:sp>
    <dsp:sp modelId="{8362C21E-7529-4722-BD7E-F3A2580EEDF4}">
      <dsp:nvSpPr>
        <dsp:cNvPr id="0" name=""/>
        <dsp:cNvSpPr/>
      </dsp:nvSpPr>
      <dsp:spPr>
        <a:xfrm>
          <a:off x="390866" y="1158231"/>
          <a:ext cx="5234209" cy="1016984"/>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Si elaborino le Linee Guida pedagogiche 0-6;</a:t>
          </a:r>
          <a:endParaRPr lang="en-US" sz="1900" kern="1200"/>
        </a:p>
      </dsp:txBody>
      <dsp:txXfrm>
        <a:off x="420652" y="1188017"/>
        <a:ext cx="4122731" cy="957412"/>
      </dsp:txXfrm>
    </dsp:sp>
    <dsp:sp modelId="{CC21DDFB-5E9B-402B-9E6B-2B82B7748889}">
      <dsp:nvSpPr>
        <dsp:cNvPr id="0" name=""/>
        <dsp:cNvSpPr/>
      </dsp:nvSpPr>
      <dsp:spPr>
        <a:xfrm>
          <a:off x="781732" y="2316463"/>
          <a:ext cx="5234209" cy="1016984"/>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Si attui l’organico di potenziamento alla scuola dell’infanzia;</a:t>
          </a:r>
          <a:endParaRPr lang="en-US" sz="1900" kern="1200"/>
        </a:p>
      </dsp:txBody>
      <dsp:txXfrm>
        <a:off x="811518" y="2346249"/>
        <a:ext cx="4122731" cy="957412"/>
      </dsp:txXfrm>
    </dsp:sp>
    <dsp:sp modelId="{43658ABA-EFB3-42A6-88F5-41B154F470A3}">
      <dsp:nvSpPr>
        <dsp:cNvPr id="0" name=""/>
        <dsp:cNvSpPr/>
      </dsp:nvSpPr>
      <dsp:spPr>
        <a:xfrm>
          <a:off x="1172598" y="3474695"/>
          <a:ext cx="5234209" cy="1016984"/>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Si valorizzino le migliori insegnanti della scuola dell’infanzia anche con compiti di coordinamento pedagogico;</a:t>
          </a:r>
          <a:endParaRPr lang="en-US" sz="1900" kern="1200"/>
        </a:p>
      </dsp:txBody>
      <dsp:txXfrm>
        <a:off x="1202384" y="3504481"/>
        <a:ext cx="4122731" cy="957412"/>
      </dsp:txXfrm>
    </dsp:sp>
    <dsp:sp modelId="{B0E4E096-082B-4936-B5DD-C33E40FB4BCB}">
      <dsp:nvSpPr>
        <dsp:cNvPr id="0" name=""/>
        <dsp:cNvSpPr/>
      </dsp:nvSpPr>
      <dsp:spPr>
        <a:xfrm>
          <a:off x="1563465" y="4632927"/>
          <a:ext cx="5234209" cy="1016984"/>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Si potenzi la formazione in servizio</a:t>
          </a:r>
          <a:endParaRPr lang="en-US" sz="1900" kern="1200"/>
        </a:p>
      </dsp:txBody>
      <dsp:txXfrm>
        <a:off x="1593251" y="4662713"/>
        <a:ext cx="4122731" cy="957412"/>
      </dsp:txXfrm>
    </dsp:sp>
    <dsp:sp modelId="{6BC0782E-1EFE-474E-B43E-21BCB1646971}">
      <dsp:nvSpPr>
        <dsp:cNvPr id="0" name=""/>
        <dsp:cNvSpPr/>
      </dsp:nvSpPr>
      <dsp:spPr>
        <a:xfrm>
          <a:off x="4573170" y="742963"/>
          <a:ext cx="661039" cy="66103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721904" y="742963"/>
        <a:ext cx="363571" cy="497432"/>
      </dsp:txXfrm>
    </dsp:sp>
    <dsp:sp modelId="{8F42F711-48DE-4B08-A480-7F4FA13084E7}">
      <dsp:nvSpPr>
        <dsp:cNvPr id="0" name=""/>
        <dsp:cNvSpPr/>
      </dsp:nvSpPr>
      <dsp:spPr>
        <a:xfrm>
          <a:off x="4964036" y="1901195"/>
          <a:ext cx="661039" cy="66103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112770" y="1901195"/>
        <a:ext cx="363571" cy="497432"/>
      </dsp:txXfrm>
    </dsp:sp>
    <dsp:sp modelId="{A2F95065-7721-4EC4-BADD-A1B726529C40}">
      <dsp:nvSpPr>
        <dsp:cNvPr id="0" name=""/>
        <dsp:cNvSpPr/>
      </dsp:nvSpPr>
      <dsp:spPr>
        <a:xfrm>
          <a:off x="5354902" y="3042477"/>
          <a:ext cx="661039" cy="66103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503636" y="3042477"/>
        <a:ext cx="363571" cy="497432"/>
      </dsp:txXfrm>
    </dsp:sp>
    <dsp:sp modelId="{88D31EC2-77D7-424F-8D85-6EF73FB45317}">
      <dsp:nvSpPr>
        <dsp:cNvPr id="0" name=""/>
        <dsp:cNvSpPr/>
      </dsp:nvSpPr>
      <dsp:spPr>
        <a:xfrm>
          <a:off x="5745768" y="4212009"/>
          <a:ext cx="661039" cy="66103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894502" y="4212009"/>
        <a:ext cx="363571" cy="4974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48367EF-6891-42DF-8D76-379F9E12DF1D}" type="datetimeFigureOut">
              <a:rPr lang="it-IT" smtClean="0"/>
              <a:t>21/03/2018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51ECC1-0718-4AB8-952B-C5496E14A303}"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9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48367EF-6891-42DF-8D76-379F9E12DF1D}" type="datetimeFigureOut">
              <a:rPr lang="it-IT" smtClean="0"/>
              <a:t>21/03/2018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239963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48367EF-6891-42DF-8D76-379F9E12DF1D}" type="datetimeFigureOut">
              <a:rPr lang="it-IT" smtClean="0"/>
              <a:t>21/03/2018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176635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48367EF-6891-42DF-8D76-379F9E12DF1D}" type="datetimeFigureOut">
              <a:rPr lang="it-IT" smtClean="0"/>
              <a:t>21/03/2018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304944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48367EF-6891-42DF-8D76-379F9E12DF1D}" type="datetimeFigureOut">
              <a:rPr lang="it-IT" smtClean="0"/>
              <a:t>21/03/2018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51ECC1-0718-4AB8-952B-C5496E14A303}"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48367EF-6891-42DF-8D76-379F9E12DF1D}" type="datetimeFigureOut">
              <a:rPr lang="it-IT" smtClean="0"/>
              <a:t>21/03/2018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229730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48367EF-6891-42DF-8D76-379F9E12DF1D}" type="datetimeFigureOut">
              <a:rPr lang="it-IT" smtClean="0"/>
              <a:t>21/03/2018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21424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48367EF-6891-42DF-8D76-379F9E12DF1D}" type="datetimeFigureOut">
              <a:rPr lang="it-IT" smtClean="0"/>
              <a:t>21/03/2018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115125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8367EF-6891-42DF-8D76-379F9E12DF1D}" type="datetimeFigureOut">
              <a:rPr lang="it-IT" smtClean="0"/>
              <a:t>21/03/2018</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41589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8367EF-6891-42DF-8D76-379F9E12DF1D}" type="datetimeFigureOut">
              <a:rPr lang="it-IT" smtClean="0"/>
              <a:t>21/03/2018</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51ECC1-0718-4AB8-952B-C5496E14A303}" type="slidenum">
              <a:rPr lang="it-IT" smtClean="0"/>
              <a:t>‹N›</a:t>
            </a:fld>
            <a:endParaRPr lang="it-IT"/>
          </a:p>
        </p:txBody>
      </p:sp>
    </p:spTree>
    <p:extLst>
      <p:ext uri="{BB962C8B-B14F-4D97-AF65-F5344CB8AC3E}">
        <p14:creationId xmlns:p14="http://schemas.microsoft.com/office/powerpoint/2010/main" val="314114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48367EF-6891-42DF-8D76-379F9E12DF1D}" type="datetimeFigureOut">
              <a:rPr lang="it-IT" smtClean="0"/>
              <a:t>21/03/2018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51ECC1-0718-4AB8-952B-C5496E14A303}" type="slidenum">
              <a:rPr lang="it-IT" smtClean="0"/>
              <a:t>‹N›</a:t>
            </a:fld>
            <a:endParaRPr lang="it-IT"/>
          </a:p>
        </p:txBody>
      </p:sp>
    </p:spTree>
    <p:extLst>
      <p:ext uri="{BB962C8B-B14F-4D97-AF65-F5344CB8AC3E}">
        <p14:creationId xmlns:p14="http://schemas.microsoft.com/office/powerpoint/2010/main" val="194741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8367EF-6891-42DF-8D76-379F9E12DF1D}" type="datetimeFigureOut">
              <a:rPr lang="it-IT" smtClean="0"/>
              <a:t>21/03/2018</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51ECC1-0718-4AB8-952B-C5496E14A303}"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82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brigantepapone.blogspot.com/2011/01/"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italiaeoisagunt.blogspot.com/2011_12_01_archive.html" TargetMode="External"/><Relationship Id="rId3" Type="http://schemas.openxmlformats.org/officeDocument/2006/relationships/diagramLayout" Target="../diagrams/layout2.xml"/><Relationship Id="rId7" Type="http://schemas.openxmlformats.org/officeDocument/2006/relationships/image" Target="../media/image4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C01B9-3302-4E24-A6FE-1BC0FCDAC7EE}"/>
              </a:ext>
            </a:extLst>
          </p:cNvPr>
          <p:cNvSpPr>
            <a:spLocks noGrp="1"/>
          </p:cNvSpPr>
          <p:nvPr>
            <p:ph type="ctrTitle"/>
          </p:nvPr>
        </p:nvSpPr>
        <p:spPr>
          <a:xfrm>
            <a:off x="1824900" y="1758183"/>
            <a:ext cx="8915399" cy="2262779"/>
          </a:xfrm>
        </p:spPr>
        <p:txBody>
          <a:bodyPr>
            <a:normAutofit/>
          </a:bodyPr>
          <a:lstStyle/>
          <a:p>
            <a:pPr algn="ctr"/>
            <a:r>
              <a:rPr lang="it-IT" sz="4000" b="1" dirty="0"/>
              <a:t>Seminario Regionale</a:t>
            </a:r>
            <a:br>
              <a:rPr lang="it-IT" sz="4000" b="1" dirty="0"/>
            </a:br>
            <a:br>
              <a:rPr lang="it-IT" sz="4000" b="1" dirty="0"/>
            </a:br>
            <a:r>
              <a:rPr lang="it-IT" sz="4000" b="1" dirty="0">
                <a:solidFill>
                  <a:schemeClr val="accent1">
                    <a:lumMod val="60000"/>
                    <a:lumOff val="40000"/>
                  </a:schemeClr>
                </a:solidFill>
              </a:rPr>
              <a:t>S</a:t>
            </a:r>
            <a:r>
              <a:rPr lang="it-IT" sz="4000" b="1" dirty="0">
                <a:solidFill>
                  <a:schemeClr val="bg2">
                    <a:lumMod val="50000"/>
                  </a:schemeClr>
                </a:solidFill>
              </a:rPr>
              <a:t>c</a:t>
            </a:r>
            <a:r>
              <a:rPr lang="it-IT" sz="4000" b="1" dirty="0">
                <a:solidFill>
                  <a:srgbClr val="00B0F0"/>
                </a:solidFill>
              </a:rPr>
              <a:t>u</a:t>
            </a:r>
            <a:r>
              <a:rPr lang="it-IT" sz="4000" b="1" dirty="0">
                <a:solidFill>
                  <a:srgbClr val="FFC000"/>
                </a:solidFill>
              </a:rPr>
              <a:t>o</a:t>
            </a:r>
            <a:r>
              <a:rPr lang="it-IT" sz="4000" b="1" dirty="0">
                <a:solidFill>
                  <a:srgbClr val="0070C0"/>
                </a:solidFill>
              </a:rPr>
              <a:t>l</a:t>
            </a:r>
            <a:r>
              <a:rPr lang="it-IT" sz="4000" b="1" dirty="0">
                <a:solidFill>
                  <a:schemeClr val="accent2"/>
                </a:solidFill>
              </a:rPr>
              <a:t>a </a:t>
            </a:r>
            <a:r>
              <a:rPr lang="it-IT" sz="4000" b="1" dirty="0">
                <a:solidFill>
                  <a:schemeClr val="accent2">
                    <a:lumMod val="60000"/>
                    <a:lumOff val="40000"/>
                  </a:schemeClr>
                </a:solidFill>
              </a:rPr>
              <a:t>d</a:t>
            </a:r>
            <a:r>
              <a:rPr lang="it-IT" sz="4000" b="1" dirty="0">
                <a:solidFill>
                  <a:schemeClr val="accent3">
                    <a:lumMod val="60000"/>
                    <a:lumOff val="40000"/>
                  </a:schemeClr>
                </a:solidFill>
              </a:rPr>
              <a:t>e</a:t>
            </a:r>
            <a:r>
              <a:rPr lang="it-IT" sz="4000" b="1" dirty="0">
                <a:solidFill>
                  <a:schemeClr val="accent1">
                    <a:lumMod val="60000"/>
                    <a:lumOff val="40000"/>
                  </a:schemeClr>
                </a:solidFill>
              </a:rPr>
              <a:t>l</a:t>
            </a:r>
            <a:r>
              <a:rPr lang="it-IT" sz="4000" b="1" dirty="0">
                <a:solidFill>
                  <a:schemeClr val="accent6">
                    <a:lumMod val="75000"/>
                  </a:schemeClr>
                </a:solidFill>
              </a:rPr>
              <a:t>l</a:t>
            </a:r>
            <a:r>
              <a:rPr lang="it-IT" sz="4000" b="1" dirty="0"/>
              <a:t>’</a:t>
            </a:r>
            <a:r>
              <a:rPr lang="it-IT" sz="4000" b="1" dirty="0">
                <a:solidFill>
                  <a:srgbClr val="F834A4"/>
                </a:solidFill>
              </a:rPr>
              <a:t>i</a:t>
            </a:r>
            <a:r>
              <a:rPr lang="it-IT" sz="4000" b="1" dirty="0">
                <a:solidFill>
                  <a:srgbClr val="EBEB4B"/>
                </a:solidFill>
              </a:rPr>
              <a:t>n</a:t>
            </a:r>
            <a:r>
              <a:rPr lang="it-IT" sz="4000" b="1" dirty="0">
                <a:solidFill>
                  <a:srgbClr val="44D1E4"/>
                </a:solidFill>
              </a:rPr>
              <a:t>f</a:t>
            </a:r>
            <a:r>
              <a:rPr lang="it-IT" sz="4000" b="1" dirty="0">
                <a:solidFill>
                  <a:srgbClr val="FF0000"/>
                </a:solidFill>
              </a:rPr>
              <a:t>a</a:t>
            </a:r>
            <a:r>
              <a:rPr lang="it-IT" sz="4000" b="1" dirty="0">
                <a:solidFill>
                  <a:srgbClr val="FFC000"/>
                </a:solidFill>
              </a:rPr>
              <a:t>n</a:t>
            </a:r>
            <a:r>
              <a:rPr lang="it-IT" sz="4000" b="1" dirty="0">
                <a:solidFill>
                  <a:srgbClr val="92D050"/>
                </a:solidFill>
              </a:rPr>
              <a:t>z</a:t>
            </a:r>
            <a:r>
              <a:rPr lang="it-IT" sz="4000" b="1" dirty="0">
                <a:solidFill>
                  <a:schemeClr val="accent4">
                    <a:lumMod val="60000"/>
                    <a:lumOff val="40000"/>
                  </a:schemeClr>
                </a:solidFill>
              </a:rPr>
              <a:t>i</a:t>
            </a:r>
            <a:r>
              <a:rPr lang="it-IT" sz="4000" b="1" dirty="0">
                <a:solidFill>
                  <a:srgbClr val="C4EA3A"/>
                </a:solidFill>
              </a:rPr>
              <a:t>a</a:t>
            </a:r>
            <a:r>
              <a:rPr lang="it-IT" sz="4000" b="1" dirty="0"/>
              <a:t> </a:t>
            </a:r>
            <a:r>
              <a:rPr lang="it-IT" sz="4000" b="1" dirty="0">
                <a:solidFill>
                  <a:srgbClr val="00B0F0"/>
                </a:solidFill>
              </a:rPr>
              <a:t>s</a:t>
            </a:r>
            <a:r>
              <a:rPr lang="it-IT" sz="4000" b="1" dirty="0">
                <a:solidFill>
                  <a:srgbClr val="7030A0"/>
                </a:solidFill>
              </a:rPr>
              <a:t>t</a:t>
            </a:r>
            <a:r>
              <a:rPr lang="it-IT" sz="4000" b="1" dirty="0">
                <a:solidFill>
                  <a:srgbClr val="F834A4"/>
                </a:solidFill>
              </a:rPr>
              <a:t>a</a:t>
            </a:r>
            <a:r>
              <a:rPr lang="it-IT" sz="4000" b="1" dirty="0">
                <a:solidFill>
                  <a:srgbClr val="EF2121"/>
                </a:solidFill>
              </a:rPr>
              <a:t>t</a:t>
            </a:r>
            <a:r>
              <a:rPr lang="it-IT" sz="4000" b="1" dirty="0">
                <a:solidFill>
                  <a:srgbClr val="FFC000"/>
                </a:solidFill>
              </a:rPr>
              <a:t>a</a:t>
            </a:r>
            <a:r>
              <a:rPr lang="it-IT" sz="4000" b="1" dirty="0">
                <a:solidFill>
                  <a:srgbClr val="44D1E4"/>
                </a:solidFill>
              </a:rPr>
              <a:t>l</a:t>
            </a:r>
            <a:r>
              <a:rPr lang="it-IT" sz="4000" b="1" dirty="0">
                <a:solidFill>
                  <a:srgbClr val="DE9246"/>
                </a:solidFill>
              </a:rPr>
              <a:t>e</a:t>
            </a:r>
            <a:r>
              <a:rPr lang="it-IT" sz="4000" b="1" dirty="0">
                <a:solidFill>
                  <a:schemeClr val="bg2">
                    <a:lumMod val="50000"/>
                  </a:schemeClr>
                </a:solidFill>
              </a:rPr>
              <a:t>:</a:t>
            </a:r>
            <a:br>
              <a:rPr lang="it-IT" sz="4000" b="1" dirty="0"/>
            </a:br>
            <a:r>
              <a:rPr lang="it-IT" sz="4000" b="1" dirty="0">
                <a:solidFill>
                  <a:schemeClr val="tx1"/>
                </a:solidFill>
              </a:rPr>
              <a:t>i nostri primi cinquant’anni</a:t>
            </a:r>
            <a:endParaRPr lang="it-IT" sz="4000" dirty="0">
              <a:solidFill>
                <a:schemeClr val="tx1"/>
              </a:solidFill>
            </a:endParaRPr>
          </a:p>
        </p:txBody>
      </p:sp>
      <p:sp>
        <p:nvSpPr>
          <p:cNvPr id="3" name="Sottotitolo 2">
            <a:extLst>
              <a:ext uri="{FF2B5EF4-FFF2-40B4-BE49-F238E27FC236}">
                <a16:creationId xmlns:a16="http://schemas.microsoft.com/office/drawing/2014/main" id="{BBA0EB94-04AC-4AAA-A4CE-AED92E8A036F}"/>
              </a:ext>
            </a:extLst>
          </p:cNvPr>
          <p:cNvSpPr>
            <a:spLocks noGrp="1"/>
          </p:cNvSpPr>
          <p:nvPr>
            <p:ph type="subTitle" idx="1"/>
          </p:nvPr>
        </p:nvSpPr>
        <p:spPr>
          <a:xfrm>
            <a:off x="2410424" y="4649692"/>
            <a:ext cx="8915399" cy="1126283"/>
          </a:xfrm>
        </p:spPr>
        <p:txBody>
          <a:bodyPr/>
          <a:lstStyle/>
          <a:p>
            <a:endParaRPr lang="it-IT" dirty="0"/>
          </a:p>
          <a:p>
            <a:pPr algn="ctr"/>
            <a:r>
              <a:rPr lang="it-IT" sz="2400" dirty="0"/>
              <a:t>Liceo Scienze Umane “</a:t>
            </a:r>
            <a:r>
              <a:rPr lang="it-IT" sz="2400" dirty="0" err="1"/>
              <a:t>Cassiodoro</a:t>
            </a:r>
            <a:r>
              <a:rPr lang="it-IT" sz="2400" dirty="0"/>
              <a:t>” – 22 marzo 2018</a:t>
            </a:r>
          </a:p>
        </p:txBody>
      </p:sp>
      <p:pic>
        <p:nvPicPr>
          <p:cNvPr id="11" name="Immagine 10" descr="Immagine che contiene clipart&#10;&#10;Descrizione generata con affidabilità molto elevata">
            <a:extLst>
              <a:ext uri="{FF2B5EF4-FFF2-40B4-BE49-F238E27FC236}">
                <a16:creationId xmlns:a16="http://schemas.microsoft.com/office/drawing/2014/main" id="{79FA4E83-4172-409D-B0D1-8ABDE694D20D}"/>
              </a:ext>
            </a:extLst>
          </p:cNvPr>
          <p:cNvPicPr>
            <a:picLocks noChangeAspect="1"/>
          </p:cNvPicPr>
          <p:nvPr/>
        </p:nvPicPr>
        <p:blipFill>
          <a:blip r:embed="rId2"/>
          <a:stretch>
            <a:fillRect/>
          </a:stretch>
        </p:blipFill>
        <p:spPr>
          <a:xfrm>
            <a:off x="0" y="2446020"/>
            <a:ext cx="1595561" cy="1965960"/>
          </a:xfrm>
          <a:prstGeom prst="rect">
            <a:avLst/>
          </a:prstGeom>
          <a:effectLst>
            <a:softEdge rad="127000"/>
          </a:effectLst>
        </p:spPr>
      </p:pic>
      <p:sp>
        <p:nvSpPr>
          <p:cNvPr id="12" name="CasellaDiTesto 11">
            <a:extLst>
              <a:ext uri="{FF2B5EF4-FFF2-40B4-BE49-F238E27FC236}">
                <a16:creationId xmlns:a16="http://schemas.microsoft.com/office/drawing/2014/main" id="{2068DA63-1474-4CC8-B819-D184B67A6807}"/>
              </a:ext>
            </a:extLst>
          </p:cNvPr>
          <p:cNvSpPr txBox="1"/>
          <p:nvPr/>
        </p:nvSpPr>
        <p:spPr>
          <a:xfrm>
            <a:off x="6942850" y="6404705"/>
            <a:ext cx="4981557" cy="338554"/>
          </a:xfrm>
          <a:prstGeom prst="rect">
            <a:avLst/>
          </a:prstGeom>
          <a:noFill/>
        </p:spPr>
        <p:txBody>
          <a:bodyPr wrap="none" rtlCol="0">
            <a:spAutoFit/>
          </a:bodyPr>
          <a:lstStyle/>
          <a:p>
            <a:r>
              <a:rPr lang="it-IT" sz="1600" dirty="0">
                <a:solidFill>
                  <a:schemeClr val="bg1"/>
                </a:solidFill>
              </a:rPr>
              <a:t>Maria Patrizia Bettini – mariapatrizia.bettini@istruzione.it</a:t>
            </a:r>
          </a:p>
        </p:txBody>
      </p:sp>
    </p:spTree>
    <p:extLst>
      <p:ext uri="{BB962C8B-B14F-4D97-AF65-F5344CB8AC3E}">
        <p14:creationId xmlns:p14="http://schemas.microsoft.com/office/powerpoint/2010/main" val="138095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interni, pavimento, parete&#10;&#10;Descrizione generata con affidabilità molto elevata">
            <a:extLst>
              <a:ext uri="{FF2B5EF4-FFF2-40B4-BE49-F238E27FC236}">
                <a16:creationId xmlns:a16="http://schemas.microsoft.com/office/drawing/2014/main" id="{4B5D912E-BD6B-44A6-ADEA-6F4D10CB11F7}"/>
              </a:ext>
            </a:extLst>
          </p:cNvPr>
          <p:cNvPicPr>
            <a:picLocks noChangeAspect="1"/>
          </p:cNvPicPr>
          <p:nvPr/>
        </p:nvPicPr>
        <p:blipFill>
          <a:blip r:embed="rId2"/>
          <a:stretch>
            <a:fillRect/>
          </a:stretch>
        </p:blipFill>
        <p:spPr>
          <a:xfrm>
            <a:off x="483807" y="484767"/>
            <a:ext cx="5241235" cy="39243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Immagine 4" descr="Immagine che contiene tavolo, persona&#10;&#10;Descrizione generata con affidabilità elevata">
            <a:extLst>
              <a:ext uri="{FF2B5EF4-FFF2-40B4-BE49-F238E27FC236}">
                <a16:creationId xmlns:a16="http://schemas.microsoft.com/office/drawing/2014/main" id="{C312696E-EFF4-43BE-B725-B1673F7231C5}"/>
              </a:ext>
            </a:extLst>
          </p:cNvPr>
          <p:cNvPicPr>
            <a:picLocks noChangeAspect="1"/>
          </p:cNvPicPr>
          <p:nvPr/>
        </p:nvPicPr>
        <p:blipFill>
          <a:blip r:embed="rId3"/>
          <a:stretch>
            <a:fillRect/>
          </a:stretch>
        </p:blipFill>
        <p:spPr>
          <a:xfrm>
            <a:off x="6255214" y="2446208"/>
            <a:ext cx="5241235" cy="39258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magine 10">
            <a:extLst>
              <a:ext uri="{FF2B5EF4-FFF2-40B4-BE49-F238E27FC236}">
                <a16:creationId xmlns:a16="http://schemas.microsoft.com/office/drawing/2014/main" id="{A096A41D-9A24-4237-A8FC-601C5C09C6C2}"/>
              </a:ext>
            </a:extLst>
          </p:cNvPr>
          <p:cNvPicPr>
            <a:picLocks noChangeAspect="1"/>
          </p:cNvPicPr>
          <p:nvPr/>
        </p:nvPicPr>
        <p:blipFill>
          <a:blip r:embed="rId4"/>
          <a:stretch>
            <a:fillRect/>
          </a:stretch>
        </p:blipFill>
        <p:spPr>
          <a:xfrm>
            <a:off x="483807" y="4642338"/>
            <a:ext cx="5105400" cy="2042160"/>
          </a:xfrm>
          <a:prstGeom prst="rect">
            <a:avLst/>
          </a:prstGeom>
        </p:spPr>
      </p:pic>
    </p:spTree>
    <p:extLst>
      <p:ext uri="{BB962C8B-B14F-4D97-AF65-F5344CB8AC3E}">
        <p14:creationId xmlns:p14="http://schemas.microsoft.com/office/powerpoint/2010/main" val="321599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interni, persona&#10;&#10;Descrizione generata con affidabilità molto elevata">
            <a:extLst>
              <a:ext uri="{FF2B5EF4-FFF2-40B4-BE49-F238E27FC236}">
                <a16:creationId xmlns:a16="http://schemas.microsoft.com/office/drawing/2014/main" id="{0CDCC39B-D4B9-4BFB-8A9D-428C4AF431DD}"/>
              </a:ext>
            </a:extLst>
          </p:cNvPr>
          <p:cNvPicPr>
            <a:picLocks noChangeAspect="1"/>
          </p:cNvPicPr>
          <p:nvPr/>
        </p:nvPicPr>
        <p:blipFill>
          <a:blip r:embed="rId2"/>
          <a:stretch>
            <a:fillRect/>
          </a:stretch>
        </p:blipFill>
        <p:spPr>
          <a:xfrm>
            <a:off x="787792" y="704410"/>
            <a:ext cx="6007124" cy="44995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Immagine 4" descr="Immagine che contiene persona, figlio, piccolo, interni&#10;&#10;Descrizione generata con affidabilità molto elevata">
            <a:extLst>
              <a:ext uri="{FF2B5EF4-FFF2-40B4-BE49-F238E27FC236}">
                <a16:creationId xmlns:a16="http://schemas.microsoft.com/office/drawing/2014/main" id="{F755F68A-E1B5-4032-BFC3-B67C1BF34CB0}"/>
              </a:ext>
            </a:extLst>
          </p:cNvPr>
          <p:cNvPicPr>
            <a:picLocks noChangeAspect="1"/>
          </p:cNvPicPr>
          <p:nvPr/>
        </p:nvPicPr>
        <p:blipFill>
          <a:blip r:embed="rId3"/>
          <a:stretch>
            <a:fillRect/>
          </a:stretch>
        </p:blipFill>
        <p:spPr>
          <a:xfrm>
            <a:off x="6794916" y="1272685"/>
            <a:ext cx="4985238" cy="3738929"/>
          </a:xfrm>
          <a:prstGeom prst="rect">
            <a:avLst/>
          </a:prstGeom>
        </p:spPr>
      </p:pic>
    </p:spTree>
    <p:extLst>
      <p:ext uri="{BB962C8B-B14F-4D97-AF65-F5344CB8AC3E}">
        <p14:creationId xmlns:p14="http://schemas.microsoft.com/office/powerpoint/2010/main" val="165317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BDF8E-469F-4AFA-A4C8-29443610F0E8}"/>
              </a:ext>
            </a:extLst>
          </p:cNvPr>
          <p:cNvSpPr>
            <a:spLocks noGrp="1"/>
          </p:cNvSpPr>
          <p:nvPr>
            <p:ph type="title"/>
          </p:nvPr>
        </p:nvSpPr>
        <p:spPr>
          <a:xfrm>
            <a:off x="103441" y="367380"/>
            <a:ext cx="4434706" cy="6123239"/>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l"/>
            <a:r>
              <a:rPr lang="it-IT" sz="2800" dirty="0"/>
              <a:t>1828 – data di nascita ufficiale della scuola materna italiana</a:t>
            </a:r>
            <a:br>
              <a:rPr lang="it-IT" sz="2800" dirty="0"/>
            </a:br>
            <a:br>
              <a:rPr lang="it-IT" sz="2800" dirty="0"/>
            </a:br>
            <a:r>
              <a:rPr lang="it-IT" sz="2800" dirty="0"/>
              <a:t>Ferrante </a:t>
            </a:r>
            <a:r>
              <a:rPr lang="it-IT" sz="2800" dirty="0" err="1"/>
              <a:t>Aporti</a:t>
            </a:r>
            <a:r>
              <a:rPr lang="it-IT" sz="2800" dirty="0"/>
              <a:t> istituisce a Cremona il primo Asilo Infantile.</a:t>
            </a:r>
            <a:br>
              <a:rPr lang="it-IT" sz="2800" dirty="0"/>
            </a:br>
            <a:br>
              <a:rPr lang="it-IT" sz="2800" dirty="0"/>
            </a:br>
            <a:r>
              <a:rPr lang="it-IT" sz="2800" dirty="0"/>
              <a:t>Per tutto l’800 quanto dedicato ai bambini aveva una funzione </a:t>
            </a:r>
            <a:r>
              <a:rPr lang="it-IT" sz="2800" i="1" dirty="0"/>
              <a:t>“riparatrice o sostitutiva della famiglia: e sono destinate ai bambini che la sciagura ha private del loro ambiente </a:t>
            </a:r>
            <a:r>
              <a:rPr lang="it-IT" sz="2800" i="1" dirty="0" err="1"/>
              <a:t>naturalE</a:t>
            </a:r>
            <a:r>
              <a:rPr lang="it-IT" sz="2800" i="1" dirty="0"/>
              <a:t>” </a:t>
            </a:r>
            <a:br>
              <a:rPr lang="it-IT" sz="2800" dirty="0"/>
            </a:br>
            <a:r>
              <a:rPr lang="it-IT" sz="2800" dirty="0"/>
              <a:t>[Bertoni, </a:t>
            </a:r>
            <a:r>
              <a:rPr lang="it-IT" sz="2800" dirty="0" err="1"/>
              <a:t>Jovine</a:t>
            </a:r>
            <a:r>
              <a:rPr lang="it-IT" sz="2800" dirty="0"/>
              <a:t>, 1976]</a:t>
            </a:r>
            <a:endParaRPr lang="en-US" sz="2800" dirty="0"/>
          </a:p>
        </p:txBody>
      </p:sp>
      <p:pic>
        <p:nvPicPr>
          <p:cNvPr id="6" name="Segnaposto contenuto 5" descr="Immagine che contiene fotografia, vecchio&#10;&#10;Descrizione generata con affidabilità molto elevata">
            <a:extLst>
              <a:ext uri="{FF2B5EF4-FFF2-40B4-BE49-F238E27FC236}">
                <a16:creationId xmlns:a16="http://schemas.microsoft.com/office/drawing/2014/main" id="{CB612233-363C-4417-A11D-1844991B97A4}"/>
              </a:ext>
            </a:extLst>
          </p:cNvPr>
          <p:cNvPicPr>
            <a:picLocks noGrp="1" noChangeAspect="1"/>
          </p:cNvPicPr>
          <p:nvPr>
            <p:ph sz="quarter" idx="13"/>
          </p:nvPr>
        </p:nvPicPr>
        <p:blipFill rotWithShape="1">
          <a:blip r:embed="rId2"/>
          <a:srcRect l="19979" r="3993" b="1"/>
          <a:stretch/>
        </p:blipFill>
        <p:spPr>
          <a:xfrm>
            <a:off x="4619543" y="640080"/>
            <a:ext cx="6953577" cy="5252773"/>
          </a:xfrm>
          <a:prstGeom prst="rect">
            <a:avLst/>
          </a:prstGeom>
        </p:spPr>
      </p:pic>
      <p:sp>
        <p:nvSpPr>
          <p:cNvPr id="7" name="CasellaDiTesto 6">
            <a:extLst>
              <a:ext uri="{FF2B5EF4-FFF2-40B4-BE49-F238E27FC236}">
                <a16:creationId xmlns:a16="http://schemas.microsoft.com/office/drawing/2014/main" id="{25AFB1F9-2A13-4308-965C-D7202EE2B09C}"/>
              </a:ext>
            </a:extLst>
          </p:cNvPr>
          <p:cNvSpPr txBox="1"/>
          <p:nvPr/>
        </p:nvSpPr>
        <p:spPr>
          <a:xfrm>
            <a:off x="8891457" y="5686578"/>
            <a:ext cx="230704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sz="2000" b="1" dirty="0"/>
              <a:t>FERRANTE APORTI</a:t>
            </a:r>
          </a:p>
        </p:txBody>
      </p:sp>
    </p:spTree>
    <p:extLst>
      <p:ext uri="{BB962C8B-B14F-4D97-AF65-F5344CB8AC3E}">
        <p14:creationId xmlns:p14="http://schemas.microsoft.com/office/powerpoint/2010/main" val="268348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DBA5F-23E1-4FF4-9ED7-2A83C5898DF5}"/>
              </a:ext>
            </a:extLst>
          </p:cNvPr>
          <p:cNvSpPr>
            <a:spLocks noGrp="1"/>
          </p:cNvSpPr>
          <p:nvPr>
            <p:ph type="title"/>
          </p:nvPr>
        </p:nvSpPr>
        <p:spPr/>
        <p:txBody>
          <a:bodyPr>
            <a:normAutofit fontScale="90000"/>
          </a:bodyPr>
          <a:lstStyle/>
          <a:p>
            <a:r>
              <a:rPr lang="it-IT" dirty="0">
                <a:solidFill>
                  <a:srgbClr val="C00000"/>
                </a:solidFill>
              </a:rPr>
              <a:t>Legge 18 marzo 1968, n. 444 </a:t>
            </a:r>
            <a:br>
              <a:rPr lang="it-IT" dirty="0">
                <a:solidFill>
                  <a:srgbClr val="C00000"/>
                </a:solidFill>
              </a:rPr>
            </a:br>
            <a:r>
              <a:rPr lang="it-IT" dirty="0">
                <a:solidFill>
                  <a:srgbClr val="C00000"/>
                </a:solidFill>
              </a:rPr>
              <a:t>«Ordinamento della scuola materna statale»</a:t>
            </a:r>
          </a:p>
        </p:txBody>
      </p:sp>
      <p:sp>
        <p:nvSpPr>
          <p:cNvPr id="3" name="Segnaposto contenuto 2">
            <a:extLst>
              <a:ext uri="{FF2B5EF4-FFF2-40B4-BE49-F238E27FC236}">
                <a16:creationId xmlns:a16="http://schemas.microsoft.com/office/drawing/2014/main" id="{EBA5B717-1096-4B28-A655-5FA531FDC983}"/>
              </a:ext>
            </a:extLst>
          </p:cNvPr>
          <p:cNvSpPr>
            <a:spLocks noGrp="1"/>
          </p:cNvSpPr>
          <p:nvPr>
            <p:ph sz="quarter" idx="13"/>
          </p:nvPr>
        </p:nvSpPr>
        <p:spPr>
          <a:xfrm>
            <a:off x="913774" y="2367092"/>
            <a:ext cx="10363826" cy="421923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it-IT" sz="2800" dirty="0"/>
              <a:t>Le finalità della nascente scuola materna fanno riferimento a:</a:t>
            </a:r>
          </a:p>
          <a:p>
            <a:pPr>
              <a:buFont typeface="Wingdings" panose="05000000000000000000" pitchFamily="2" charset="2"/>
              <a:buChar char="§"/>
            </a:pPr>
            <a:r>
              <a:rPr lang="it-IT" sz="2800" dirty="0"/>
              <a:t>Compiti di educazione e sviluppo della personalità;</a:t>
            </a:r>
          </a:p>
          <a:p>
            <a:pPr>
              <a:buFont typeface="Wingdings" panose="05000000000000000000" pitchFamily="2" charset="2"/>
              <a:buChar char="§"/>
            </a:pPr>
            <a:r>
              <a:rPr lang="it-IT" sz="2800" dirty="0"/>
              <a:t>Compiti di assistenza;</a:t>
            </a:r>
          </a:p>
          <a:p>
            <a:pPr>
              <a:buFont typeface="Wingdings" panose="05000000000000000000" pitchFamily="2" charset="2"/>
              <a:buChar char="§"/>
            </a:pPr>
            <a:r>
              <a:rPr lang="it-IT" sz="2800" dirty="0"/>
              <a:t>Compiti di preparazione alla frequenza della scuola dell’obbligo;</a:t>
            </a:r>
          </a:p>
          <a:p>
            <a:pPr>
              <a:buFont typeface="Wingdings" panose="05000000000000000000" pitchFamily="2" charset="2"/>
              <a:buChar char="§"/>
            </a:pPr>
            <a:r>
              <a:rPr lang="it-IT" sz="2800" dirty="0"/>
              <a:t>Compiti di integrazione dell’opera della famiglia</a:t>
            </a:r>
          </a:p>
        </p:txBody>
      </p:sp>
    </p:spTree>
    <p:extLst>
      <p:ext uri="{BB962C8B-B14F-4D97-AF65-F5344CB8AC3E}">
        <p14:creationId xmlns:p14="http://schemas.microsoft.com/office/powerpoint/2010/main" val="189810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1B39C-4860-4966-B9DD-73B95C7A73CF}"/>
              </a:ext>
            </a:extLst>
          </p:cNvPr>
          <p:cNvSpPr>
            <a:spLocks noGrp="1"/>
          </p:cNvSpPr>
          <p:nvPr>
            <p:ph type="title"/>
          </p:nvPr>
        </p:nvSpPr>
        <p:spPr/>
        <p:txBody>
          <a:bodyPr/>
          <a:lstStyle/>
          <a:p>
            <a:r>
              <a:rPr lang="it-IT" dirty="0">
                <a:solidFill>
                  <a:srgbClr val="C00000"/>
                </a:solidFill>
              </a:rPr>
              <a:t>La scuola dell’infanzia oggi</a:t>
            </a:r>
          </a:p>
        </p:txBody>
      </p:sp>
      <p:sp>
        <p:nvSpPr>
          <p:cNvPr id="3" name="Segnaposto contenuto 2">
            <a:extLst>
              <a:ext uri="{FF2B5EF4-FFF2-40B4-BE49-F238E27FC236}">
                <a16:creationId xmlns:a16="http://schemas.microsoft.com/office/drawing/2014/main" id="{64B6D86B-2243-4FD2-A8C6-6C7066F3037A}"/>
              </a:ext>
            </a:extLst>
          </p:cNvPr>
          <p:cNvSpPr>
            <a:spLocks noGrp="1"/>
          </p:cNvSpPr>
          <p:nvPr>
            <p:ph sz="quarter" idx="13"/>
          </p:nvPr>
        </p:nvSpPr>
        <p:spPr>
          <a:xfrm>
            <a:off x="913774" y="1842052"/>
            <a:ext cx="10363826" cy="4757531"/>
          </a:xfrm>
        </p:spPr>
        <p:txBody>
          <a:bodyPr>
            <a:noAutofit/>
          </a:bodyPr>
          <a:lstStyle/>
          <a:p>
            <a:r>
              <a:rPr lang="it-IT" sz="2400" dirty="0"/>
              <a:t>Il profilo evolutivo del bambino a 6 anni senza ricorrere a «obiettivi specifici di apprendimento» proprio per scongiurare le ragioni del «</a:t>
            </a:r>
            <a:r>
              <a:rPr lang="it-IT" sz="2400" dirty="0" err="1"/>
              <a:t>precocismo</a:t>
            </a:r>
            <a:r>
              <a:rPr lang="it-IT" sz="2400" dirty="0"/>
              <a:t> performativo»;</a:t>
            </a:r>
          </a:p>
          <a:p>
            <a:r>
              <a:rPr lang="it-IT" sz="2400" dirty="0"/>
              <a:t>Le competenze del bambini si strutturano intorno a 4 assi:</a:t>
            </a:r>
          </a:p>
          <a:p>
            <a:pPr lvl="1"/>
            <a:r>
              <a:rPr lang="it-IT" sz="2400" dirty="0"/>
              <a:t>Dell’identità (costruzione del sé);</a:t>
            </a:r>
          </a:p>
          <a:p>
            <a:pPr lvl="1"/>
            <a:r>
              <a:rPr lang="it-IT" sz="2400" dirty="0"/>
              <a:t>Dell’autonomia (il rapporto con gli altri);</a:t>
            </a:r>
          </a:p>
          <a:p>
            <a:pPr lvl="1"/>
            <a:r>
              <a:rPr lang="it-IT" sz="2400" dirty="0"/>
              <a:t>Della competenza (le conoscenze, le abilità, gli atteggiamenti, la riflessività);</a:t>
            </a:r>
          </a:p>
          <a:p>
            <a:pPr lvl="1"/>
            <a:r>
              <a:rPr lang="it-IT" sz="2400" dirty="0"/>
              <a:t>Della cittadinanza (dimensione etico-sociale)</a:t>
            </a:r>
          </a:p>
        </p:txBody>
      </p:sp>
    </p:spTree>
    <p:extLst>
      <p:ext uri="{BB962C8B-B14F-4D97-AF65-F5344CB8AC3E}">
        <p14:creationId xmlns:p14="http://schemas.microsoft.com/office/powerpoint/2010/main" val="175079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AF6A51-2DCA-4D2E-87BA-FAC9281784FE}"/>
              </a:ext>
            </a:extLst>
          </p:cNvPr>
          <p:cNvSpPr>
            <a:spLocks noGrp="1"/>
          </p:cNvSpPr>
          <p:nvPr>
            <p:ph sz="quarter" idx="4294967295"/>
          </p:nvPr>
        </p:nvSpPr>
        <p:spPr>
          <a:xfrm>
            <a:off x="265043" y="323850"/>
            <a:ext cx="11595653" cy="6372225"/>
          </a:xfrm>
        </p:spPr>
        <p:txBody>
          <a:bodyPr>
            <a:normAutofit/>
          </a:bodyPr>
          <a:lstStyle/>
          <a:p>
            <a:pPr marL="0" indent="0">
              <a:buNone/>
            </a:pPr>
            <a:r>
              <a:rPr lang="it-IT" sz="2400" i="1" dirty="0">
                <a:solidFill>
                  <a:srgbClr val="2C2B2B"/>
                </a:solidFill>
                <a:latin typeface="arial" panose="020B0604020202020204" pitchFamily="34" charset="0"/>
              </a:rPr>
              <a:t>“… ha messo le mani sulla terra, l’ha osservata e si è fatto un’idea di essa, ha annusato i fiori, li ha sfiorati e strappati e ha espresso curiosità ottenendo informazioni; ha ascoltato le storie lette e ha scoperto il piacere della narrazione e il valore dei segni grafici; giocando ha condiviso, si è strattonato con altri, ha imparato a negoziare e ha fatto sue le dinamiche sociali; ha provato paura, rabbia, gioia; ha conosciuto le emozioni dentro di lui e ne ha fatto pennarelli per colorare le sue esperienze, si è visto perduto, abbandonato ed ha sperimentato la rassicurazione per affrontare nuove esperienze, ha provato il dispiacere di separarsi per ritrovare e ritrovarsi protagonista di legami affettivi importanti” </a:t>
            </a:r>
          </a:p>
          <a:p>
            <a:pPr marL="0" indent="0">
              <a:buNone/>
            </a:pPr>
            <a:r>
              <a:rPr lang="it-IT" sz="2400" i="1" dirty="0">
                <a:solidFill>
                  <a:srgbClr val="C00000"/>
                </a:solidFill>
                <a:latin typeface="arial" panose="020B0604020202020204" pitchFamily="34" charset="0"/>
              </a:rPr>
              <a:t>[Paola </a:t>
            </a:r>
            <a:r>
              <a:rPr lang="it-IT" sz="2400" i="1" dirty="0" err="1">
                <a:solidFill>
                  <a:srgbClr val="C00000"/>
                </a:solidFill>
                <a:latin typeface="arial" panose="020B0604020202020204" pitchFamily="34" charset="0"/>
              </a:rPr>
              <a:t>Vassuri</a:t>
            </a:r>
            <a:r>
              <a:rPr lang="it-IT" sz="2400" i="1" dirty="0">
                <a:solidFill>
                  <a:srgbClr val="C00000"/>
                </a:solidFill>
                <a:latin typeface="arial" panose="020B0604020202020204" pitchFamily="34" charset="0"/>
              </a:rPr>
              <a:t>]</a:t>
            </a:r>
            <a:endParaRPr lang="it-IT" sz="2400" i="1" dirty="0">
              <a:solidFill>
                <a:srgbClr val="C00000"/>
              </a:solidFill>
            </a:endParaRPr>
          </a:p>
        </p:txBody>
      </p:sp>
      <p:pic>
        <p:nvPicPr>
          <p:cNvPr id="7" name="Segnaposto contenuto 6" descr="Immagine che contiene erba, persona, figlio, esterni&#10;&#10;Descrizione generata con affidabilità molto elevata">
            <a:extLst>
              <a:ext uri="{FF2B5EF4-FFF2-40B4-BE49-F238E27FC236}">
                <a16:creationId xmlns:a16="http://schemas.microsoft.com/office/drawing/2014/main" id="{423D26D7-961F-4D48-BA28-2800CBBA6373}"/>
              </a:ext>
            </a:extLst>
          </p:cNvPr>
          <p:cNvPicPr>
            <a:picLocks noGrp="1" noChangeAspect="1"/>
          </p:cNvPicPr>
          <p:nvPr>
            <p:ph sz="quarter" idx="4294967295"/>
          </p:nvPr>
        </p:nvPicPr>
        <p:blipFill>
          <a:blip r:embed="rId2"/>
          <a:stretch>
            <a:fillRect/>
          </a:stretch>
        </p:blipFill>
        <p:spPr>
          <a:xfrm>
            <a:off x="6859857" y="3655668"/>
            <a:ext cx="4287837" cy="2679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magine 8" descr="Immagine che contiene interni, parete, persona&#10;&#10;Descrizione generata con affidabilità molto elevata">
            <a:extLst>
              <a:ext uri="{FF2B5EF4-FFF2-40B4-BE49-F238E27FC236}">
                <a16:creationId xmlns:a16="http://schemas.microsoft.com/office/drawing/2014/main" id="{5F802E5E-6AF7-47F9-822D-B357B79E71E1}"/>
              </a:ext>
            </a:extLst>
          </p:cNvPr>
          <p:cNvPicPr>
            <a:picLocks noChangeAspect="1"/>
          </p:cNvPicPr>
          <p:nvPr/>
        </p:nvPicPr>
        <p:blipFill>
          <a:blip r:embed="rId3"/>
          <a:stretch>
            <a:fillRect/>
          </a:stretch>
        </p:blipFill>
        <p:spPr>
          <a:xfrm>
            <a:off x="1720167" y="3854598"/>
            <a:ext cx="4190303" cy="27884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8028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74E419D-89C7-4B4E-A439-B90DDB3F79FE}"/>
              </a:ext>
            </a:extLst>
          </p:cNvPr>
          <p:cNvSpPr>
            <a:spLocks noGrp="1"/>
          </p:cNvSpPr>
          <p:nvPr>
            <p:ph type="title"/>
          </p:nvPr>
        </p:nvSpPr>
        <p:spPr/>
        <p:txBody>
          <a:bodyPr/>
          <a:lstStyle/>
          <a:p>
            <a:r>
              <a:rPr lang="it-IT" dirty="0"/>
              <a:t>Le coordinate</a:t>
            </a:r>
          </a:p>
        </p:txBody>
      </p:sp>
      <p:graphicFrame>
        <p:nvGraphicFramePr>
          <p:cNvPr id="4" name="Segnaposto contenuto 3">
            <a:extLst>
              <a:ext uri="{FF2B5EF4-FFF2-40B4-BE49-F238E27FC236}">
                <a16:creationId xmlns:a16="http://schemas.microsoft.com/office/drawing/2014/main" id="{0E65CAED-58E4-4EEF-9CB8-73F20805ED65}"/>
              </a:ext>
            </a:extLst>
          </p:cNvPr>
          <p:cNvGraphicFramePr>
            <a:graphicFrameLocks noGrp="1"/>
          </p:cNvGraphicFramePr>
          <p:nvPr>
            <p:ph sz="quarter" idx="13"/>
            <p:extLst>
              <p:ext uri="{D42A27DB-BD31-4B8C-83A1-F6EECF244321}">
                <p14:modId xmlns:p14="http://schemas.microsoft.com/office/powerpoint/2010/main" val="1282245134"/>
              </p:ext>
            </p:extLst>
          </p:nvPr>
        </p:nvGraphicFramePr>
        <p:xfrm>
          <a:off x="887896" y="1999398"/>
          <a:ext cx="1085088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39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F4EC7C-5350-4244-BD61-9341EED3714C}"/>
              </a:ext>
            </a:extLst>
          </p:cNvPr>
          <p:cNvSpPr>
            <a:spLocks noGrp="1"/>
          </p:cNvSpPr>
          <p:nvPr>
            <p:ph type="title"/>
          </p:nvPr>
        </p:nvSpPr>
        <p:spPr/>
        <p:txBody>
          <a:bodyPr>
            <a:normAutofit/>
          </a:bodyPr>
          <a:lstStyle/>
          <a:p>
            <a:r>
              <a:rPr lang="it-IT" dirty="0"/>
              <a:t>Nuove competenze per la cittadinanza attiva e la sostenibilità</a:t>
            </a:r>
          </a:p>
        </p:txBody>
      </p:sp>
      <p:sp>
        <p:nvSpPr>
          <p:cNvPr id="3" name="Segnaposto contenuto 2">
            <a:extLst>
              <a:ext uri="{FF2B5EF4-FFF2-40B4-BE49-F238E27FC236}">
                <a16:creationId xmlns:a16="http://schemas.microsoft.com/office/drawing/2014/main" id="{193D70C6-CA55-4667-BA71-8E88AE87C4FB}"/>
              </a:ext>
            </a:extLst>
          </p:cNvPr>
          <p:cNvSpPr>
            <a:spLocks noGrp="1"/>
          </p:cNvSpPr>
          <p:nvPr>
            <p:ph sz="quarter" idx="13"/>
          </p:nvPr>
        </p:nvSpPr>
        <p:spPr>
          <a:xfrm>
            <a:off x="913773" y="2367092"/>
            <a:ext cx="10575861" cy="3357847"/>
          </a:xfrm>
        </p:spPr>
        <p:txBody>
          <a:bodyPr/>
          <a:lstStyle/>
          <a:p>
            <a:pPr>
              <a:buFont typeface="Wingdings" panose="05000000000000000000" pitchFamily="2" charset="2"/>
              <a:buChar char="§"/>
            </a:pPr>
            <a:r>
              <a:rPr lang="it-IT" sz="2800" dirty="0"/>
              <a:t>La scuola dell’infanzia ha un paragrafo dedicato;</a:t>
            </a:r>
          </a:p>
          <a:p>
            <a:pPr>
              <a:buFont typeface="Wingdings" panose="05000000000000000000" pitchFamily="2" charset="2"/>
              <a:buChar char="§"/>
            </a:pPr>
            <a:r>
              <a:rPr lang="it-IT" sz="2800" dirty="0"/>
              <a:t>Gli altri paragrafi, comunque, coinvolgono la scuola dell’infanzia;</a:t>
            </a:r>
          </a:p>
          <a:p>
            <a:pPr>
              <a:buFont typeface="Wingdings" panose="05000000000000000000" pitchFamily="2" charset="2"/>
              <a:buChar char="§"/>
            </a:pPr>
            <a:r>
              <a:rPr lang="it-IT" sz="2800" dirty="0"/>
              <a:t>Quadro di riferimento internazionale per una cittadinanza attiva (Europa e oltre);</a:t>
            </a:r>
          </a:p>
          <a:p>
            <a:pPr>
              <a:buFont typeface="Wingdings" panose="05000000000000000000" pitchFamily="2" charset="2"/>
              <a:buChar char="§"/>
            </a:pPr>
            <a:r>
              <a:rPr lang="it-IT" sz="2800" dirty="0"/>
              <a:t>Tra le finalità fondamentali della Scuola dell'Infanzia, oltre a «identità», «autonomia», «competenze», viene sottolineata la </a:t>
            </a:r>
            <a:r>
              <a:rPr lang="it-IT" sz="2800" dirty="0">
                <a:solidFill>
                  <a:schemeClr val="accent2">
                    <a:lumMod val="60000"/>
                    <a:lumOff val="40000"/>
                  </a:schemeClr>
                </a:solidFill>
              </a:rPr>
              <a:t>«cittadinanza»</a:t>
            </a:r>
          </a:p>
        </p:txBody>
      </p:sp>
    </p:spTree>
    <p:extLst>
      <p:ext uri="{BB962C8B-B14F-4D97-AF65-F5344CB8AC3E}">
        <p14:creationId xmlns:p14="http://schemas.microsoft.com/office/powerpoint/2010/main" val="209146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976CC-32D1-45CD-8AA5-4E0506A15942}"/>
              </a:ext>
            </a:extLst>
          </p:cNvPr>
          <p:cNvSpPr>
            <a:spLocks noGrp="1"/>
          </p:cNvSpPr>
          <p:nvPr>
            <p:ph type="title"/>
          </p:nvPr>
        </p:nvSpPr>
        <p:spPr/>
        <p:txBody>
          <a:bodyPr/>
          <a:lstStyle/>
          <a:p>
            <a:r>
              <a:rPr lang="it-IT" dirty="0"/>
              <a:t>Quadro internazionale: l’Europa</a:t>
            </a:r>
          </a:p>
        </p:txBody>
      </p:sp>
      <p:sp>
        <p:nvSpPr>
          <p:cNvPr id="3" name="Segnaposto contenuto 2">
            <a:extLst>
              <a:ext uri="{FF2B5EF4-FFF2-40B4-BE49-F238E27FC236}">
                <a16:creationId xmlns:a16="http://schemas.microsoft.com/office/drawing/2014/main" id="{7EC59156-B6F5-4763-8B8A-96B742A7EE48}"/>
              </a:ext>
            </a:extLst>
          </p:cNvPr>
          <p:cNvSpPr>
            <a:spLocks noGrp="1"/>
          </p:cNvSpPr>
          <p:nvPr>
            <p:ph idx="1"/>
          </p:nvPr>
        </p:nvSpPr>
        <p:spPr/>
        <p:txBody>
          <a:bodyPr/>
          <a:lstStyle/>
          <a:p>
            <a:pPr marL="0" indent="0" algn="ctr">
              <a:buNone/>
            </a:pPr>
            <a:r>
              <a:rPr lang="it-IT" dirty="0"/>
              <a:t>Cosa si intende per «educazione e cura della prima infanzia»</a:t>
            </a:r>
          </a:p>
          <a:p>
            <a:pPr marL="0" indent="0" algn="ctr">
              <a:buNone/>
            </a:pPr>
            <a:r>
              <a:rPr lang="it-IT" dirty="0"/>
              <a:t>(</a:t>
            </a:r>
            <a:r>
              <a:rPr lang="it-IT" b="1" dirty="0">
                <a:solidFill>
                  <a:schemeClr val="accent2">
                    <a:lumMod val="60000"/>
                    <a:lumOff val="40000"/>
                  </a:schemeClr>
                </a:solidFill>
              </a:rPr>
              <a:t>ECEC – </a:t>
            </a:r>
            <a:r>
              <a:rPr lang="it-IT" b="1" dirty="0" err="1">
                <a:solidFill>
                  <a:schemeClr val="accent2">
                    <a:lumMod val="60000"/>
                    <a:lumOff val="40000"/>
                  </a:schemeClr>
                </a:solidFill>
              </a:rPr>
              <a:t>Early</a:t>
            </a:r>
            <a:r>
              <a:rPr lang="it-IT" b="1" dirty="0">
                <a:solidFill>
                  <a:schemeClr val="accent2">
                    <a:lumMod val="60000"/>
                    <a:lumOff val="40000"/>
                  </a:schemeClr>
                </a:solidFill>
              </a:rPr>
              <a:t> </a:t>
            </a:r>
            <a:r>
              <a:rPr lang="it-IT" b="1" dirty="0" err="1">
                <a:solidFill>
                  <a:schemeClr val="accent2">
                    <a:lumMod val="60000"/>
                    <a:lumOff val="40000"/>
                  </a:schemeClr>
                </a:solidFill>
              </a:rPr>
              <a:t>Childhood</a:t>
            </a:r>
            <a:r>
              <a:rPr lang="it-IT" b="1" dirty="0">
                <a:solidFill>
                  <a:schemeClr val="accent2">
                    <a:lumMod val="60000"/>
                    <a:lumOff val="40000"/>
                  </a:schemeClr>
                </a:solidFill>
              </a:rPr>
              <a:t> </a:t>
            </a:r>
            <a:r>
              <a:rPr lang="it-IT" b="1" dirty="0" err="1">
                <a:solidFill>
                  <a:schemeClr val="accent2">
                    <a:lumMod val="60000"/>
                    <a:lumOff val="40000"/>
                  </a:schemeClr>
                </a:solidFill>
              </a:rPr>
              <a:t>Education</a:t>
            </a:r>
            <a:r>
              <a:rPr lang="it-IT" b="1" dirty="0">
                <a:solidFill>
                  <a:schemeClr val="accent2">
                    <a:lumMod val="60000"/>
                    <a:lumOff val="40000"/>
                  </a:schemeClr>
                </a:solidFill>
              </a:rPr>
              <a:t> and Care</a:t>
            </a:r>
            <a:r>
              <a:rPr lang="it-IT" dirty="0"/>
              <a:t>)</a:t>
            </a:r>
          </a:p>
          <a:p>
            <a:pPr marL="0" indent="0" algn="ctr">
              <a:buNone/>
            </a:pPr>
            <a:endParaRPr lang="it-IT" dirty="0"/>
          </a:p>
          <a:p>
            <a:pPr marL="0" indent="0" algn="just">
              <a:buNone/>
            </a:pPr>
            <a:r>
              <a:rPr lang="it-IT" dirty="0"/>
              <a:t>Servizio offerto ai bambini dalla nascita all’istruzione primaria, soggetto ad un quadro di regolamentazione nazionale, ossia al rispetto di una serie di regole, di standard minimi e/o procedure per l’accreditamento. Il sevizio comprende:</a:t>
            </a:r>
          </a:p>
          <a:p>
            <a:pPr algn="just">
              <a:buFont typeface="Wingdings" panose="05000000000000000000" pitchFamily="2" charset="2"/>
              <a:buChar char="§"/>
            </a:pPr>
            <a:r>
              <a:rPr lang="it-IT" dirty="0"/>
              <a:t>I servizi privato, pubblico e del volontariato;</a:t>
            </a:r>
          </a:p>
          <a:p>
            <a:pPr algn="just">
              <a:buFont typeface="Wingdings" panose="05000000000000000000" pitchFamily="2" charset="2"/>
              <a:buChar char="§"/>
            </a:pPr>
            <a:r>
              <a:rPr lang="it-IT" dirty="0"/>
              <a:t>Il servizio presso centri e a domicilio (presso il domicilio di chi offre il servizio);</a:t>
            </a:r>
          </a:p>
          <a:p>
            <a:pPr algn="just">
              <a:buFont typeface="Wingdings" panose="05000000000000000000" pitchFamily="2" charset="2"/>
              <a:buChar char="§"/>
            </a:pPr>
            <a:endParaRPr lang="it-IT" dirty="0"/>
          </a:p>
        </p:txBody>
      </p:sp>
    </p:spTree>
    <p:extLst>
      <p:ext uri="{BB962C8B-B14F-4D97-AF65-F5344CB8AC3E}">
        <p14:creationId xmlns:p14="http://schemas.microsoft.com/office/powerpoint/2010/main" val="23793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0E280-07F9-4361-AFBA-E8ECEAA92AFC}"/>
              </a:ext>
            </a:extLst>
          </p:cNvPr>
          <p:cNvSpPr>
            <a:spLocks noGrp="1"/>
          </p:cNvSpPr>
          <p:nvPr>
            <p:ph type="title"/>
          </p:nvPr>
        </p:nvSpPr>
        <p:spPr/>
        <p:txBody>
          <a:bodyPr/>
          <a:lstStyle/>
          <a:p>
            <a:r>
              <a:rPr lang="it-IT" dirty="0"/>
              <a:t>Perché l’educazione e cura della prima infanzia è così importante?</a:t>
            </a:r>
          </a:p>
        </p:txBody>
      </p:sp>
      <p:sp>
        <p:nvSpPr>
          <p:cNvPr id="3" name="Segnaposto contenuto 2">
            <a:extLst>
              <a:ext uri="{FF2B5EF4-FFF2-40B4-BE49-F238E27FC236}">
                <a16:creationId xmlns:a16="http://schemas.microsoft.com/office/drawing/2014/main" id="{5EC479D9-1AEE-4905-B178-D435FDA7F73D}"/>
              </a:ext>
            </a:extLst>
          </p:cNvPr>
          <p:cNvSpPr>
            <a:spLocks noGrp="1"/>
          </p:cNvSpPr>
          <p:nvPr>
            <p:ph idx="1"/>
          </p:nvPr>
        </p:nvSpPr>
        <p:spPr/>
        <p:txBody>
          <a:bodyPr/>
          <a:lstStyle/>
          <a:p>
            <a:r>
              <a:rPr lang="it-IT" dirty="0"/>
              <a:t>1) perché è fondamentale offrire a tutti i bambini un solido inizio nella vita attraverso l’educazione e la cura della prima infanzia;</a:t>
            </a:r>
          </a:p>
          <a:p>
            <a:r>
              <a:rPr lang="it-IT" dirty="0"/>
              <a:t>2) nell’ECEC di alta qualità portano vantaggi, ampiamente dimostrati, economici per la società nel suo insieme e migliori risultati scolastici per singoli alunni;</a:t>
            </a:r>
          </a:p>
          <a:p>
            <a:r>
              <a:rPr lang="it-IT" dirty="0"/>
              <a:t>3) le ricerche indicano, inoltre, che un’offerta di ECEC di alta qualità può aiutare a ridurre la spesa pubblica futura per il welfare, la salute e anche per la giustizia;</a:t>
            </a:r>
          </a:p>
          <a:p>
            <a:r>
              <a:rPr lang="it-IT" dirty="0"/>
              <a:t>4) ECEC porta beneficio soprattutto a coloro che provengono da contesti svantaggiati;</a:t>
            </a:r>
          </a:p>
          <a:p>
            <a:r>
              <a:rPr lang="it-IT" dirty="0"/>
              <a:t>5) l’attenzione alla ECEC rappresenta quindi il fondamento per la costruzione di sistemi educativi di qualità, equi e sostenibili.</a:t>
            </a:r>
            <a:br>
              <a:rPr lang="it-IT" dirty="0"/>
            </a:br>
            <a:endParaRPr lang="it-IT" dirty="0"/>
          </a:p>
        </p:txBody>
      </p:sp>
    </p:spTree>
    <p:extLst>
      <p:ext uri="{BB962C8B-B14F-4D97-AF65-F5344CB8AC3E}">
        <p14:creationId xmlns:p14="http://schemas.microsoft.com/office/powerpoint/2010/main" val="28967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rra, esterni, arredamento, arresto&#10;&#10;Descrizione generata con affidabilità molto elevata">
            <a:extLst>
              <a:ext uri="{FF2B5EF4-FFF2-40B4-BE49-F238E27FC236}">
                <a16:creationId xmlns:a16="http://schemas.microsoft.com/office/drawing/2014/main" id="{7ADFD80C-2BDD-4574-A838-3587B37C493C}"/>
              </a:ext>
            </a:extLst>
          </p:cNvPr>
          <p:cNvPicPr>
            <a:picLocks noGrp="1" noChangeAspect="1"/>
          </p:cNvPicPr>
          <p:nvPr>
            <p:ph sz="quarter" idx="13"/>
          </p:nvPr>
        </p:nvPicPr>
        <p:blipFill rotWithShape="1">
          <a:blip r:embed="rId2"/>
          <a:srcRect t="9322" r="1" b="23508"/>
          <a:stretch/>
        </p:blipFill>
        <p:spPr>
          <a:xfrm>
            <a:off x="20" y="-1"/>
            <a:ext cx="12191980" cy="4187739"/>
          </a:xfrm>
          <a:prstGeom prst="rect">
            <a:avLst/>
          </a:prstGeom>
        </p:spPr>
      </p:pic>
      <p:sp>
        <p:nvSpPr>
          <p:cNvPr id="2" name="Titolo 1">
            <a:extLst>
              <a:ext uri="{FF2B5EF4-FFF2-40B4-BE49-F238E27FC236}">
                <a16:creationId xmlns:a16="http://schemas.microsoft.com/office/drawing/2014/main" id="{AD85C987-23A7-4AEF-B21B-4D2BB3F3C99F}"/>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4800"/>
              <a:t>Da dove partiamo?</a:t>
            </a:r>
          </a:p>
        </p:txBody>
      </p:sp>
    </p:spTree>
    <p:extLst>
      <p:ext uri="{BB962C8B-B14F-4D97-AF65-F5344CB8AC3E}">
        <p14:creationId xmlns:p14="http://schemas.microsoft.com/office/powerpoint/2010/main" val="151403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B131387-5809-45D2-9FF2-12447A3D5FA8}"/>
              </a:ext>
            </a:extLst>
          </p:cNvPr>
          <p:cNvPicPr>
            <a:picLocks noChangeAspect="1"/>
          </p:cNvPicPr>
          <p:nvPr/>
        </p:nvPicPr>
        <p:blipFill rotWithShape="1">
          <a:blip r:embed="rId2"/>
          <a:srcRect l="16631" t="21823" r="16196" b="9240"/>
          <a:stretch/>
        </p:blipFill>
        <p:spPr>
          <a:xfrm>
            <a:off x="543339" y="0"/>
            <a:ext cx="11500066" cy="6289678"/>
          </a:xfrm>
          <a:prstGeom prst="rect">
            <a:avLst/>
          </a:prstGeom>
        </p:spPr>
      </p:pic>
      <p:sp>
        <p:nvSpPr>
          <p:cNvPr id="3" name="CasellaDiTesto 2">
            <a:extLst>
              <a:ext uri="{FF2B5EF4-FFF2-40B4-BE49-F238E27FC236}">
                <a16:creationId xmlns:a16="http://schemas.microsoft.com/office/drawing/2014/main" id="{D50AECF5-74A2-418F-AFEB-F987398AEE70}"/>
              </a:ext>
            </a:extLst>
          </p:cNvPr>
          <p:cNvSpPr txBox="1"/>
          <p:nvPr/>
        </p:nvSpPr>
        <p:spPr>
          <a:xfrm>
            <a:off x="148595" y="6705600"/>
            <a:ext cx="184731" cy="369332"/>
          </a:xfrm>
          <a:prstGeom prst="rect">
            <a:avLst/>
          </a:prstGeom>
          <a:noFill/>
        </p:spPr>
        <p:txBody>
          <a:bodyPr wrap="none" rtlCol="0">
            <a:spAutoFit/>
          </a:bodyPr>
          <a:lstStyle/>
          <a:p>
            <a:endParaRPr lang="it-IT" dirty="0">
              <a:solidFill>
                <a:schemeClr val="bg1"/>
              </a:solidFill>
            </a:endParaRPr>
          </a:p>
        </p:txBody>
      </p:sp>
      <p:sp>
        <p:nvSpPr>
          <p:cNvPr id="4" name="CasellaDiTesto 3">
            <a:extLst>
              <a:ext uri="{FF2B5EF4-FFF2-40B4-BE49-F238E27FC236}">
                <a16:creationId xmlns:a16="http://schemas.microsoft.com/office/drawing/2014/main" id="{EBBCA528-ED82-4A8B-82B3-A871729C5E8F}"/>
              </a:ext>
            </a:extLst>
          </p:cNvPr>
          <p:cNvSpPr txBox="1"/>
          <p:nvPr/>
        </p:nvSpPr>
        <p:spPr>
          <a:xfrm>
            <a:off x="4732266" y="6520934"/>
            <a:ext cx="7459734" cy="369332"/>
          </a:xfrm>
          <a:prstGeom prst="rect">
            <a:avLst/>
          </a:prstGeom>
          <a:noFill/>
        </p:spPr>
        <p:txBody>
          <a:bodyPr wrap="none" rtlCol="0">
            <a:spAutoFit/>
          </a:bodyPr>
          <a:lstStyle/>
          <a:p>
            <a:r>
              <a:rPr lang="en-US">
                <a:solidFill>
                  <a:schemeClr val="bg1"/>
                </a:solidFill>
              </a:rPr>
              <a:t>Structural Indicators on Early Childhood Education and Care in Europe – 2016 </a:t>
            </a:r>
            <a:endParaRPr lang="it-IT" dirty="0">
              <a:solidFill>
                <a:schemeClr val="bg1"/>
              </a:solidFill>
            </a:endParaRPr>
          </a:p>
        </p:txBody>
      </p:sp>
    </p:spTree>
    <p:extLst>
      <p:ext uri="{BB962C8B-B14F-4D97-AF65-F5344CB8AC3E}">
        <p14:creationId xmlns:p14="http://schemas.microsoft.com/office/powerpoint/2010/main" val="18040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7A04598-7844-44D4-A284-04E63FEBB0F1}"/>
              </a:ext>
            </a:extLst>
          </p:cNvPr>
          <p:cNvPicPr>
            <a:picLocks noChangeAspect="1"/>
          </p:cNvPicPr>
          <p:nvPr/>
        </p:nvPicPr>
        <p:blipFill rotWithShape="1">
          <a:blip r:embed="rId2"/>
          <a:srcRect l="5884" t="20826" r="10001"/>
          <a:stretch/>
        </p:blipFill>
        <p:spPr>
          <a:xfrm>
            <a:off x="770460" y="618978"/>
            <a:ext cx="10255348" cy="5144442"/>
          </a:xfrm>
          <a:prstGeom prst="rect">
            <a:avLst/>
          </a:prstGeom>
        </p:spPr>
      </p:pic>
    </p:spTree>
    <p:extLst>
      <p:ext uri="{BB962C8B-B14F-4D97-AF65-F5344CB8AC3E}">
        <p14:creationId xmlns:p14="http://schemas.microsoft.com/office/powerpoint/2010/main" val="136474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6EBB3ED-960C-49C7-B400-FBB041229CA2}"/>
              </a:ext>
            </a:extLst>
          </p:cNvPr>
          <p:cNvPicPr>
            <a:picLocks noChangeAspect="1"/>
          </p:cNvPicPr>
          <p:nvPr/>
        </p:nvPicPr>
        <p:blipFill rotWithShape="1">
          <a:blip r:embed="rId2"/>
          <a:srcRect l="17935" t="22517" r="20109"/>
          <a:stretch/>
        </p:blipFill>
        <p:spPr>
          <a:xfrm>
            <a:off x="1656521" y="97475"/>
            <a:ext cx="9276521" cy="6182779"/>
          </a:xfrm>
          <a:prstGeom prst="rect">
            <a:avLst/>
          </a:prstGeom>
        </p:spPr>
      </p:pic>
    </p:spTree>
    <p:extLst>
      <p:ext uri="{BB962C8B-B14F-4D97-AF65-F5344CB8AC3E}">
        <p14:creationId xmlns:p14="http://schemas.microsoft.com/office/powerpoint/2010/main" val="387796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6C0BA77-260B-417F-9A72-49F345F6CB45}"/>
              </a:ext>
            </a:extLst>
          </p:cNvPr>
          <p:cNvPicPr>
            <a:picLocks noChangeAspect="1"/>
          </p:cNvPicPr>
          <p:nvPr/>
        </p:nvPicPr>
        <p:blipFill rotWithShape="1">
          <a:blip r:embed="rId2"/>
          <a:srcRect l="16087" t="19458" r="18587" b="7362"/>
          <a:stretch/>
        </p:blipFill>
        <p:spPr>
          <a:xfrm>
            <a:off x="1252330" y="126954"/>
            <a:ext cx="10144540" cy="6056473"/>
          </a:xfrm>
          <a:prstGeom prst="rect">
            <a:avLst/>
          </a:prstGeom>
        </p:spPr>
      </p:pic>
    </p:spTree>
    <p:extLst>
      <p:ext uri="{BB962C8B-B14F-4D97-AF65-F5344CB8AC3E}">
        <p14:creationId xmlns:p14="http://schemas.microsoft.com/office/powerpoint/2010/main" val="39549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B131387-5809-45D2-9FF2-12447A3D5FA8}"/>
              </a:ext>
            </a:extLst>
          </p:cNvPr>
          <p:cNvPicPr>
            <a:picLocks noChangeAspect="1"/>
          </p:cNvPicPr>
          <p:nvPr/>
        </p:nvPicPr>
        <p:blipFill rotWithShape="1">
          <a:blip r:embed="rId2"/>
          <a:srcRect l="16631" t="21823" r="16196" b="9240"/>
          <a:stretch/>
        </p:blipFill>
        <p:spPr>
          <a:xfrm>
            <a:off x="543339" y="0"/>
            <a:ext cx="11500066" cy="6289678"/>
          </a:xfrm>
          <a:prstGeom prst="rect">
            <a:avLst/>
          </a:prstGeom>
        </p:spPr>
      </p:pic>
      <p:sp>
        <p:nvSpPr>
          <p:cNvPr id="3" name="CasellaDiTesto 2">
            <a:extLst>
              <a:ext uri="{FF2B5EF4-FFF2-40B4-BE49-F238E27FC236}">
                <a16:creationId xmlns:a16="http://schemas.microsoft.com/office/drawing/2014/main" id="{D50AECF5-74A2-418F-AFEB-F987398AEE70}"/>
              </a:ext>
            </a:extLst>
          </p:cNvPr>
          <p:cNvSpPr txBox="1"/>
          <p:nvPr/>
        </p:nvSpPr>
        <p:spPr>
          <a:xfrm>
            <a:off x="148595" y="6705600"/>
            <a:ext cx="184731" cy="369332"/>
          </a:xfrm>
          <a:prstGeom prst="rect">
            <a:avLst/>
          </a:prstGeom>
          <a:noFill/>
        </p:spPr>
        <p:txBody>
          <a:bodyPr wrap="none" rtlCol="0">
            <a:spAutoFit/>
          </a:bodyPr>
          <a:lstStyle/>
          <a:p>
            <a:endParaRPr lang="it-IT" dirty="0">
              <a:solidFill>
                <a:schemeClr val="bg1"/>
              </a:solidFill>
            </a:endParaRPr>
          </a:p>
        </p:txBody>
      </p:sp>
      <p:sp>
        <p:nvSpPr>
          <p:cNvPr id="4" name="CasellaDiTesto 3">
            <a:extLst>
              <a:ext uri="{FF2B5EF4-FFF2-40B4-BE49-F238E27FC236}">
                <a16:creationId xmlns:a16="http://schemas.microsoft.com/office/drawing/2014/main" id="{EBBCA528-ED82-4A8B-82B3-A871729C5E8F}"/>
              </a:ext>
            </a:extLst>
          </p:cNvPr>
          <p:cNvSpPr txBox="1"/>
          <p:nvPr/>
        </p:nvSpPr>
        <p:spPr>
          <a:xfrm>
            <a:off x="4732266" y="6520934"/>
            <a:ext cx="7459734" cy="369332"/>
          </a:xfrm>
          <a:prstGeom prst="rect">
            <a:avLst/>
          </a:prstGeom>
          <a:noFill/>
        </p:spPr>
        <p:txBody>
          <a:bodyPr wrap="none" rtlCol="0">
            <a:spAutoFit/>
          </a:bodyPr>
          <a:lstStyle/>
          <a:p>
            <a:r>
              <a:rPr lang="en-US">
                <a:solidFill>
                  <a:schemeClr val="bg1"/>
                </a:solidFill>
              </a:rPr>
              <a:t>Structural Indicators on Early Childhood Education and Care in Europe – 2016 </a:t>
            </a:r>
            <a:endParaRPr lang="it-IT" dirty="0">
              <a:solidFill>
                <a:schemeClr val="bg1"/>
              </a:solidFill>
            </a:endParaRPr>
          </a:p>
        </p:txBody>
      </p:sp>
    </p:spTree>
    <p:extLst>
      <p:ext uri="{BB962C8B-B14F-4D97-AF65-F5344CB8AC3E}">
        <p14:creationId xmlns:p14="http://schemas.microsoft.com/office/powerpoint/2010/main" val="1237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D765D2A-FDEB-41EB-8CC6-A649F1392E0C}"/>
              </a:ext>
            </a:extLst>
          </p:cNvPr>
          <p:cNvPicPr>
            <a:picLocks noChangeAspect="1"/>
          </p:cNvPicPr>
          <p:nvPr/>
        </p:nvPicPr>
        <p:blipFill rotWithShape="1">
          <a:blip r:embed="rId2"/>
          <a:srcRect l="15979" t="13339" r="18695" b="5487"/>
          <a:stretch/>
        </p:blipFill>
        <p:spPr>
          <a:xfrm>
            <a:off x="1550505" y="153779"/>
            <a:ext cx="9289773" cy="6151963"/>
          </a:xfrm>
          <a:prstGeom prst="rect">
            <a:avLst/>
          </a:prstGeom>
        </p:spPr>
      </p:pic>
    </p:spTree>
    <p:extLst>
      <p:ext uri="{BB962C8B-B14F-4D97-AF65-F5344CB8AC3E}">
        <p14:creationId xmlns:p14="http://schemas.microsoft.com/office/powerpoint/2010/main" val="242075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B469BE8-9DEF-471B-A0FE-3A388AB1E717}"/>
              </a:ext>
            </a:extLst>
          </p:cNvPr>
          <p:cNvPicPr>
            <a:picLocks noChangeAspect="1"/>
          </p:cNvPicPr>
          <p:nvPr/>
        </p:nvPicPr>
        <p:blipFill rotWithShape="1">
          <a:blip r:embed="rId2"/>
          <a:srcRect l="17935" t="15175" r="16304" b="3855"/>
          <a:stretch/>
        </p:blipFill>
        <p:spPr>
          <a:xfrm>
            <a:off x="1550503" y="117276"/>
            <a:ext cx="9515061" cy="6243768"/>
          </a:xfrm>
          <a:prstGeom prst="rect">
            <a:avLst/>
          </a:prstGeom>
        </p:spPr>
      </p:pic>
    </p:spTree>
    <p:extLst>
      <p:ext uri="{BB962C8B-B14F-4D97-AF65-F5344CB8AC3E}">
        <p14:creationId xmlns:p14="http://schemas.microsoft.com/office/powerpoint/2010/main" val="217074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9FDC67-6AEC-4B09-B3D1-D1832B77362A}"/>
              </a:ext>
            </a:extLst>
          </p:cNvPr>
          <p:cNvSpPr>
            <a:spLocks noGrp="1"/>
          </p:cNvSpPr>
          <p:nvPr>
            <p:ph type="title"/>
          </p:nvPr>
        </p:nvSpPr>
        <p:spPr/>
        <p:txBody>
          <a:bodyPr/>
          <a:lstStyle/>
          <a:p>
            <a:r>
              <a:rPr lang="it-IT" dirty="0"/>
              <a:t>Linee Guida educative, cosa si intende?</a:t>
            </a:r>
          </a:p>
        </p:txBody>
      </p:sp>
      <p:sp>
        <p:nvSpPr>
          <p:cNvPr id="3" name="Segnaposto contenuto 2">
            <a:extLst>
              <a:ext uri="{FF2B5EF4-FFF2-40B4-BE49-F238E27FC236}">
                <a16:creationId xmlns:a16="http://schemas.microsoft.com/office/drawing/2014/main" id="{D6120BF6-2C05-46F4-AF01-99289C5DC85F}"/>
              </a:ext>
            </a:extLst>
          </p:cNvPr>
          <p:cNvSpPr>
            <a:spLocks noGrp="1"/>
          </p:cNvSpPr>
          <p:nvPr>
            <p:ph idx="1"/>
          </p:nvPr>
        </p:nvSpPr>
        <p:spPr/>
        <p:txBody>
          <a:bodyPr>
            <a:normAutofit/>
          </a:bodyPr>
          <a:lstStyle/>
          <a:p>
            <a:r>
              <a:rPr lang="it-IT" sz="3600" dirty="0"/>
              <a:t>Le linee guida ufficiali vertono su tutta una serie di argomenti per aiutare gli erogatori di servizi ECEC a garantire un servizio di qualità. Le linee guida educative possono riguardare contenuti in ambito educativo, obiettivi e risultati, approcci pedagogici, attività di apprendimento e metodi di valutazione</a:t>
            </a:r>
          </a:p>
        </p:txBody>
      </p:sp>
    </p:spTree>
    <p:extLst>
      <p:ext uri="{BB962C8B-B14F-4D97-AF65-F5344CB8AC3E}">
        <p14:creationId xmlns:p14="http://schemas.microsoft.com/office/powerpoint/2010/main" val="52357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8F6800-800D-4746-A41E-CD1689FAB72C}"/>
              </a:ext>
            </a:extLst>
          </p:cNvPr>
          <p:cNvPicPr>
            <a:picLocks noChangeAspect="1"/>
          </p:cNvPicPr>
          <p:nvPr/>
        </p:nvPicPr>
        <p:blipFill rotWithShape="1">
          <a:blip r:embed="rId2"/>
          <a:srcRect l="17609" t="15787" r="20978" b="7323"/>
          <a:stretch/>
        </p:blipFill>
        <p:spPr>
          <a:xfrm>
            <a:off x="1563756" y="149293"/>
            <a:ext cx="9409043" cy="6278246"/>
          </a:xfrm>
          <a:prstGeom prst="rect">
            <a:avLst/>
          </a:prstGeom>
        </p:spPr>
      </p:pic>
    </p:spTree>
    <p:extLst>
      <p:ext uri="{BB962C8B-B14F-4D97-AF65-F5344CB8AC3E}">
        <p14:creationId xmlns:p14="http://schemas.microsoft.com/office/powerpoint/2010/main" val="344800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87EA56-5B94-42C8-AB9F-EEC645F9BB78}"/>
              </a:ext>
            </a:extLst>
          </p:cNvPr>
          <p:cNvPicPr>
            <a:picLocks noChangeAspect="1"/>
          </p:cNvPicPr>
          <p:nvPr/>
        </p:nvPicPr>
        <p:blipFill rotWithShape="1">
          <a:blip r:embed="rId2"/>
          <a:srcRect l="18478" t="18030" r="19239" b="11911"/>
          <a:stretch/>
        </p:blipFill>
        <p:spPr>
          <a:xfrm>
            <a:off x="1325219" y="300359"/>
            <a:ext cx="9886122" cy="5926497"/>
          </a:xfrm>
          <a:prstGeom prst="rect">
            <a:avLst/>
          </a:prstGeom>
        </p:spPr>
      </p:pic>
    </p:spTree>
    <p:extLst>
      <p:ext uri="{BB962C8B-B14F-4D97-AF65-F5344CB8AC3E}">
        <p14:creationId xmlns:p14="http://schemas.microsoft.com/office/powerpoint/2010/main" val="327413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Segnaposto contenuto 49" descr="Immagine che contiene fotografia, interni, bianco, persona&#10;&#10;Descrizione generata con affidabilità molto elevata">
            <a:extLst>
              <a:ext uri="{FF2B5EF4-FFF2-40B4-BE49-F238E27FC236}">
                <a16:creationId xmlns:a16="http://schemas.microsoft.com/office/drawing/2014/main" id="{5B5DE194-F3C5-408D-A0A4-4BF28DB89166}"/>
              </a:ext>
            </a:extLst>
          </p:cNvPr>
          <p:cNvPicPr>
            <a:picLocks noGrp="1" noChangeAspect="1"/>
          </p:cNvPicPr>
          <p:nvPr>
            <p:ph sz="quarter" idx="13"/>
          </p:nvPr>
        </p:nvPicPr>
        <p:blipFill rotWithShape="1">
          <a:blip r:embed="rId2"/>
          <a:srcRect l="8409" r="19906" b="1"/>
          <a:stretch/>
        </p:blipFill>
        <p:spPr>
          <a:xfrm>
            <a:off x="8860" y="10"/>
            <a:ext cx="6924201" cy="6857990"/>
          </a:xfrm>
          <a:prstGeom prst="rect">
            <a:avLst/>
          </a:prstGeom>
        </p:spPr>
      </p:pic>
      <p:sp>
        <p:nvSpPr>
          <p:cNvPr id="42" name="Titolo 41">
            <a:extLst>
              <a:ext uri="{FF2B5EF4-FFF2-40B4-BE49-F238E27FC236}">
                <a16:creationId xmlns:a16="http://schemas.microsoft.com/office/drawing/2014/main" id="{C231D76F-27EC-44AB-8C6E-EDBF47329C21}"/>
              </a:ext>
            </a:extLst>
          </p:cNvPr>
          <p:cNvSpPr>
            <a:spLocks noGrp="1"/>
          </p:cNvSpPr>
          <p:nvPr>
            <p:ph type="title"/>
          </p:nvPr>
        </p:nvSpPr>
        <p:spPr>
          <a:xfrm>
            <a:off x="7275443" y="1358901"/>
            <a:ext cx="4664766" cy="2730498"/>
          </a:xfrm>
        </p:spPr>
        <p:txBody>
          <a:bodyPr vert="horz" lIns="91440" tIns="45720" rIns="91440" bIns="45720" rtlCol="0" anchor="b">
            <a:normAutofit/>
          </a:bodyPr>
          <a:lstStyle/>
          <a:p>
            <a:r>
              <a:rPr lang="en-US" sz="3000" dirty="0" err="1"/>
              <a:t>Refettorio</a:t>
            </a:r>
            <a:r>
              <a:rPr lang="en-US" sz="3000" dirty="0"/>
              <a:t> </a:t>
            </a:r>
            <a:r>
              <a:rPr lang="en-US" sz="3000" dirty="0" err="1"/>
              <a:t>anni</a:t>
            </a:r>
            <a:r>
              <a:rPr lang="en-US" sz="3000" dirty="0"/>
              <a:t> ‘40 – ’50</a:t>
            </a:r>
            <a:br>
              <a:rPr lang="en-US" sz="3000" dirty="0"/>
            </a:br>
            <a:r>
              <a:rPr lang="en-US" sz="3000" dirty="0" err="1"/>
              <a:t>Asilo</a:t>
            </a:r>
            <a:r>
              <a:rPr lang="en-US" sz="3000" dirty="0"/>
              <a:t> infantile Ines </a:t>
            </a:r>
            <a:r>
              <a:rPr lang="en-US" sz="3000" dirty="0" err="1"/>
              <a:t>Bonazzi</a:t>
            </a:r>
            <a:r>
              <a:rPr lang="en-US" sz="3000" dirty="0"/>
              <a:t> di </a:t>
            </a:r>
            <a:r>
              <a:rPr lang="en-US" sz="3000" dirty="0" err="1"/>
              <a:t>Arzignano</a:t>
            </a:r>
            <a:br>
              <a:rPr lang="en-US" sz="3000" dirty="0"/>
            </a:br>
            <a:endParaRPr lang="en-US" sz="3000" dirty="0"/>
          </a:p>
        </p:txBody>
      </p:sp>
    </p:spTree>
    <p:extLst>
      <p:ext uri="{BB962C8B-B14F-4D97-AF65-F5344CB8AC3E}">
        <p14:creationId xmlns:p14="http://schemas.microsoft.com/office/powerpoint/2010/main" val="293999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8AB015-49E3-4259-91D2-18A7697BE2D5}"/>
              </a:ext>
            </a:extLst>
          </p:cNvPr>
          <p:cNvPicPr>
            <a:picLocks noChangeAspect="1"/>
          </p:cNvPicPr>
          <p:nvPr/>
        </p:nvPicPr>
        <p:blipFill rotWithShape="1">
          <a:blip r:embed="rId2"/>
          <a:srcRect l="18152" t="20886" r="20000" b="10382"/>
          <a:stretch/>
        </p:blipFill>
        <p:spPr>
          <a:xfrm>
            <a:off x="1311965" y="234232"/>
            <a:ext cx="10071651" cy="5965107"/>
          </a:xfrm>
          <a:prstGeom prst="rect">
            <a:avLst/>
          </a:prstGeom>
        </p:spPr>
      </p:pic>
    </p:spTree>
    <p:extLst>
      <p:ext uri="{BB962C8B-B14F-4D97-AF65-F5344CB8AC3E}">
        <p14:creationId xmlns:p14="http://schemas.microsoft.com/office/powerpoint/2010/main" val="69697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E6055DF-854D-4612-9B8B-C7DE69310F1D}"/>
              </a:ext>
            </a:extLst>
          </p:cNvPr>
          <p:cNvPicPr>
            <a:picLocks noChangeAspect="1"/>
          </p:cNvPicPr>
          <p:nvPr/>
        </p:nvPicPr>
        <p:blipFill rotWithShape="1">
          <a:blip r:embed="rId2"/>
          <a:srcRect l="17717" t="13542" r="26957" b="5896"/>
          <a:stretch/>
        </p:blipFill>
        <p:spPr>
          <a:xfrm>
            <a:off x="2199860" y="287071"/>
            <a:ext cx="7553739" cy="5861939"/>
          </a:xfrm>
          <a:prstGeom prst="rect">
            <a:avLst/>
          </a:prstGeom>
        </p:spPr>
      </p:pic>
    </p:spTree>
    <p:extLst>
      <p:ext uri="{BB962C8B-B14F-4D97-AF65-F5344CB8AC3E}">
        <p14:creationId xmlns:p14="http://schemas.microsoft.com/office/powerpoint/2010/main" val="3248571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Complesso quadro di riferimento</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108" y="1908421"/>
            <a:ext cx="3218180" cy="4022725"/>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927" y="1908420"/>
            <a:ext cx="5040633" cy="386131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560" y="2609580"/>
            <a:ext cx="2832279" cy="2832279"/>
          </a:xfrm>
          <a:prstGeom prst="rect">
            <a:avLst/>
          </a:prstGeom>
        </p:spPr>
      </p:pic>
    </p:spTree>
    <p:extLst>
      <p:ext uri="{BB962C8B-B14F-4D97-AF65-F5344CB8AC3E}">
        <p14:creationId xmlns:p14="http://schemas.microsoft.com/office/powerpoint/2010/main" val="3998566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FFA37E-46A4-4C2C-8293-8B326BD5AF67}"/>
              </a:ext>
            </a:extLst>
          </p:cNvPr>
          <p:cNvSpPr>
            <a:spLocks noGrp="1"/>
          </p:cNvSpPr>
          <p:nvPr>
            <p:ph type="title"/>
          </p:nvPr>
        </p:nvSpPr>
        <p:spPr/>
        <p:txBody>
          <a:bodyPr/>
          <a:lstStyle/>
          <a:p>
            <a:r>
              <a:rPr lang="it-IT" dirty="0"/>
              <a:t>Agenda 2030 per lo Sviluppo Sostenibile </a:t>
            </a:r>
          </a:p>
        </p:txBody>
      </p:sp>
      <p:pic>
        <p:nvPicPr>
          <p:cNvPr id="5" name="Segnaposto contenuto 4">
            <a:extLst>
              <a:ext uri="{FF2B5EF4-FFF2-40B4-BE49-F238E27FC236}">
                <a16:creationId xmlns:a16="http://schemas.microsoft.com/office/drawing/2014/main" id="{70C05422-F41C-4D62-9213-5861E7A00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3583" y="1846263"/>
            <a:ext cx="7165159" cy="4022725"/>
          </a:xfrm>
        </p:spPr>
      </p:pic>
    </p:spTree>
    <p:extLst>
      <p:ext uri="{BB962C8B-B14F-4D97-AF65-F5344CB8AC3E}">
        <p14:creationId xmlns:p14="http://schemas.microsoft.com/office/powerpoint/2010/main" val="27115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F04CF-E17F-4813-B2F6-A194832BBE42}"/>
              </a:ext>
            </a:extLst>
          </p:cNvPr>
          <p:cNvSpPr>
            <a:spLocks noGrp="1"/>
          </p:cNvSpPr>
          <p:nvPr>
            <p:ph type="title"/>
          </p:nvPr>
        </p:nvSpPr>
        <p:spPr/>
        <p:txBody>
          <a:bodyPr/>
          <a:lstStyle/>
          <a:p>
            <a:r>
              <a:rPr lang="it-IT" dirty="0"/>
              <a:t>Agenda 2030 per lo Sviluppo Sostenibile </a:t>
            </a:r>
          </a:p>
        </p:txBody>
      </p:sp>
      <p:sp>
        <p:nvSpPr>
          <p:cNvPr id="3" name="Segnaposto contenuto 2">
            <a:extLst>
              <a:ext uri="{FF2B5EF4-FFF2-40B4-BE49-F238E27FC236}">
                <a16:creationId xmlns:a16="http://schemas.microsoft.com/office/drawing/2014/main" id="{8C79BBDF-0AC5-4EBD-831B-7C3559CDB42C}"/>
              </a:ext>
            </a:extLst>
          </p:cNvPr>
          <p:cNvSpPr>
            <a:spLocks noGrp="1"/>
          </p:cNvSpPr>
          <p:nvPr>
            <p:ph sz="half" idx="1"/>
          </p:nvPr>
        </p:nvSpPr>
        <p:spPr/>
        <p:txBody>
          <a:bodyPr>
            <a:normAutofit/>
          </a:bodyPr>
          <a:lstStyle/>
          <a:p>
            <a:r>
              <a:rPr lang="it-IT" sz="4000" dirty="0">
                <a:solidFill>
                  <a:srgbClr val="333333"/>
                </a:solidFill>
                <a:latin typeface="+mj-lt"/>
              </a:rPr>
              <a:t>Il </a:t>
            </a:r>
            <a:r>
              <a:rPr lang="it-IT" sz="4000" b="1" dirty="0">
                <a:solidFill>
                  <a:srgbClr val="C00000"/>
                </a:solidFill>
                <a:latin typeface="+mj-lt"/>
              </a:rPr>
              <a:t>25 settembre 2015</a:t>
            </a:r>
            <a:r>
              <a:rPr lang="it-IT" sz="4000" dirty="0">
                <a:solidFill>
                  <a:srgbClr val="333333"/>
                </a:solidFill>
                <a:latin typeface="+mj-lt"/>
              </a:rPr>
              <a:t>: le </a:t>
            </a:r>
            <a:r>
              <a:rPr lang="it-IT" sz="4000" b="1" dirty="0">
                <a:solidFill>
                  <a:srgbClr val="C00000"/>
                </a:solidFill>
                <a:latin typeface="+mj-lt"/>
              </a:rPr>
              <a:t>Nazioni Unite</a:t>
            </a:r>
            <a:r>
              <a:rPr lang="it-IT" sz="4000" dirty="0">
                <a:solidFill>
                  <a:srgbClr val="333333"/>
                </a:solidFill>
                <a:latin typeface="+mj-lt"/>
              </a:rPr>
              <a:t> hanno approvato </a:t>
            </a:r>
            <a:r>
              <a:rPr lang="it-IT" sz="4000" b="1" dirty="0">
                <a:solidFill>
                  <a:srgbClr val="C00000"/>
                </a:solidFill>
                <a:latin typeface="+mj-lt"/>
              </a:rPr>
              <a:t>l’Agenda Globale per lo sviluppo sostenibile</a:t>
            </a:r>
            <a:endParaRPr lang="it-IT" sz="4000" dirty="0">
              <a:latin typeface="+mj-lt"/>
            </a:endParaRPr>
          </a:p>
        </p:txBody>
      </p:sp>
      <p:pic>
        <p:nvPicPr>
          <p:cNvPr id="6" name="Segnaposto contenuto 5">
            <a:extLst>
              <a:ext uri="{FF2B5EF4-FFF2-40B4-BE49-F238E27FC236}">
                <a16:creationId xmlns:a16="http://schemas.microsoft.com/office/drawing/2014/main" id="{A544350C-81E0-4EA7-BFEA-6A91FFE9C2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9016" y="2101766"/>
            <a:ext cx="3657600" cy="3511296"/>
          </a:xfrm>
        </p:spPr>
      </p:pic>
    </p:spTree>
    <p:extLst>
      <p:ext uri="{BB962C8B-B14F-4D97-AF65-F5344CB8AC3E}">
        <p14:creationId xmlns:p14="http://schemas.microsoft.com/office/powerpoint/2010/main" val="1549172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F04CF-E17F-4813-B2F6-A194832BBE42}"/>
              </a:ext>
            </a:extLst>
          </p:cNvPr>
          <p:cNvSpPr>
            <a:spLocks noGrp="1"/>
          </p:cNvSpPr>
          <p:nvPr>
            <p:ph type="title"/>
          </p:nvPr>
        </p:nvSpPr>
        <p:spPr/>
        <p:txBody>
          <a:bodyPr/>
          <a:lstStyle/>
          <a:p>
            <a:r>
              <a:rPr lang="it-IT" dirty="0"/>
              <a:t>Agenda 2030 per lo Sviluppo Sostenibile </a:t>
            </a:r>
          </a:p>
        </p:txBody>
      </p:sp>
      <p:sp>
        <p:nvSpPr>
          <p:cNvPr id="3" name="Segnaposto contenuto 2">
            <a:extLst>
              <a:ext uri="{FF2B5EF4-FFF2-40B4-BE49-F238E27FC236}">
                <a16:creationId xmlns:a16="http://schemas.microsoft.com/office/drawing/2014/main" id="{8C79BBDF-0AC5-4EBD-831B-7C3559CDB42C}"/>
              </a:ext>
            </a:extLst>
          </p:cNvPr>
          <p:cNvSpPr>
            <a:spLocks noGrp="1"/>
          </p:cNvSpPr>
          <p:nvPr>
            <p:ph sz="half" idx="1"/>
          </p:nvPr>
        </p:nvSpPr>
        <p:spPr/>
        <p:txBody>
          <a:bodyPr>
            <a:normAutofit/>
          </a:bodyPr>
          <a:lstStyle/>
          <a:p>
            <a:r>
              <a:rPr lang="it-IT" sz="2800" dirty="0">
                <a:latin typeface="+mj-lt"/>
              </a:rPr>
              <a:t>Il </a:t>
            </a:r>
            <a:r>
              <a:rPr lang="it-IT" sz="2800" b="1" dirty="0">
                <a:solidFill>
                  <a:srgbClr val="C00000"/>
                </a:solidFill>
                <a:latin typeface="+mj-lt"/>
              </a:rPr>
              <a:t>processo di cambiamento </a:t>
            </a:r>
            <a:r>
              <a:rPr lang="it-IT" sz="2800" dirty="0">
                <a:latin typeface="+mj-lt"/>
              </a:rPr>
              <a:t>del </a:t>
            </a:r>
            <a:r>
              <a:rPr lang="it-IT" sz="2800" b="1" dirty="0">
                <a:solidFill>
                  <a:srgbClr val="C00000"/>
                </a:solidFill>
                <a:latin typeface="+mj-lt"/>
              </a:rPr>
              <a:t>NUOVO MODELLO DI SVILUPPO </a:t>
            </a:r>
            <a:r>
              <a:rPr lang="it-IT" sz="2800" dirty="0">
                <a:latin typeface="+mj-lt"/>
              </a:rPr>
              <a:t>è monitorato attraverso un complesso sistema basato su:</a:t>
            </a:r>
          </a:p>
          <a:p>
            <a:r>
              <a:rPr lang="it-IT" sz="2800" dirty="0">
                <a:latin typeface="+mj-lt"/>
              </a:rPr>
              <a:t>- </a:t>
            </a:r>
            <a:r>
              <a:rPr lang="it-IT" sz="2800" b="1" dirty="0">
                <a:solidFill>
                  <a:srgbClr val="C00000"/>
                </a:solidFill>
                <a:latin typeface="+mj-lt"/>
              </a:rPr>
              <a:t>17 </a:t>
            </a:r>
            <a:r>
              <a:rPr lang="it-IT" sz="2800" dirty="0">
                <a:latin typeface="+mj-lt"/>
              </a:rPr>
              <a:t>Obiettivi</a:t>
            </a:r>
          </a:p>
          <a:p>
            <a:r>
              <a:rPr lang="it-IT" sz="2800" dirty="0">
                <a:latin typeface="+mj-lt"/>
              </a:rPr>
              <a:t>- </a:t>
            </a:r>
            <a:r>
              <a:rPr lang="it-IT" sz="2800" b="1" dirty="0">
                <a:solidFill>
                  <a:srgbClr val="C00000"/>
                </a:solidFill>
                <a:latin typeface="+mj-lt"/>
              </a:rPr>
              <a:t>169</a:t>
            </a:r>
            <a:r>
              <a:rPr lang="it-IT" sz="2800" dirty="0">
                <a:latin typeface="+mj-lt"/>
              </a:rPr>
              <a:t> Target</a:t>
            </a:r>
          </a:p>
          <a:p>
            <a:r>
              <a:rPr lang="it-IT" sz="2800" dirty="0">
                <a:latin typeface="+mj-lt"/>
              </a:rPr>
              <a:t>- oltre </a:t>
            </a:r>
            <a:r>
              <a:rPr lang="it-IT" sz="2800" b="1" dirty="0">
                <a:solidFill>
                  <a:srgbClr val="C00000"/>
                </a:solidFill>
                <a:latin typeface="+mj-lt"/>
              </a:rPr>
              <a:t>240</a:t>
            </a:r>
            <a:r>
              <a:rPr lang="it-IT" sz="2800" dirty="0">
                <a:latin typeface="+mj-lt"/>
              </a:rPr>
              <a:t> indicatori</a:t>
            </a:r>
          </a:p>
        </p:txBody>
      </p:sp>
      <p:pic>
        <p:nvPicPr>
          <p:cNvPr id="6" name="Segnaposto contenuto 5">
            <a:extLst>
              <a:ext uri="{FF2B5EF4-FFF2-40B4-BE49-F238E27FC236}">
                <a16:creationId xmlns:a16="http://schemas.microsoft.com/office/drawing/2014/main" id="{E4ACFB6C-3609-4BB0-A0EB-A9CA8DF123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9930" y="2612145"/>
            <a:ext cx="4937125" cy="2490537"/>
          </a:xfrm>
        </p:spPr>
      </p:pic>
    </p:spTree>
    <p:extLst>
      <p:ext uri="{BB962C8B-B14F-4D97-AF65-F5344CB8AC3E}">
        <p14:creationId xmlns:p14="http://schemas.microsoft.com/office/powerpoint/2010/main" val="1840129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C38A764-9D99-4F7A-8E44-6FACF95A5CC6}"/>
              </a:ext>
            </a:extLst>
          </p:cNvPr>
          <p:cNvSpPr>
            <a:spLocks noGrp="1"/>
          </p:cNvSpPr>
          <p:nvPr>
            <p:ph type="title"/>
          </p:nvPr>
        </p:nvSpPr>
        <p:spPr/>
        <p:txBody>
          <a:bodyPr/>
          <a:lstStyle/>
          <a:p>
            <a:r>
              <a:rPr lang="it-IT" dirty="0"/>
              <a:t>Agenda 2030 per lo Sviluppo Sostenibile</a:t>
            </a:r>
          </a:p>
        </p:txBody>
      </p:sp>
      <p:sp>
        <p:nvSpPr>
          <p:cNvPr id="3" name="Segnaposto contenuto 2">
            <a:extLst>
              <a:ext uri="{FF2B5EF4-FFF2-40B4-BE49-F238E27FC236}">
                <a16:creationId xmlns:a16="http://schemas.microsoft.com/office/drawing/2014/main" id="{D4FA260C-EEC8-4C5D-B38C-00140B76024C}"/>
              </a:ext>
            </a:extLst>
          </p:cNvPr>
          <p:cNvSpPr>
            <a:spLocks noGrp="1"/>
          </p:cNvSpPr>
          <p:nvPr>
            <p:ph idx="1"/>
          </p:nvPr>
        </p:nvSpPr>
        <p:spPr/>
        <p:txBody>
          <a:bodyPr>
            <a:normAutofit/>
          </a:bodyPr>
          <a:lstStyle/>
          <a:p>
            <a:pPr lvl="1">
              <a:buFont typeface="Wingdings" panose="05000000000000000000" pitchFamily="2" charset="2"/>
              <a:buChar char="§"/>
            </a:pPr>
            <a:r>
              <a:rPr lang="it-IT" sz="2200" dirty="0">
                <a:latin typeface="+mj-lt"/>
              </a:rPr>
              <a:t>Gli obiettivi hanno</a:t>
            </a:r>
            <a:r>
              <a:rPr lang="it-IT" sz="2200" b="1" dirty="0">
                <a:solidFill>
                  <a:srgbClr val="C00000"/>
                </a:solidFill>
                <a:latin typeface="+mj-lt"/>
              </a:rPr>
              <a:t> carattere universale</a:t>
            </a:r>
            <a:r>
              <a:rPr lang="it-IT" sz="2200" dirty="0">
                <a:latin typeface="+mj-lt"/>
              </a:rPr>
              <a:t>: si rivolgono cioè tanto ai paesi in via di sviluppo quanto ai paesi avanzati;</a:t>
            </a:r>
          </a:p>
          <a:p>
            <a:pPr lvl="1">
              <a:buFont typeface="Wingdings" panose="05000000000000000000" pitchFamily="2" charset="2"/>
              <a:buChar char="§"/>
            </a:pPr>
            <a:r>
              <a:rPr lang="it-IT" sz="2200" dirty="0">
                <a:latin typeface="+mj-lt"/>
              </a:rPr>
              <a:t>È stato espresso un </a:t>
            </a:r>
            <a:r>
              <a:rPr lang="it-IT" sz="2200" b="1" dirty="0">
                <a:solidFill>
                  <a:srgbClr val="C00000"/>
                </a:solidFill>
                <a:latin typeface="+mj-lt"/>
              </a:rPr>
              <a:t>chiaro giudizio sull’insostenibilità dell’attuale modello di sviluppo</a:t>
            </a:r>
            <a:r>
              <a:rPr lang="it-IT" sz="2200" dirty="0">
                <a:latin typeface="+mj-lt"/>
              </a:rPr>
              <a:t>, non solo sul piano ambientale, ma anche su quello economico e sociale;</a:t>
            </a:r>
          </a:p>
          <a:p>
            <a:pPr lvl="1">
              <a:buFont typeface="Wingdings" panose="05000000000000000000" pitchFamily="2" charset="2"/>
              <a:buChar char="§"/>
            </a:pPr>
            <a:r>
              <a:rPr lang="it-IT" sz="2200" dirty="0">
                <a:latin typeface="+mj-lt"/>
              </a:rPr>
              <a:t>L’attuazione dell’Agenda richiede un forte coinvolgimento di tutte le componenti della società</a:t>
            </a:r>
          </a:p>
          <a:p>
            <a:pPr lvl="1">
              <a:buFont typeface="Wingdings" panose="05000000000000000000" pitchFamily="2" charset="2"/>
              <a:buChar char="§"/>
            </a:pPr>
            <a:r>
              <a:rPr lang="it-IT" sz="2200" dirty="0">
                <a:latin typeface="+mj-lt"/>
              </a:rPr>
              <a:t>Gli obiettivi sono fondati sull’integrazione tra le </a:t>
            </a:r>
            <a:r>
              <a:rPr lang="it-IT" sz="2200" b="1" dirty="0">
                <a:solidFill>
                  <a:srgbClr val="C00000"/>
                </a:solidFill>
                <a:latin typeface="+mj-lt"/>
              </a:rPr>
              <a:t>tre dimensioni dello sviluppo sostenibile</a:t>
            </a:r>
            <a:r>
              <a:rPr lang="it-IT" sz="2200" dirty="0">
                <a:latin typeface="+mj-lt"/>
              </a:rPr>
              <a:t>, quale presupposto per sradicare la povertà in tutte le sue forme:</a:t>
            </a:r>
          </a:p>
          <a:p>
            <a:pPr lvl="2">
              <a:buFont typeface="Wingdings" panose="05000000000000000000" pitchFamily="2" charset="2"/>
              <a:buChar char="§"/>
            </a:pPr>
            <a:r>
              <a:rPr lang="it-IT" sz="2200" dirty="0">
                <a:latin typeface="+mj-lt"/>
              </a:rPr>
              <a:t>Ambientale;</a:t>
            </a:r>
          </a:p>
          <a:p>
            <a:pPr lvl="2">
              <a:buFont typeface="Wingdings" panose="05000000000000000000" pitchFamily="2" charset="2"/>
              <a:buChar char="§"/>
            </a:pPr>
            <a:r>
              <a:rPr lang="it-IT" sz="2200" dirty="0">
                <a:latin typeface="+mj-lt"/>
              </a:rPr>
              <a:t>Sociale;</a:t>
            </a:r>
          </a:p>
          <a:p>
            <a:pPr lvl="2">
              <a:buFont typeface="Wingdings" panose="05000000000000000000" pitchFamily="2" charset="2"/>
              <a:buChar char="§"/>
            </a:pPr>
            <a:r>
              <a:rPr lang="it-IT" sz="2200" dirty="0">
                <a:latin typeface="+mj-lt"/>
              </a:rPr>
              <a:t>Economica.</a:t>
            </a:r>
          </a:p>
        </p:txBody>
      </p:sp>
    </p:spTree>
    <p:extLst>
      <p:ext uri="{BB962C8B-B14F-4D97-AF65-F5344CB8AC3E}">
        <p14:creationId xmlns:p14="http://schemas.microsoft.com/office/powerpoint/2010/main" val="2554242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E80D2F5-02F3-4017-8E81-AEAF5EFEE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32" y="351009"/>
            <a:ext cx="11430000" cy="5930900"/>
          </a:xfrm>
          <a:prstGeom prst="rect">
            <a:avLst/>
          </a:prstGeom>
        </p:spPr>
      </p:pic>
    </p:spTree>
    <p:extLst>
      <p:ext uri="{BB962C8B-B14F-4D97-AF65-F5344CB8AC3E}">
        <p14:creationId xmlns:p14="http://schemas.microsoft.com/office/powerpoint/2010/main" val="76991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78E2E6E-0C8F-428E-92E9-98CE09B29995}"/>
              </a:ext>
            </a:extLst>
          </p:cNvPr>
          <p:cNvSpPr>
            <a:spLocks noGrp="1"/>
          </p:cNvSpPr>
          <p:nvPr>
            <p:ph type="title"/>
          </p:nvPr>
        </p:nvSpPr>
        <p:spPr/>
        <p:txBody>
          <a:bodyPr/>
          <a:lstStyle/>
          <a:p>
            <a:r>
              <a:rPr lang="it-IT" dirty="0"/>
              <a:t>In particolare: la scuola</a:t>
            </a:r>
          </a:p>
        </p:txBody>
      </p:sp>
      <p:pic>
        <p:nvPicPr>
          <p:cNvPr id="8" name="Segnaposto contenuto 7">
            <a:extLst>
              <a:ext uri="{FF2B5EF4-FFF2-40B4-BE49-F238E27FC236}">
                <a16:creationId xmlns:a16="http://schemas.microsoft.com/office/drawing/2014/main" id="{7EB47D7A-8959-4203-B7DE-22836B665E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4956" y="1846263"/>
            <a:ext cx="4022725" cy="4022725"/>
          </a:xfrm>
        </p:spPr>
      </p:pic>
      <p:sp>
        <p:nvSpPr>
          <p:cNvPr id="6" name="Segnaposto contenuto 5">
            <a:extLst>
              <a:ext uri="{FF2B5EF4-FFF2-40B4-BE49-F238E27FC236}">
                <a16:creationId xmlns:a16="http://schemas.microsoft.com/office/drawing/2014/main" id="{A0B1A145-0A78-45B3-AF3F-4A5C987D06C3}"/>
              </a:ext>
            </a:extLst>
          </p:cNvPr>
          <p:cNvSpPr>
            <a:spLocks noGrp="1"/>
          </p:cNvSpPr>
          <p:nvPr>
            <p:ph sz="half" idx="2"/>
          </p:nvPr>
        </p:nvSpPr>
        <p:spPr/>
        <p:txBody>
          <a:bodyPr/>
          <a:lstStyle/>
          <a:p>
            <a:r>
              <a:rPr lang="it-IT" sz="3600" b="1" dirty="0">
                <a:solidFill>
                  <a:srgbClr val="C00000"/>
                </a:solidFill>
                <a:latin typeface="+mj-lt"/>
              </a:rPr>
              <a:t>Obiettivo 4: </a:t>
            </a:r>
            <a:r>
              <a:rPr lang="it-IT" sz="3600" dirty="0">
                <a:latin typeface="+mj-lt"/>
              </a:rPr>
              <a:t>Fornire un’educazione di qualità, equa ed inclusiva, e opportunità di apprendimento per tutti</a:t>
            </a:r>
          </a:p>
          <a:p>
            <a:endParaRPr lang="it-IT" dirty="0"/>
          </a:p>
        </p:txBody>
      </p:sp>
    </p:spTree>
    <p:extLst>
      <p:ext uri="{BB962C8B-B14F-4D97-AF65-F5344CB8AC3E}">
        <p14:creationId xmlns:p14="http://schemas.microsoft.com/office/powerpoint/2010/main" val="93630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313AEB0-9D31-4F52-9789-8C59F1B31CA5}"/>
              </a:ext>
            </a:extLst>
          </p:cNvPr>
          <p:cNvSpPr>
            <a:spLocks noGrp="1"/>
          </p:cNvSpPr>
          <p:nvPr>
            <p:ph type="title"/>
          </p:nvPr>
        </p:nvSpPr>
        <p:spPr/>
        <p:txBody>
          <a:bodyPr/>
          <a:lstStyle/>
          <a:p>
            <a:r>
              <a:rPr lang="it-IT" dirty="0"/>
              <a:t>I TRAGUARDI</a:t>
            </a:r>
          </a:p>
        </p:txBody>
      </p:sp>
      <p:sp>
        <p:nvSpPr>
          <p:cNvPr id="6" name="Segnaposto contenuto 5">
            <a:extLst>
              <a:ext uri="{FF2B5EF4-FFF2-40B4-BE49-F238E27FC236}">
                <a16:creationId xmlns:a16="http://schemas.microsoft.com/office/drawing/2014/main" id="{08A0C7E3-DEB2-47A7-BC79-DCAA9F95A96C}"/>
              </a:ext>
            </a:extLst>
          </p:cNvPr>
          <p:cNvSpPr>
            <a:spLocks noGrp="1"/>
          </p:cNvSpPr>
          <p:nvPr>
            <p:ph idx="1"/>
          </p:nvPr>
        </p:nvSpPr>
        <p:spPr/>
        <p:txBody>
          <a:bodyPr>
            <a:normAutofit fontScale="92500"/>
          </a:bodyPr>
          <a:lstStyle/>
          <a:p>
            <a:r>
              <a:rPr lang="it-IT" dirty="0"/>
              <a:t>4.1     Garantire entro il 2030 ad ogni ragazza e ragazzo libertà, equità e qualità nel completamento dell'educazione primaria e secondaria che porti a risultati di apprendimento adeguati e concreti</a:t>
            </a:r>
          </a:p>
          <a:p>
            <a:r>
              <a:rPr lang="it-IT" b="1" dirty="0">
                <a:solidFill>
                  <a:schemeClr val="accent2">
                    <a:lumMod val="60000"/>
                    <a:lumOff val="40000"/>
                  </a:schemeClr>
                </a:solidFill>
              </a:rPr>
              <a:t>4.2     Garantire entro il 2030 che ogni ragazza e ragazzo abbiano uno sviluppo infantile di qualità, ed un accesso a cure ed istruzione </a:t>
            </a:r>
            <a:r>
              <a:rPr lang="it-IT" b="1" dirty="0" err="1">
                <a:solidFill>
                  <a:schemeClr val="accent2">
                    <a:lumMod val="60000"/>
                    <a:lumOff val="40000"/>
                  </a:schemeClr>
                </a:solidFill>
              </a:rPr>
              <a:t>pre</a:t>
            </a:r>
            <a:r>
              <a:rPr lang="it-IT" b="1" dirty="0">
                <a:solidFill>
                  <a:schemeClr val="accent2">
                    <a:lumMod val="60000"/>
                    <a:lumOff val="40000"/>
                  </a:schemeClr>
                </a:solidFill>
              </a:rPr>
              <a:t>-scolastiche così da essere pronti alla scuola primaria</a:t>
            </a:r>
          </a:p>
          <a:p>
            <a:r>
              <a:rPr lang="it-IT" dirty="0"/>
              <a:t>4.3     Garantire entro il 2030 ad ogni donna e uomo un accesso equo ad un’istruzione tecnica, professionale e terziaria -anche universitaria- che sia economicamente vantaggiosa e di qualità</a:t>
            </a:r>
          </a:p>
          <a:p>
            <a:r>
              <a:rPr lang="it-IT" dirty="0"/>
              <a:t>4.4     Aumentare considerevolmente entro il 2030 il numero di giovani e adulti con competenze specifiche -anche tecniche e professionali- per l’occupazione, posti di lavoro dignitosi e per l’imprenditoria</a:t>
            </a:r>
          </a:p>
          <a:p>
            <a:r>
              <a:rPr lang="it-IT" dirty="0"/>
              <a:t>4.5     Eliminare entro il 2030 le disparità di genere nell'istruzione e garantire un accesso equo a tutti i livelli di istruzione e formazione professionale delle categorie protette, tra cui le persone con disabilità, le popolazioni indigene ed i bambini in situazioni di vulnerabilità</a:t>
            </a:r>
          </a:p>
          <a:p>
            <a:pPr>
              <a:buFont typeface="Wingdings" panose="05000000000000000000" pitchFamily="2" charset="2"/>
              <a:buChar char="§"/>
            </a:pPr>
            <a:endParaRPr lang="it-IT" dirty="0"/>
          </a:p>
        </p:txBody>
      </p:sp>
    </p:spTree>
    <p:extLst>
      <p:ext uri="{BB962C8B-B14F-4D97-AF65-F5344CB8AC3E}">
        <p14:creationId xmlns:p14="http://schemas.microsoft.com/office/powerpoint/2010/main" val="290863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esterni, terra, albero, fotografia&#10;&#10;Descrizione generata con affidabilità molto elevata">
            <a:extLst>
              <a:ext uri="{FF2B5EF4-FFF2-40B4-BE49-F238E27FC236}">
                <a16:creationId xmlns:a16="http://schemas.microsoft.com/office/drawing/2014/main" id="{1A633BF1-F40B-4619-BD40-2E5DD3D6F7CF}"/>
              </a:ext>
            </a:extLst>
          </p:cNvPr>
          <p:cNvPicPr>
            <a:picLocks noChangeAspect="1"/>
          </p:cNvPicPr>
          <p:nvPr/>
        </p:nvPicPr>
        <p:blipFill rotWithShape="1">
          <a:blip r:embed="rId2"/>
          <a:srcRect l="17137" t="9091" r="9781"/>
          <a:stretch/>
        </p:blipFill>
        <p:spPr>
          <a:xfrm>
            <a:off x="4639732" y="10"/>
            <a:ext cx="7552267" cy="6857990"/>
          </a:xfrm>
          <a:prstGeom prst="rect">
            <a:avLst/>
          </a:prstGeom>
        </p:spPr>
      </p:pic>
      <p:sp>
        <p:nvSpPr>
          <p:cNvPr id="2" name="Titolo 1">
            <a:extLst>
              <a:ext uri="{FF2B5EF4-FFF2-40B4-BE49-F238E27FC236}">
                <a16:creationId xmlns:a16="http://schemas.microsoft.com/office/drawing/2014/main" id="{E160C835-5F0B-430E-8F91-5C42648EC31E}"/>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3100" dirty="0">
                <a:solidFill>
                  <a:srgbClr val="A53010"/>
                </a:solidFill>
              </a:rPr>
              <a:t>Anni </a:t>
            </a:r>
            <a:r>
              <a:rPr lang="en-US" sz="3100" dirty="0" err="1">
                <a:solidFill>
                  <a:srgbClr val="A53010"/>
                </a:solidFill>
              </a:rPr>
              <a:t>Trenta</a:t>
            </a:r>
            <a:br>
              <a:rPr lang="en-US" sz="3100" dirty="0">
                <a:solidFill>
                  <a:srgbClr val="A53010"/>
                </a:solidFill>
              </a:rPr>
            </a:br>
            <a:r>
              <a:rPr lang="en-US" sz="3100" dirty="0">
                <a:solidFill>
                  <a:srgbClr val="A53010"/>
                </a:solidFill>
              </a:rPr>
              <a:t>"</a:t>
            </a:r>
            <a:r>
              <a:rPr lang="en-US" sz="3100" dirty="0" err="1">
                <a:solidFill>
                  <a:srgbClr val="A53010"/>
                </a:solidFill>
              </a:rPr>
              <a:t>Giardino</a:t>
            </a:r>
            <a:r>
              <a:rPr lang="en-US" sz="3100" dirty="0">
                <a:solidFill>
                  <a:srgbClr val="A53010"/>
                </a:solidFill>
              </a:rPr>
              <a:t> </a:t>
            </a:r>
            <a:r>
              <a:rPr lang="en-US" sz="3100" dirty="0" err="1">
                <a:solidFill>
                  <a:srgbClr val="A53010"/>
                </a:solidFill>
              </a:rPr>
              <a:t>d'infanzia</a:t>
            </a:r>
            <a:r>
              <a:rPr lang="en-US" sz="3100" dirty="0">
                <a:solidFill>
                  <a:srgbClr val="A53010"/>
                </a:solidFill>
              </a:rPr>
              <a:t> - </a:t>
            </a:r>
            <a:r>
              <a:rPr lang="en-US" sz="3100" dirty="0" err="1">
                <a:solidFill>
                  <a:srgbClr val="A53010"/>
                </a:solidFill>
              </a:rPr>
              <a:t>Istituto</a:t>
            </a:r>
            <a:r>
              <a:rPr lang="en-US" sz="3100" dirty="0">
                <a:solidFill>
                  <a:srgbClr val="A53010"/>
                </a:solidFill>
              </a:rPr>
              <a:t> </a:t>
            </a:r>
            <a:r>
              <a:rPr lang="en-US" sz="3100" dirty="0" err="1">
                <a:solidFill>
                  <a:srgbClr val="A53010"/>
                </a:solidFill>
              </a:rPr>
              <a:t>Magistrale</a:t>
            </a:r>
            <a:r>
              <a:rPr lang="en-US" sz="3100" dirty="0">
                <a:solidFill>
                  <a:srgbClr val="A53010"/>
                </a:solidFill>
              </a:rPr>
              <a:t> 'Scipio </a:t>
            </a:r>
            <a:r>
              <a:rPr lang="en-US" sz="3100" dirty="0" err="1">
                <a:solidFill>
                  <a:srgbClr val="A53010"/>
                </a:solidFill>
              </a:rPr>
              <a:t>Slataper</a:t>
            </a:r>
            <a:r>
              <a:rPr lang="en-US" sz="3100" dirty="0">
                <a:solidFill>
                  <a:srgbClr val="A53010"/>
                </a:solidFill>
              </a:rPr>
              <a:t>' di Gorizia". </a:t>
            </a:r>
            <a:br>
              <a:rPr lang="en-US" sz="3100" dirty="0">
                <a:solidFill>
                  <a:srgbClr val="A53010"/>
                </a:solidFill>
              </a:rPr>
            </a:br>
            <a:endParaRPr lang="en-US" sz="3100" dirty="0">
              <a:solidFill>
                <a:srgbClr val="A53010"/>
              </a:solidFill>
            </a:endParaRPr>
          </a:p>
        </p:txBody>
      </p:sp>
    </p:spTree>
    <p:extLst>
      <p:ext uri="{BB962C8B-B14F-4D97-AF65-F5344CB8AC3E}">
        <p14:creationId xmlns:p14="http://schemas.microsoft.com/office/powerpoint/2010/main" val="575504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347B7C-E3E2-4D86-A5E1-2DBE96B1B7FF}"/>
              </a:ext>
            </a:extLst>
          </p:cNvPr>
          <p:cNvSpPr>
            <a:spLocks noGrp="1"/>
          </p:cNvSpPr>
          <p:nvPr>
            <p:ph type="title"/>
          </p:nvPr>
        </p:nvSpPr>
        <p:spPr/>
        <p:txBody>
          <a:bodyPr/>
          <a:lstStyle/>
          <a:p>
            <a:r>
              <a:rPr lang="it-IT" dirty="0"/>
              <a:t>I TRAGUARDI</a:t>
            </a:r>
          </a:p>
        </p:txBody>
      </p:sp>
      <p:sp>
        <p:nvSpPr>
          <p:cNvPr id="3" name="Segnaposto contenuto 2">
            <a:extLst>
              <a:ext uri="{FF2B5EF4-FFF2-40B4-BE49-F238E27FC236}">
                <a16:creationId xmlns:a16="http://schemas.microsoft.com/office/drawing/2014/main" id="{F85D4BBF-0D30-462C-BE77-D1A02DCEADF5}"/>
              </a:ext>
            </a:extLst>
          </p:cNvPr>
          <p:cNvSpPr>
            <a:spLocks noGrp="1"/>
          </p:cNvSpPr>
          <p:nvPr>
            <p:ph idx="1"/>
          </p:nvPr>
        </p:nvSpPr>
        <p:spPr/>
        <p:txBody>
          <a:bodyPr>
            <a:normAutofit fontScale="85000" lnSpcReduction="20000"/>
          </a:bodyPr>
          <a:lstStyle/>
          <a:p>
            <a:r>
              <a:rPr lang="it-IT" dirty="0"/>
              <a:t>4.6 Entro il 2030, assicurarsi che tutti i giovani e una parte sostanziale di adulti, uomini e donne, raggiungano l’alfabetizzazione e l’abilità di calcolo</a:t>
            </a:r>
          </a:p>
          <a:p>
            <a:r>
              <a:rPr lang="it-IT" dirty="0">
                <a:solidFill>
                  <a:schemeClr val="accent2">
                    <a:lumMod val="60000"/>
                    <a:lumOff val="40000"/>
                  </a:schemeClr>
                </a:solidFill>
              </a:rPr>
              <a:t>4.7 Entro il 2030, assicurarsi che tutti gli studenti acquisiscano le conoscenze e le competenze necessarie per promuovere lo sviluppo sostenibile attraverso, tra l’altro, l'educazione per lo sviluppo sostenibile e stili di vita sostenibili, i diritti umani, l'uguaglianza di genere, la promozione di una cultura di pace e di non violenza, la cittadinanza globale e la valorizzazione della diversità culturale e del contributo della cultura allo sviluppo sostenibile</a:t>
            </a:r>
          </a:p>
          <a:p>
            <a:r>
              <a:rPr lang="it-IT" dirty="0">
                <a:solidFill>
                  <a:schemeClr val="accent2">
                    <a:lumMod val="60000"/>
                    <a:lumOff val="40000"/>
                  </a:schemeClr>
                </a:solidFill>
              </a:rPr>
              <a:t>4.a Costruire e adeguare le strutture scolastiche in modo che siano adatte alle esigenze dei bambini, alla disabilità e alle differenze di genere e fornire ambienti di apprendimento sicuri, non violenti, inclusivi ed efficaci per tutti</a:t>
            </a:r>
          </a:p>
          <a:p>
            <a:r>
              <a:rPr lang="it-IT" dirty="0"/>
              <a:t>4.b Entro il 2020, espandere sostanzialmente a livello globale il numero di borse di studio a disposizione dei paesi in via di sviluppo, in particolare dei paesi meno sviluppati, dei piccoli Stati insulari in via di sviluppo e dei paesi africani, per l'iscrizione all'istruzione superiore, comprendendo programmi per la formazione professionale e della tecnologia dell'informazione e della comunicazione, tecnici, ingegneristici e scientifici, nei paesi sviluppati e in altri paesi in via di sviluppo</a:t>
            </a:r>
          </a:p>
          <a:p>
            <a:r>
              <a:rPr lang="it-IT" dirty="0">
                <a:solidFill>
                  <a:schemeClr val="accent2">
                    <a:lumMod val="60000"/>
                    <a:lumOff val="40000"/>
                  </a:schemeClr>
                </a:solidFill>
              </a:rPr>
              <a:t>4.c Entro il 2030, aumentare notevolmente l'offerta di insegnanti qualificati, anche attraverso la cooperazione internazionale per la formazione degli insegnanti nei paesi in via di sviluppo, in particolare nei paesi meno sviluppati e nei piccoli Stati insulari in via di sviluppo</a:t>
            </a:r>
          </a:p>
          <a:p>
            <a:endParaRPr lang="it-IT" dirty="0"/>
          </a:p>
        </p:txBody>
      </p:sp>
    </p:spTree>
    <p:extLst>
      <p:ext uri="{BB962C8B-B14F-4D97-AF65-F5344CB8AC3E}">
        <p14:creationId xmlns:p14="http://schemas.microsoft.com/office/powerpoint/2010/main" val="2379593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BFA32C-6D3D-422F-87C5-B9385AF6E5A7}"/>
              </a:ext>
            </a:extLst>
          </p:cNvPr>
          <p:cNvSpPr>
            <a:spLocks noGrp="1"/>
          </p:cNvSpPr>
          <p:nvPr>
            <p:ph type="title"/>
          </p:nvPr>
        </p:nvSpPr>
        <p:spPr>
          <a:xfrm>
            <a:off x="1097280" y="246846"/>
            <a:ext cx="10058400" cy="1450757"/>
          </a:xfrm>
        </p:spPr>
        <p:txBody>
          <a:bodyPr/>
          <a:lstStyle/>
          <a:p>
            <a:r>
              <a:rPr lang="it-IT" dirty="0"/>
              <a:t>Piano per l'Educazione alla Sostenibilità</a:t>
            </a:r>
          </a:p>
        </p:txBody>
      </p:sp>
      <p:pic>
        <p:nvPicPr>
          <p:cNvPr id="11" name="Segnaposto contenuto 10">
            <a:extLst>
              <a:ext uri="{FF2B5EF4-FFF2-40B4-BE49-F238E27FC236}">
                <a16:creationId xmlns:a16="http://schemas.microsoft.com/office/drawing/2014/main" id="{247E175C-DAB7-41D7-8251-EDD41F6BD8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005608"/>
            <a:ext cx="4938712" cy="3704034"/>
          </a:xfrm>
        </p:spPr>
      </p:pic>
      <p:sp>
        <p:nvSpPr>
          <p:cNvPr id="9" name="Segnaposto contenuto 8">
            <a:extLst>
              <a:ext uri="{FF2B5EF4-FFF2-40B4-BE49-F238E27FC236}">
                <a16:creationId xmlns:a16="http://schemas.microsoft.com/office/drawing/2014/main" id="{0B83F318-4BD0-4C8D-B39D-E4C2F60609E9}"/>
              </a:ext>
            </a:extLst>
          </p:cNvPr>
          <p:cNvSpPr>
            <a:spLocks noGrp="1"/>
          </p:cNvSpPr>
          <p:nvPr>
            <p:ph sz="half" idx="2"/>
          </p:nvPr>
        </p:nvSpPr>
        <p:spPr/>
        <p:txBody>
          <a:bodyPr>
            <a:normAutofit/>
          </a:bodyPr>
          <a:lstStyle/>
          <a:p>
            <a:endParaRPr lang="it-IT" sz="2800" dirty="0"/>
          </a:p>
          <a:p>
            <a:endParaRPr lang="it-IT" sz="2800" dirty="0"/>
          </a:p>
          <a:p>
            <a:r>
              <a:rPr lang="it-IT" sz="2800" dirty="0">
                <a:latin typeface="+mj-lt"/>
              </a:rPr>
              <a:t>MIUR</a:t>
            </a:r>
          </a:p>
          <a:p>
            <a:r>
              <a:rPr lang="it-IT" sz="2800" dirty="0">
                <a:latin typeface="+mj-lt"/>
              </a:rPr>
              <a:t>SALA DELLA COMUNICAZIONE</a:t>
            </a:r>
          </a:p>
          <a:p>
            <a:r>
              <a:rPr lang="it-IT" sz="2800" dirty="0">
                <a:latin typeface="+mj-lt"/>
              </a:rPr>
              <a:t>28 LUGLIO 2017</a:t>
            </a:r>
          </a:p>
        </p:txBody>
      </p:sp>
    </p:spTree>
    <p:extLst>
      <p:ext uri="{BB962C8B-B14F-4D97-AF65-F5344CB8AC3E}">
        <p14:creationId xmlns:p14="http://schemas.microsoft.com/office/powerpoint/2010/main" val="732403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A5604F-C9D0-43D7-BC6A-FD3241FB64AE}"/>
              </a:ext>
            </a:extLst>
          </p:cNvPr>
          <p:cNvSpPr>
            <a:spLocks noGrp="1"/>
          </p:cNvSpPr>
          <p:nvPr>
            <p:ph type="title"/>
          </p:nvPr>
        </p:nvSpPr>
        <p:spPr/>
        <p:txBody>
          <a:bodyPr/>
          <a:lstStyle/>
          <a:p>
            <a:r>
              <a:rPr lang="it-IT" dirty="0"/>
              <a:t>Piano per l'Educazione alla Sostenibilità</a:t>
            </a:r>
          </a:p>
        </p:txBody>
      </p:sp>
      <p:sp>
        <p:nvSpPr>
          <p:cNvPr id="3" name="Segnaposto contenuto 2">
            <a:extLst>
              <a:ext uri="{FF2B5EF4-FFF2-40B4-BE49-F238E27FC236}">
                <a16:creationId xmlns:a16="http://schemas.microsoft.com/office/drawing/2014/main" id="{B2FB6805-471E-4A41-B210-45AF6858C41D}"/>
              </a:ext>
            </a:extLst>
          </p:cNvPr>
          <p:cNvSpPr>
            <a:spLocks noGrp="1"/>
          </p:cNvSpPr>
          <p:nvPr>
            <p:ph sz="half" idx="1"/>
          </p:nvPr>
        </p:nvSpPr>
        <p:spPr/>
        <p:txBody>
          <a:bodyPr>
            <a:noAutofit/>
          </a:bodyPr>
          <a:lstStyle/>
          <a:p>
            <a:r>
              <a:rPr lang="it-IT" sz="3200" dirty="0">
                <a:latin typeface="+mj-lt"/>
              </a:rPr>
              <a:t>Piano è stato elaborato dal Gruppo di lavoro </a:t>
            </a:r>
            <a:r>
              <a:rPr lang="it-IT" sz="3200" b="1" dirty="0">
                <a:solidFill>
                  <a:srgbClr val="C00000"/>
                </a:solidFill>
                <a:latin typeface="+mj-lt"/>
              </a:rPr>
              <a:t>“Scuola, Università e Ricerca per l’Agenda 2030”</a:t>
            </a:r>
            <a:r>
              <a:rPr lang="it-IT" sz="3200" dirty="0">
                <a:latin typeface="+mj-lt"/>
              </a:rPr>
              <a:t>, costituito a maggio di quest’anno, composto da esperte ed esperti e vertici del Ministero e coordinato da Enrico Giovannini</a:t>
            </a:r>
          </a:p>
        </p:txBody>
      </p:sp>
      <p:pic>
        <p:nvPicPr>
          <p:cNvPr id="6" name="Segnaposto contenuto 5">
            <a:extLst>
              <a:ext uri="{FF2B5EF4-FFF2-40B4-BE49-F238E27FC236}">
                <a16:creationId xmlns:a16="http://schemas.microsoft.com/office/drawing/2014/main" id="{638E0822-03B8-49D0-896C-A492B04C259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006204"/>
            <a:ext cx="4937125" cy="3702843"/>
          </a:xfrm>
        </p:spPr>
      </p:pic>
    </p:spTree>
    <p:extLst>
      <p:ext uri="{BB962C8B-B14F-4D97-AF65-F5344CB8AC3E}">
        <p14:creationId xmlns:p14="http://schemas.microsoft.com/office/powerpoint/2010/main" val="1780576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BF869-5D2E-49B5-933B-B57CDD376D30}"/>
              </a:ext>
            </a:extLst>
          </p:cNvPr>
          <p:cNvSpPr>
            <a:spLocks noGrp="1"/>
          </p:cNvSpPr>
          <p:nvPr>
            <p:ph type="title"/>
          </p:nvPr>
        </p:nvSpPr>
        <p:spPr/>
        <p:txBody>
          <a:bodyPr/>
          <a:lstStyle/>
          <a:p>
            <a:r>
              <a:rPr lang="it-IT" dirty="0"/>
              <a:t>Piano per l'Educazione alla Sostenibilità</a:t>
            </a:r>
          </a:p>
        </p:txBody>
      </p:sp>
      <p:sp>
        <p:nvSpPr>
          <p:cNvPr id="4" name="CasellaDiTesto 3">
            <a:extLst>
              <a:ext uri="{FF2B5EF4-FFF2-40B4-BE49-F238E27FC236}">
                <a16:creationId xmlns:a16="http://schemas.microsoft.com/office/drawing/2014/main" id="{D42654BE-6DFE-4009-8948-E32DB86972CA}"/>
              </a:ext>
            </a:extLst>
          </p:cNvPr>
          <p:cNvSpPr txBox="1"/>
          <p:nvPr/>
        </p:nvSpPr>
        <p:spPr>
          <a:xfrm>
            <a:off x="834887" y="2266121"/>
            <a:ext cx="2382383" cy="769441"/>
          </a:xfrm>
          <a:prstGeom prst="rect">
            <a:avLst/>
          </a:prstGeom>
          <a:solidFill>
            <a:schemeClr val="accent4">
              <a:lumMod val="40000"/>
              <a:lumOff val="60000"/>
            </a:schemeClr>
          </a:solidFill>
        </p:spPr>
        <p:txBody>
          <a:bodyPr wrap="none" rtlCol="0">
            <a:spAutoFit/>
          </a:bodyPr>
          <a:lstStyle/>
          <a:p>
            <a:r>
              <a:rPr lang="it-IT" sz="4400" dirty="0"/>
              <a:t>20 azione</a:t>
            </a:r>
          </a:p>
        </p:txBody>
      </p:sp>
      <p:sp>
        <p:nvSpPr>
          <p:cNvPr id="5" name="CasellaDiTesto 4">
            <a:extLst>
              <a:ext uri="{FF2B5EF4-FFF2-40B4-BE49-F238E27FC236}">
                <a16:creationId xmlns:a16="http://schemas.microsoft.com/office/drawing/2014/main" id="{E09DD39F-9603-4C2A-86BD-67725BCD0793}"/>
              </a:ext>
            </a:extLst>
          </p:cNvPr>
          <p:cNvSpPr txBox="1"/>
          <p:nvPr/>
        </p:nvSpPr>
        <p:spPr>
          <a:xfrm>
            <a:off x="383397" y="4222328"/>
            <a:ext cx="11353429" cy="461665"/>
          </a:xfrm>
          <a:prstGeom prst="rect">
            <a:avLst/>
          </a:prstGeom>
          <a:solidFill>
            <a:schemeClr val="tx2">
              <a:lumMod val="40000"/>
              <a:lumOff val="60000"/>
            </a:schemeClr>
          </a:solidFill>
        </p:spPr>
        <p:txBody>
          <a:bodyPr wrap="none" rtlCol="0">
            <a:spAutoFit/>
          </a:bodyPr>
          <a:lstStyle/>
          <a:p>
            <a:r>
              <a:rPr lang="it-IT" sz="2400" dirty="0"/>
              <a:t>Primo contributo strutturato dei Ministeri per l’attuazione degli obiettivi dell’Agenda 2030</a:t>
            </a:r>
          </a:p>
        </p:txBody>
      </p:sp>
      <p:sp>
        <p:nvSpPr>
          <p:cNvPr id="3" name="CasellaDiTesto 2">
            <a:extLst>
              <a:ext uri="{FF2B5EF4-FFF2-40B4-BE49-F238E27FC236}">
                <a16:creationId xmlns:a16="http://schemas.microsoft.com/office/drawing/2014/main" id="{537ADE83-68F9-463B-B50F-213D48216803}"/>
              </a:ext>
            </a:extLst>
          </p:cNvPr>
          <p:cNvSpPr txBox="1"/>
          <p:nvPr/>
        </p:nvSpPr>
        <p:spPr>
          <a:xfrm>
            <a:off x="2703444" y="3244224"/>
            <a:ext cx="9274014" cy="769441"/>
          </a:xfrm>
          <a:prstGeom prst="rect">
            <a:avLst/>
          </a:prstGeom>
          <a:solidFill>
            <a:schemeClr val="accent1">
              <a:lumMod val="40000"/>
              <a:lumOff val="60000"/>
            </a:schemeClr>
          </a:solidFill>
        </p:spPr>
        <p:txBody>
          <a:bodyPr wrap="none" rtlCol="0">
            <a:spAutoFit/>
          </a:bodyPr>
          <a:lstStyle/>
          <a:p>
            <a:r>
              <a:rPr lang="it-IT" sz="4400" dirty="0"/>
              <a:t>Scuola, università e mondo della ricerca</a:t>
            </a:r>
          </a:p>
        </p:txBody>
      </p:sp>
      <p:sp>
        <p:nvSpPr>
          <p:cNvPr id="6" name="CasellaDiTesto 5">
            <a:extLst>
              <a:ext uri="{FF2B5EF4-FFF2-40B4-BE49-F238E27FC236}">
                <a16:creationId xmlns:a16="http://schemas.microsoft.com/office/drawing/2014/main" id="{A5CA6795-8964-46A3-9CFF-7E66E6D620DE}"/>
              </a:ext>
            </a:extLst>
          </p:cNvPr>
          <p:cNvSpPr txBox="1"/>
          <p:nvPr/>
        </p:nvSpPr>
        <p:spPr>
          <a:xfrm>
            <a:off x="1245704" y="4938821"/>
            <a:ext cx="3682355" cy="523220"/>
          </a:xfrm>
          <a:prstGeom prst="rect">
            <a:avLst/>
          </a:prstGeom>
          <a:solidFill>
            <a:schemeClr val="accent1">
              <a:lumMod val="75000"/>
            </a:schemeClr>
          </a:solidFill>
        </p:spPr>
        <p:txBody>
          <a:bodyPr wrap="none" rtlCol="0">
            <a:spAutoFit/>
          </a:bodyPr>
          <a:lstStyle/>
          <a:p>
            <a:r>
              <a:rPr lang="it-IT" sz="2800" dirty="0">
                <a:solidFill>
                  <a:schemeClr val="bg1"/>
                </a:solidFill>
              </a:rPr>
              <a:t>un approccio innovativo</a:t>
            </a:r>
          </a:p>
        </p:txBody>
      </p:sp>
      <p:sp>
        <p:nvSpPr>
          <p:cNvPr id="7" name="CasellaDiTesto 6">
            <a:extLst>
              <a:ext uri="{FF2B5EF4-FFF2-40B4-BE49-F238E27FC236}">
                <a16:creationId xmlns:a16="http://schemas.microsoft.com/office/drawing/2014/main" id="{E7A0EE15-12D7-4A37-95E9-C28775085CAE}"/>
              </a:ext>
            </a:extLst>
          </p:cNvPr>
          <p:cNvSpPr txBox="1"/>
          <p:nvPr/>
        </p:nvSpPr>
        <p:spPr>
          <a:xfrm>
            <a:off x="5274365" y="5989983"/>
            <a:ext cx="45719" cy="369332"/>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5DEAA702-E582-4BA8-8C2C-58D170880E31}"/>
              </a:ext>
            </a:extLst>
          </p:cNvPr>
          <p:cNvSpPr txBox="1"/>
          <p:nvPr/>
        </p:nvSpPr>
        <p:spPr>
          <a:xfrm>
            <a:off x="2809462" y="5603127"/>
            <a:ext cx="9265293" cy="584775"/>
          </a:xfrm>
          <a:prstGeom prst="rect">
            <a:avLst/>
          </a:prstGeom>
          <a:solidFill>
            <a:schemeClr val="bg2">
              <a:lumMod val="50000"/>
            </a:schemeClr>
          </a:solidFill>
        </p:spPr>
        <p:txBody>
          <a:bodyPr wrap="none" rtlCol="0">
            <a:spAutoFit/>
          </a:bodyPr>
          <a:lstStyle/>
          <a:p>
            <a:r>
              <a:rPr lang="it-IT" sz="3200" dirty="0"/>
              <a:t>un modello per molte altre pubbliche amministrazioni </a:t>
            </a:r>
          </a:p>
        </p:txBody>
      </p:sp>
    </p:spTree>
    <p:extLst>
      <p:ext uri="{BB962C8B-B14F-4D97-AF65-F5344CB8AC3E}">
        <p14:creationId xmlns:p14="http://schemas.microsoft.com/office/powerpoint/2010/main" val="5729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B842D3D-17A0-4202-9DA7-781CBA6B6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336" y="513983"/>
            <a:ext cx="9753600" cy="5267325"/>
          </a:xfrm>
          <a:prstGeom prst="rect">
            <a:avLst/>
          </a:prstGeom>
        </p:spPr>
      </p:pic>
    </p:spTree>
    <p:extLst>
      <p:ext uri="{BB962C8B-B14F-4D97-AF65-F5344CB8AC3E}">
        <p14:creationId xmlns:p14="http://schemas.microsoft.com/office/powerpoint/2010/main" val="2132435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32D40-A285-4A6E-AE7B-981BF8C2A3AE}"/>
              </a:ext>
            </a:extLst>
          </p:cNvPr>
          <p:cNvSpPr>
            <a:spLocks noGrp="1"/>
          </p:cNvSpPr>
          <p:nvPr>
            <p:ph type="title"/>
          </p:nvPr>
        </p:nvSpPr>
        <p:spPr/>
        <p:txBody>
          <a:bodyPr/>
          <a:lstStyle/>
          <a:p>
            <a:r>
              <a:rPr lang="it-IT" dirty="0"/>
              <a:t>La scuola</a:t>
            </a:r>
          </a:p>
        </p:txBody>
      </p:sp>
      <p:pic>
        <p:nvPicPr>
          <p:cNvPr id="5" name="Segnaposto contenuto 4">
            <a:extLst>
              <a:ext uri="{FF2B5EF4-FFF2-40B4-BE49-F238E27FC236}">
                <a16:creationId xmlns:a16="http://schemas.microsoft.com/office/drawing/2014/main" id="{319539FC-D43C-4AD2-8642-209CD4BC2E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860" y="1874398"/>
            <a:ext cx="5363633" cy="4022725"/>
          </a:xfrm>
        </p:spPr>
      </p:pic>
    </p:spTree>
    <p:extLst>
      <p:ext uri="{BB962C8B-B14F-4D97-AF65-F5344CB8AC3E}">
        <p14:creationId xmlns:p14="http://schemas.microsoft.com/office/powerpoint/2010/main" val="3678224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BF869-5D2E-49B5-933B-B57CDD376D30}"/>
              </a:ext>
            </a:extLst>
          </p:cNvPr>
          <p:cNvSpPr>
            <a:spLocks noGrp="1"/>
          </p:cNvSpPr>
          <p:nvPr>
            <p:ph type="title"/>
          </p:nvPr>
        </p:nvSpPr>
        <p:spPr/>
        <p:txBody>
          <a:bodyPr/>
          <a:lstStyle/>
          <a:p>
            <a:r>
              <a:rPr lang="it-IT" dirty="0"/>
              <a:t>Alcuni concetti chiave</a:t>
            </a:r>
          </a:p>
        </p:txBody>
      </p:sp>
      <p:sp>
        <p:nvSpPr>
          <p:cNvPr id="4" name="CasellaDiTesto 3">
            <a:extLst>
              <a:ext uri="{FF2B5EF4-FFF2-40B4-BE49-F238E27FC236}">
                <a16:creationId xmlns:a16="http://schemas.microsoft.com/office/drawing/2014/main" id="{D42654BE-6DFE-4009-8948-E32DB86972CA}"/>
              </a:ext>
            </a:extLst>
          </p:cNvPr>
          <p:cNvSpPr txBox="1"/>
          <p:nvPr/>
        </p:nvSpPr>
        <p:spPr>
          <a:xfrm>
            <a:off x="3535680" y="4360644"/>
            <a:ext cx="7730578" cy="769441"/>
          </a:xfrm>
          <a:prstGeom prst="rect">
            <a:avLst/>
          </a:prstGeom>
          <a:solidFill>
            <a:schemeClr val="accent4">
              <a:lumMod val="40000"/>
              <a:lumOff val="60000"/>
            </a:schemeClr>
          </a:solidFill>
        </p:spPr>
        <p:txBody>
          <a:bodyPr wrap="none" rtlCol="0">
            <a:spAutoFit/>
          </a:bodyPr>
          <a:lstStyle/>
          <a:p>
            <a:r>
              <a:rPr lang="it-IT" sz="4400" dirty="0"/>
              <a:t>Partecipare tutti al cambiamento</a:t>
            </a:r>
          </a:p>
        </p:txBody>
      </p:sp>
      <p:sp>
        <p:nvSpPr>
          <p:cNvPr id="3" name="CasellaDiTesto 2">
            <a:extLst>
              <a:ext uri="{FF2B5EF4-FFF2-40B4-BE49-F238E27FC236}">
                <a16:creationId xmlns:a16="http://schemas.microsoft.com/office/drawing/2014/main" id="{537ADE83-68F9-463B-B50F-213D48216803}"/>
              </a:ext>
            </a:extLst>
          </p:cNvPr>
          <p:cNvSpPr txBox="1"/>
          <p:nvPr/>
        </p:nvSpPr>
        <p:spPr>
          <a:xfrm>
            <a:off x="3217270" y="2210402"/>
            <a:ext cx="8145500" cy="769441"/>
          </a:xfrm>
          <a:prstGeom prst="rect">
            <a:avLst/>
          </a:prstGeom>
          <a:solidFill>
            <a:schemeClr val="accent1">
              <a:lumMod val="40000"/>
              <a:lumOff val="60000"/>
            </a:schemeClr>
          </a:solidFill>
        </p:spPr>
        <p:txBody>
          <a:bodyPr wrap="none" rtlCol="0">
            <a:spAutoFit/>
          </a:bodyPr>
          <a:lstStyle/>
          <a:p>
            <a:r>
              <a:rPr lang="it-IT" sz="4400" dirty="0"/>
              <a:t>Avere una visione di lungo termine</a:t>
            </a:r>
          </a:p>
        </p:txBody>
      </p:sp>
      <p:sp>
        <p:nvSpPr>
          <p:cNvPr id="6" name="CasellaDiTesto 5">
            <a:extLst>
              <a:ext uri="{FF2B5EF4-FFF2-40B4-BE49-F238E27FC236}">
                <a16:creationId xmlns:a16="http://schemas.microsoft.com/office/drawing/2014/main" id="{A5CA6795-8964-46A3-9CFF-7E66E6D620DE}"/>
              </a:ext>
            </a:extLst>
          </p:cNvPr>
          <p:cNvSpPr txBox="1"/>
          <p:nvPr/>
        </p:nvSpPr>
        <p:spPr>
          <a:xfrm>
            <a:off x="383397" y="3285645"/>
            <a:ext cx="9284658" cy="523220"/>
          </a:xfrm>
          <a:prstGeom prst="rect">
            <a:avLst/>
          </a:prstGeom>
          <a:solidFill>
            <a:schemeClr val="accent1">
              <a:lumMod val="75000"/>
            </a:schemeClr>
          </a:solidFill>
        </p:spPr>
        <p:txBody>
          <a:bodyPr wrap="none" rtlCol="0">
            <a:spAutoFit/>
          </a:bodyPr>
          <a:lstStyle/>
          <a:p>
            <a:r>
              <a:rPr lang="it-IT" sz="2800" dirty="0">
                <a:solidFill>
                  <a:schemeClr val="bg1"/>
                </a:solidFill>
              </a:rPr>
              <a:t>Non soltanto l’ambiente, non soltanto i paesi in via di sviluppo </a:t>
            </a:r>
          </a:p>
        </p:txBody>
      </p:sp>
      <p:sp>
        <p:nvSpPr>
          <p:cNvPr id="7" name="CasellaDiTesto 6">
            <a:extLst>
              <a:ext uri="{FF2B5EF4-FFF2-40B4-BE49-F238E27FC236}">
                <a16:creationId xmlns:a16="http://schemas.microsoft.com/office/drawing/2014/main" id="{E7A0EE15-12D7-4A37-95E9-C28775085CAE}"/>
              </a:ext>
            </a:extLst>
          </p:cNvPr>
          <p:cNvSpPr txBox="1"/>
          <p:nvPr/>
        </p:nvSpPr>
        <p:spPr>
          <a:xfrm>
            <a:off x="5274365" y="5989983"/>
            <a:ext cx="45719" cy="369332"/>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5DEAA702-E582-4BA8-8C2C-58D170880E31}"/>
              </a:ext>
            </a:extLst>
          </p:cNvPr>
          <p:cNvSpPr txBox="1"/>
          <p:nvPr/>
        </p:nvSpPr>
        <p:spPr>
          <a:xfrm>
            <a:off x="2809462" y="5603127"/>
            <a:ext cx="6270306" cy="584775"/>
          </a:xfrm>
          <a:prstGeom prst="rect">
            <a:avLst/>
          </a:prstGeom>
          <a:solidFill>
            <a:schemeClr val="bg2">
              <a:lumMod val="50000"/>
            </a:schemeClr>
          </a:solidFill>
        </p:spPr>
        <p:txBody>
          <a:bodyPr wrap="none" rtlCol="0">
            <a:spAutoFit/>
          </a:bodyPr>
          <a:lstStyle/>
          <a:p>
            <a:r>
              <a:rPr lang="it-IT" sz="3200" dirty="0"/>
              <a:t>Distinguere fra novità e innovazione </a:t>
            </a:r>
          </a:p>
        </p:txBody>
      </p:sp>
    </p:spTree>
    <p:extLst>
      <p:ext uri="{BB962C8B-B14F-4D97-AF65-F5344CB8AC3E}">
        <p14:creationId xmlns:p14="http://schemas.microsoft.com/office/powerpoint/2010/main" val="283665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5F525EB-2D11-42CB-A3D5-187BE5EC0CFE}"/>
              </a:ext>
            </a:extLst>
          </p:cNvPr>
          <p:cNvSpPr>
            <a:spLocks noGrp="1"/>
          </p:cNvSpPr>
          <p:nvPr>
            <p:ph type="title"/>
          </p:nvPr>
        </p:nvSpPr>
        <p:spPr/>
        <p:txBody>
          <a:bodyPr/>
          <a:lstStyle/>
          <a:p>
            <a:r>
              <a:rPr lang="it-IT" u="sng" dirty="0"/>
              <a:t>Dick </a:t>
            </a:r>
            <a:r>
              <a:rPr lang="it-IT" u="sng" dirty="0" err="1"/>
              <a:t>Fosbury</a:t>
            </a:r>
            <a:endParaRPr lang="it-IT" dirty="0"/>
          </a:p>
        </p:txBody>
      </p:sp>
      <p:pic>
        <p:nvPicPr>
          <p:cNvPr id="12" name="Segnaposto contenuto 11">
            <a:extLst>
              <a:ext uri="{FF2B5EF4-FFF2-40B4-BE49-F238E27FC236}">
                <a16:creationId xmlns:a16="http://schemas.microsoft.com/office/drawing/2014/main" id="{6AD730EF-619A-4718-BD21-B22759ACFB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11712" y="2078037"/>
            <a:ext cx="2628900" cy="3810000"/>
          </a:xfrm>
        </p:spPr>
      </p:pic>
    </p:spTree>
    <p:extLst>
      <p:ext uri="{BB962C8B-B14F-4D97-AF65-F5344CB8AC3E}">
        <p14:creationId xmlns:p14="http://schemas.microsoft.com/office/powerpoint/2010/main" val="2963572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EC4D797-64ED-463D-A926-001927D98A61}"/>
              </a:ext>
            </a:extLst>
          </p:cNvPr>
          <p:cNvSpPr>
            <a:spLocks noGrp="1"/>
          </p:cNvSpPr>
          <p:nvPr>
            <p:ph type="title"/>
          </p:nvPr>
        </p:nvSpPr>
        <p:spPr/>
        <p:txBody>
          <a:bodyPr/>
          <a:lstStyle/>
          <a:p>
            <a:r>
              <a:rPr lang="it-IT" dirty="0"/>
              <a:t>Novità </a:t>
            </a:r>
            <a:r>
              <a:rPr lang="it-IT"/>
              <a:t>e innovazione</a:t>
            </a:r>
          </a:p>
        </p:txBody>
      </p:sp>
      <p:pic>
        <p:nvPicPr>
          <p:cNvPr id="9" name="Segnaposto contenuto 8">
            <a:extLst>
              <a:ext uri="{FF2B5EF4-FFF2-40B4-BE49-F238E27FC236}">
                <a16:creationId xmlns:a16="http://schemas.microsoft.com/office/drawing/2014/main" id="{8DE75963-5A76-474B-94E7-57CE29AB64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18444" y="2476500"/>
            <a:ext cx="4095750" cy="2762250"/>
          </a:xfrm>
        </p:spPr>
      </p:pic>
      <p:pic>
        <p:nvPicPr>
          <p:cNvPr id="11" name="Segnaposto contenuto 10">
            <a:extLst>
              <a:ext uri="{FF2B5EF4-FFF2-40B4-BE49-F238E27FC236}">
                <a16:creationId xmlns:a16="http://schemas.microsoft.com/office/drawing/2014/main" id="{52C879D3-D930-4D6A-90F9-9A46B557F2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5833" y="2350896"/>
            <a:ext cx="5271202" cy="2887854"/>
          </a:xfrm>
        </p:spPr>
      </p:pic>
    </p:spTree>
    <p:extLst>
      <p:ext uri="{BB962C8B-B14F-4D97-AF65-F5344CB8AC3E}">
        <p14:creationId xmlns:p14="http://schemas.microsoft.com/office/powerpoint/2010/main" val="4126838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350B220-77BE-47E4-A114-C8D73A13E4FE}"/>
              </a:ext>
            </a:extLst>
          </p:cNvPr>
          <p:cNvSpPr>
            <a:spLocks noGrp="1"/>
          </p:cNvSpPr>
          <p:nvPr>
            <p:ph type="title"/>
          </p:nvPr>
        </p:nvSpPr>
        <p:spPr/>
        <p:txBody>
          <a:bodyPr/>
          <a:lstStyle/>
          <a:p>
            <a:r>
              <a:rPr lang="it-IT" dirty="0"/>
              <a:t>Quale regalo per il compleanno?</a:t>
            </a:r>
          </a:p>
        </p:txBody>
      </p:sp>
      <p:pic>
        <p:nvPicPr>
          <p:cNvPr id="8" name="Segnaposto contenuto 7">
            <a:extLst>
              <a:ext uri="{FF2B5EF4-FFF2-40B4-BE49-F238E27FC236}">
                <a16:creationId xmlns:a16="http://schemas.microsoft.com/office/drawing/2014/main" id="{44430A20-B478-43C1-85DB-94904FF20E8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9897" y="2290713"/>
            <a:ext cx="3682928" cy="3682928"/>
          </a:xfrm>
        </p:spPr>
      </p:pic>
    </p:spTree>
    <p:extLst>
      <p:ext uri="{BB962C8B-B14F-4D97-AF65-F5344CB8AC3E}">
        <p14:creationId xmlns:p14="http://schemas.microsoft.com/office/powerpoint/2010/main" val="22323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egnaposto contenuto 9" descr="Immagine che contiene interni, pavimento, edificio, terra&#10;&#10;Descrizione generata con affidabilità molto elevata">
            <a:extLst>
              <a:ext uri="{FF2B5EF4-FFF2-40B4-BE49-F238E27FC236}">
                <a16:creationId xmlns:a16="http://schemas.microsoft.com/office/drawing/2014/main" id="{60464F6C-2D08-4458-9EC9-392997B35BB0}"/>
              </a:ext>
            </a:extLst>
          </p:cNvPr>
          <p:cNvPicPr>
            <a:picLocks noChangeAspect="1"/>
          </p:cNvPicPr>
          <p:nvPr/>
        </p:nvPicPr>
        <p:blipFill rotWithShape="1">
          <a:blip r:embed="rId2"/>
          <a:srcRect l="11628" r="8213" b="-2"/>
          <a:stretch/>
        </p:blipFill>
        <p:spPr>
          <a:xfrm>
            <a:off x="1" y="10"/>
            <a:ext cx="7479157" cy="6857990"/>
          </a:xfrm>
          <a:prstGeom prst="rect">
            <a:avLst/>
          </a:prstGeom>
        </p:spPr>
      </p:pic>
      <p:sp>
        <p:nvSpPr>
          <p:cNvPr id="15" name="Content Placeholder 14">
            <a:extLst>
              <a:ext uri="{FF2B5EF4-FFF2-40B4-BE49-F238E27FC236}">
                <a16:creationId xmlns:a16="http://schemas.microsoft.com/office/drawing/2014/main" id="{1238BE40-F076-4B47-826E-C01FF7298A1E}"/>
              </a:ext>
            </a:extLst>
          </p:cNvPr>
          <p:cNvSpPr>
            <a:spLocks noGrp="1"/>
          </p:cNvSpPr>
          <p:nvPr>
            <p:ph sz="quarter" idx="13"/>
          </p:nvPr>
        </p:nvSpPr>
        <p:spPr>
          <a:xfrm>
            <a:off x="8196408" y="1895060"/>
            <a:ext cx="3352128" cy="4353341"/>
          </a:xfrm>
        </p:spPr>
        <p:txBody>
          <a:bodyPr>
            <a:normAutofit fontScale="85000" lnSpcReduction="10000"/>
          </a:bodyPr>
          <a:lstStyle/>
          <a:p>
            <a:pPr marL="0" indent="0">
              <a:buNone/>
            </a:pPr>
            <a:r>
              <a:rPr lang="it-IT" sz="2400" dirty="0"/>
              <a:t>1920/1940. </a:t>
            </a:r>
          </a:p>
          <a:p>
            <a:pPr marL="0" indent="0">
              <a:buNone/>
            </a:pPr>
            <a:r>
              <a:rPr lang="it-IT" sz="2400" dirty="0"/>
              <a:t>villaggio industriale della </a:t>
            </a:r>
            <a:r>
              <a:rPr lang="it-IT" sz="2400" dirty="0" err="1"/>
              <a:t>Soc</a:t>
            </a:r>
            <a:r>
              <a:rPr lang="it-IT" sz="2400" dirty="0"/>
              <a:t>. An. Dalmine, produttrice di tubi in acciaio senza saldatura - L'insegnamento nell'asilo di Dalmine impartito dalle suore, si basava sul metodo Agazzi, dal nome dell'educatrice Rosa Agazzi che, con la sorella Carolina, contribuì alla riforma dell'educazione infantile attraverso l'esempio dell'asilo di Mompiano (Brescia) da lei diretto dal 1896.</a:t>
            </a:r>
            <a:br>
              <a:rPr lang="it-IT" sz="2400" dirty="0"/>
            </a:br>
            <a:endParaRPr lang="it-IT" sz="2400" dirty="0"/>
          </a:p>
          <a:p>
            <a:endParaRPr lang="en-US" sz="1800" dirty="0"/>
          </a:p>
        </p:txBody>
      </p:sp>
    </p:spTree>
    <p:extLst>
      <p:ext uri="{BB962C8B-B14F-4D97-AF65-F5344CB8AC3E}">
        <p14:creationId xmlns:p14="http://schemas.microsoft.com/office/powerpoint/2010/main" val="3135756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3529AFD-5A84-4419-9390-0E9584F35D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FFD9C4-5E6D-4E44-8CCD-24EF7B6FF1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6B3B2DB5-1B01-4A7A-B79B-E180757E61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olo 4">
            <a:extLst>
              <a:ext uri="{FF2B5EF4-FFF2-40B4-BE49-F238E27FC236}">
                <a16:creationId xmlns:a16="http://schemas.microsoft.com/office/drawing/2014/main" id="{CA51DCF9-BF9A-4FBA-AB15-0AFBE6FAF4E9}"/>
              </a:ext>
            </a:extLst>
          </p:cNvPr>
          <p:cNvSpPr>
            <a:spLocks noGrp="1"/>
          </p:cNvSpPr>
          <p:nvPr>
            <p:ph type="title"/>
          </p:nvPr>
        </p:nvSpPr>
        <p:spPr>
          <a:xfrm>
            <a:off x="492370" y="516835"/>
            <a:ext cx="3084844" cy="5772840"/>
          </a:xfrm>
        </p:spPr>
        <p:txBody>
          <a:bodyPr anchor="ctr">
            <a:normAutofit/>
          </a:bodyPr>
          <a:lstStyle/>
          <a:p>
            <a:endParaRPr lang="it-IT" sz="3600" dirty="0">
              <a:solidFill>
                <a:srgbClr val="FFFFFF"/>
              </a:solidFill>
            </a:endParaRPr>
          </a:p>
        </p:txBody>
      </p:sp>
      <p:graphicFrame>
        <p:nvGraphicFramePr>
          <p:cNvPr id="8" name="Segnaposto contenuto 5">
            <a:extLst>
              <a:ext uri="{FF2B5EF4-FFF2-40B4-BE49-F238E27FC236}">
                <a16:creationId xmlns:a16="http://schemas.microsoft.com/office/drawing/2014/main" id="{54B7D1C1-C2E6-411C-B20E-33D386669DAF}"/>
              </a:ext>
            </a:extLst>
          </p:cNvPr>
          <p:cNvGraphicFramePr>
            <a:graphicFrameLocks noGrp="1"/>
          </p:cNvGraphicFramePr>
          <p:nvPr>
            <p:ph idx="1"/>
            <p:extLst>
              <p:ext uri="{D42A27DB-BD31-4B8C-83A1-F6EECF244321}">
                <p14:modId xmlns:p14="http://schemas.microsoft.com/office/powerpoint/2010/main" val="145073727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magine 8" descr="Immagine che contiene tavolo, interni, torta, scatola&#10;&#10;Descrizione generata con affidabilità molto elevata">
            <a:extLst>
              <a:ext uri="{FF2B5EF4-FFF2-40B4-BE49-F238E27FC236}">
                <a16:creationId xmlns:a16="http://schemas.microsoft.com/office/drawing/2014/main" id="{B5D6B06C-6847-49D1-9C97-BBDBDED8C67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2370" y="2063045"/>
            <a:ext cx="3094492" cy="24559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8107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egnaposto contenuto 8">
            <a:extLst>
              <a:ext uri="{FF2B5EF4-FFF2-40B4-BE49-F238E27FC236}">
                <a16:creationId xmlns:a16="http://schemas.microsoft.com/office/drawing/2014/main" id="{10CCB889-9EB6-4787-B58B-F5E7938EA4FC}"/>
              </a:ext>
            </a:extLst>
          </p:cNvPr>
          <p:cNvPicPr>
            <a:picLocks noChangeAspect="1"/>
          </p:cNvPicPr>
          <p:nvPr/>
        </p:nvPicPr>
        <p:blipFill>
          <a:blip r:embed="rId2"/>
          <a:stretch>
            <a:fillRect/>
          </a:stretch>
        </p:blipFill>
        <p:spPr>
          <a:xfrm>
            <a:off x="173867" y="1842867"/>
            <a:ext cx="6378971" cy="369980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olo 1">
            <a:extLst>
              <a:ext uri="{FF2B5EF4-FFF2-40B4-BE49-F238E27FC236}">
                <a16:creationId xmlns:a16="http://schemas.microsoft.com/office/drawing/2014/main" id="{CCDB4554-C308-4981-8B8C-072A0021C2E8}"/>
              </a:ext>
            </a:extLst>
          </p:cNvPr>
          <p:cNvSpPr>
            <a:spLocks noGrp="1"/>
          </p:cNvSpPr>
          <p:nvPr>
            <p:ph type="title"/>
          </p:nvPr>
        </p:nvSpPr>
        <p:spPr>
          <a:xfrm>
            <a:off x="6942172" y="2447317"/>
            <a:ext cx="4860494" cy="1596177"/>
          </a:xfrm>
        </p:spPr>
        <p:txBody>
          <a:bodyPr vert="horz" lIns="91440" tIns="45720" rIns="91440" bIns="45720" rtlCol="0">
            <a:normAutofit fontScale="90000"/>
          </a:bodyPr>
          <a:lstStyle/>
          <a:p>
            <a:r>
              <a:rPr lang="en-US" dirty="0"/>
              <a:t>Anni ‘50 - bambini </a:t>
            </a:r>
            <a:r>
              <a:rPr lang="en-US" dirty="0" err="1"/>
              <a:t>vestiti</a:t>
            </a:r>
            <a:r>
              <a:rPr lang="en-US" dirty="0"/>
              <a:t> col </a:t>
            </a:r>
            <a:r>
              <a:rPr lang="en-US" dirty="0" err="1"/>
              <a:t>grembiule</a:t>
            </a:r>
            <a:endParaRPr lang="en-US" dirty="0"/>
          </a:p>
        </p:txBody>
      </p:sp>
    </p:spTree>
    <p:extLst>
      <p:ext uri="{BB962C8B-B14F-4D97-AF65-F5344CB8AC3E}">
        <p14:creationId xmlns:p14="http://schemas.microsoft.com/office/powerpoint/2010/main" val="197067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egnaposto contenuto 4" descr="Immagine che contiene persona, sedendo, figlio, interni&#10;&#10;Descrizione generata con affidabilità molto elevata">
            <a:extLst>
              <a:ext uri="{FF2B5EF4-FFF2-40B4-BE49-F238E27FC236}">
                <a16:creationId xmlns:a16="http://schemas.microsoft.com/office/drawing/2014/main" id="{C8B5F4CF-6549-4B60-B791-0FEA9B068C29}"/>
              </a:ext>
            </a:extLst>
          </p:cNvPr>
          <p:cNvPicPr>
            <a:picLocks noGrp="1" noChangeAspect="1"/>
          </p:cNvPicPr>
          <p:nvPr>
            <p:ph sz="quarter" idx="13"/>
          </p:nvPr>
        </p:nvPicPr>
        <p:blipFill rotWithShape="1">
          <a:blip r:embed="rId2"/>
          <a:srcRect r="3096"/>
          <a:stretch/>
        </p:blipFill>
        <p:spPr>
          <a:xfrm>
            <a:off x="7357274" y="10"/>
            <a:ext cx="4834726" cy="6857990"/>
          </a:xfrm>
          <a:prstGeom prst="rect">
            <a:avLst/>
          </a:prstGeom>
        </p:spPr>
      </p:pic>
      <p:sp>
        <p:nvSpPr>
          <p:cNvPr id="2" name="Titolo 1">
            <a:extLst>
              <a:ext uri="{FF2B5EF4-FFF2-40B4-BE49-F238E27FC236}">
                <a16:creationId xmlns:a16="http://schemas.microsoft.com/office/drawing/2014/main" id="{6A73B3B2-F0E6-4221-B82D-759064456C7A}"/>
              </a:ext>
            </a:extLst>
          </p:cNvPr>
          <p:cNvSpPr>
            <a:spLocks noGrp="1"/>
          </p:cNvSpPr>
          <p:nvPr>
            <p:ph type="title"/>
          </p:nvPr>
        </p:nvSpPr>
        <p:spPr>
          <a:xfrm>
            <a:off x="981075" y="1358901"/>
            <a:ext cx="5280026" cy="2730498"/>
          </a:xfrm>
        </p:spPr>
        <p:txBody>
          <a:bodyPr vert="horz" lIns="91440" tIns="45720" rIns="91440" bIns="45720" rtlCol="0" anchor="b">
            <a:normAutofit/>
          </a:bodyPr>
          <a:lstStyle/>
          <a:p>
            <a:r>
              <a:rPr lang="en-US" sz="2600"/>
              <a:t>Nell'asilo di Villa Litta, Milano, che ospitava i bambini dei senzatetto, la foto, datata 17 maggio 1946, è riuscita a cogliere un'atmosfera di intima serenità.</a:t>
            </a:r>
          </a:p>
        </p:txBody>
      </p:sp>
    </p:spTree>
    <p:extLst>
      <p:ext uri="{BB962C8B-B14F-4D97-AF65-F5344CB8AC3E}">
        <p14:creationId xmlns:p14="http://schemas.microsoft.com/office/powerpoint/2010/main" val="6187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persona, interni, fotografia, parete&#10;&#10;Descrizione generata con affidabilità molto elevata">
            <a:extLst>
              <a:ext uri="{FF2B5EF4-FFF2-40B4-BE49-F238E27FC236}">
                <a16:creationId xmlns:a16="http://schemas.microsoft.com/office/drawing/2014/main" id="{A6D1F00F-4ABC-4AB5-A141-CF50CBA4E106}"/>
              </a:ext>
            </a:extLst>
          </p:cNvPr>
          <p:cNvPicPr>
            <a:picLocks noGrp="1" noChangeAspect="1"/>
          </p:cNvPicPr>
          <p:nvPr>
            <p:ph sz="quarter" idx="4294967295"/>
          </p:nvPr>
        </p:nvPicPr>
        <p:blipFill rotWithShape="1">
          <a:blip r:embed="rId2"/>
          <a:srcRect l="11718" r="11942" b="1"/>
          <a:stretch/>
        </p:blipFill>
        <p:spPr>
          <a:xfrm>
            <a:off x="1" y="10"/>
            <a:ext cx="7479157" cy="6857990"/>
          </a:xfrm>
          <a:prstGeom prst="rect">
            <a:avLst/>
          </a:prstGeom>
        </p:spPr>
      </p:pic>
      <p:sp>
        <p:nvSpPr>
          <p:cNvPr id="2" name="Titolo 1">
            <a:extLst>
              <a:ext uri="{FF2B5EF4-FFF2-40B4-BE49-F238E27FC236}">
                <a16:creationId xmlns:a16="http://schemas.microsoft.com/office/drawing/2014/main" id="{8F9C6276-88B1-4857-AD27-4FE1A83FF84D}"/>
              </a:ext>
            </a:extLst>
          </p:cNvPr>
          <p:cNvSpPr>
            <a:spLocks noGrp="1"/>
          </p:cNvSpPr>
          <p:nvPr>
            <p:ph type="title" idx="4294967295"/>
          </p:nvPr>
        </p:nvSpPr>
        <p:spPr>
          <a:xfrm>
            <a:off x="8196408" y="640831"/>
            <a:ext cx="3352128" cy="4803366"/>
          </a:xfrm>
        </p:spPr>
        <p:txBody>
          <a:bodyPr vert="horz" lIns="91440" tIns="45720" rIns="91440" bIns="45720" rtlCol="0" anchor="ctr">
            <a:normAutofit/>
          </a:bodyPr>
          <a:lstStyle/>
          <a:p>
            <a:pPr algn="l"/>
            <a:r>
              <a:rPr lang="en-US" sz="2800" dirty="0" err="1"/>
              <a:t>istantanea</a:t>
            </a:r>
            <a:r>
              <a:rPr lang="en-US" sz="2800" dirty="0"/>
              <a:t> </a:t>
            </a:r>
            <a:r>
              <a:rPr lang="en-US" sz="2800" dirty="0" err="1"/>
              <a:t>scattata</a:t>
            </a:r>
            <a:r>
              <a:rPr lang="en-US" sz="2800" dirty="0"/>
              <a:t> in un </a:t>
            </a:r>
            <a:r>
              <a:rPr lang="en-US" sz="2800" dirty="0" err="1"/>
              <a:t>asilo</a:t>
            </a:r>
            <a:r>
              <a:rPr lang="en-US" sz="2800" dirty="0"/>
              <a:t> per </a:t>
            </a:r>
            <a:r>
              <a:rPr lang="en-US" sz="2800" dirty="0" err="1"/>
              <a:t>l'infanzia</a:t>
            </a:r>
            <a:r>
              <a:rPr lang="en-US" sz="2800" dirty="0"/>
              <a:t> </a:t>
            </a:r>
            <a:r>
              <a:rPr lang="en-US" sz="2800" dirty="0" err="1"/>
              <a:t>degli</a:t>
            </a:r>
            <a:r>
              <a:rPr lang="en-US" sz="2800" dirty="0"/>
              <a:t> </a:t>
            </a:r>
            <a:r>
              <a:rPr lang="en-US" sz="2800" dirty="0" err="1"/>
              <a:t>anni</a:t>
            </a:r>
            <a:r>
              <a:rPr lang="en-US" sz="2800" dirty="0"/>
              <a:t> </a:t>
            </a:r>
            <a:r>
              <a:rPr lang="en-US" sz="2800" dirty="0" err="1"/>
              <a:t>cinquanta</a:t>
            </a:r>
            <a:r>
              <a:rPr lang="en-US" sz="2800" dirty="0"/>
              <a:t>: un </a:t>
            </a:r>
            <a:r>
              <a:rPr lang="en-US" sz="2800" dirty="0" err="1"/>
              <a:t>gruppo</a:t>
            </a:r>
            <a:r>
              <a:rPr lang="en-US" sz="2800" dirty="0"/>
              <a:t> di bambini, </a:t>
            </a:r>
            <a:r>
              <a:rPr lang="en-US" sz="2800" dirty="0" err="1"/>
              <a:t>seduti</a:t>
            </a:r>
            <a:r>
              <a:rPr lang="en-US" sz="2800" dirty="0"/>
              <a:t> </a:t>
            </a:r>
            <a:r>
              <a:rPr lang="en-US" sz="2800" dirty="0" err="1"/>
              <a:t>sul</a:t>
            </a:r>
            <a:r>
              <a:rPr lang="en-US" sz="2800" dirty="0"/>
              <a:t> </a:t>
            </a:r>
            <a:r>
              <a:rPr lang="en-US" sz="2800" dirty="0" err="1"/>
              <a:t>vasino</a:t>
            </a:r>
            <a:r>
              <a:rPr lang="en-US" sz="2800" dirty="0"/>
              <a:t>, </a:t>
            </a:r>
            <a:r>
              <a:rPr lang="en-US" sz="2800" dirty="0" err="1"/>
              <a:t>ascolta</a:t>
            </a:r>
            <a:r>
              <a:rPr lang="en-US" sz="2800" dirty="0"/>
              <a:t> la </a:t>
            </a:r>
            <a:r>
              <a:rPr lang="en-US" sz="2800" dirty="0" err="1"/>
              <a:t>puericultrice</a:t>
            </a:r>
            <a:r>
              <a:rPr lang="en-US" sz="2800" dirty="0"/>
              <a:t> </a:t>
            </a:r>
            <a:r>
              <a:rPr lang="en-US" sz="2800" dirty="0" err="1"/>
              <a:t>che</a:t>
            </a:r>
            <a:r>
              <a:rPr lang="en-US" sz="2800" dirty="0"/>
              <a:t> </a:t>
            </a:r>
            <a:r>
              <a:rPr lang="en-US" sz="2800" dirty="0" err="1"/>
              <a:t>legge</a:t>
            </a:r>
            <a:r>
              <a:rPr lang="en-US" sz="2800" dirty="0"/>
              <a:t> </a:t>
            </a:r>
            <a:r>
              <a:rPr lang="en-US" sz="2800" dirty="0" err="1"/>
              <a:t>loro</a:t>
            </a:r>
            <a:r>
              <a:rPr lang="en-US" sz="2800" dirty="0"/>
              <a:t> </a:t>
            </a:r>
            <a:r>
              <a:rPr lang="en-US" sz="2800" dirty="0" err="1"/>
              <a:t>una</a:t>
            </a:r>
            <a:r>
              <a:rPr lang="en-US" sz="2800" dirty="0"/>
              <a:t> </a:t>
            </a:r>
            <a:r>
              <a:rPr lang="en-US" sz="2800" dirty="0" err="1"/>
              <a:t>storia</a:t>
            </a:r>
            <a:r>
              <a:rPr lang="en-US" sz="2800" dirty="0"/>
              <a:t>.</a:t>
            </a:r>
          </a:p>
        </p:txBody>
      </p:sp>
    </p:spTree>
    <p:extLst>
      <p:ext uri="{BB962C8B-B14F-4D97-AF65-F5344CB8AC3E}">
        <p14:creationId xmlns:p14="http://schemas.microsoft.com/office/powerpoint/2010/main" val="193232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colorato, interni, parete, tavolo&#10;&#10;Descrizione generata con affidabilità molto elevata">
            <a:extLst>
              <a:ext uri="{FF2B5EF4-FFF2-40B4-BE49-F238E27FC236}">
                <a16:creationId xmlns:a16="http://schemas.microsoft.com/office/drawing/2014/main" id="{FCEA2F2C-A7CB-4DD8-A70C-70696EEB5771}"/>
              </a:ext>
            </a:extLst>
          </p:cNvPr>
          <p:cNvPicPr>
            <a:picLocks noChangeAspect="1"/>
          </p:cNvPicPr>
          <p:nvPr/>
        </p:nvPicPr>
        <p:blipFill>
          <a:blip r:embed="rId2"/>
          <a:stretch>
            <a:fillRect/>
          </a:stretch>
        </p:blipFill>
        <p:spPr>
          <a:xfrm rot="432066">
            <a:off x="626523" y="699010"/>
            <a:ext cx="6206626" cy="40136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Immagine 8" descr="Immagine che contiene figlio, interni, parete, giovane&#10;&#10;Descrizione generata con affidabilità molto elevata">
            <a:extLst>
              <a:ext uri="{FF2B5EF4-FFF2-40B4-BE49-F238E27FC236}">
                <a16:creationId xmlns:a16="http://schemas.microsoft.com/office/drawing/2014/main" id="{DA205A44-F9AA-4D7D-9F6A-8A04288D617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400178" y="1093102"/>
            <a:ext cx="5001295" cy="3760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magine 10" descr="Immagine che contiene testo&#10;&#10;Descrizione generata con affidabilità molto elevata">
            <a:extLst>
              <a:ext uri="{FF2B5EF4-FFF2-40B4-BE49-F238E27FC236}">
                <a16:creationId xmlns:a16="http://schemas.microsoft.com/office/drawing/2014/main" id="{1A0F45B1-CAAD-4111-8437-A0339326609F}"/>
              </a:ext>
            </a:extLst>
          </p:cNvPr>
          <p:cNvPicPr>
            <a:picLocks noChangeAspect="1"/>
          </p:cNvPicPr>
          <p:nvPr/>
        </p:nvPicPr>
        <p:blipFill>
          <a:blip r:embed="rId5"/>
          <a:stretch>
            <a:fillRect/>
          </a:stretch>
        </p:blipFill>
        <p:spPr>
          <a:xfrm rot="21291844">
            <a:off x="899368" y="3991029"/>
            <a:ext cx="2874661" cy="2560622"/>
          </a:xfrm>
          <a:prstGeom prst="rect">
            <a:avLst/>
          </a:prstGeom>
        </p:spPr>
      </p:pic>
    </p:spTree>
    <p:extLst>
      <p:ext uri="{BB962C8B-B14F-4D97-AF65-F5344CB8AC3E}">
        <p14:creationId xmlns:p14="http://schemas.microsoft.com/office/powerpoint/2010/main" val="2419433876"/>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194</TotalTime>
  <Words>1424</Words>
  <Application>Microsoft Office PowerPoint</Application>
  <PresentationFormat>Widescreen</PresentationFormat>
  <Paragraphs>115</Paragraphs>
  <Slides>50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50</vt:i4>
      </vt:variant>
    </vt:vector>
  </HeadingPairs>
  <TitlesOfParts>
    <vt:vector size="56" baseType="lpstr">
      <vt:lpstr>Arial</vt:lpstr>
      <vt:lpstr>Calibri</vt:lpstr>
      <vt:lpstr>Calibri Light</vt:lpstr>
      <vt:lpstr>Tw Cen MT</vt:lpstr>
      <vt:lpstr>Wingdings</vt:lpstr>
      <vt:lpstr>Retrospettivo</vt:lpstr>
      <vt:lpstr>Seminario Regionale  Scuola dell’infanzia statale: i nostri primi cinquant’anni</vt:lpstr>
      <vt:lpstr>Da dove partiamo?</vt:lpstr>
      <vt:lpstr>Refettorio anni ‘40 – ’50 Asilo infantile Ines Bonazzi di Arzignano </vt:lpstr>
      <vt:lpstr>Anni Trenta "Giardino d'infanzia - Istituto Magistrale 'Scipio Slataper' di Gorizia".  </vt:lpstr>
      <vt:lpstr>Presentazione standard di PowerPoint</vt:lpstr>
      <vt:lpstr>Anni ‘50 - bambini vestiti col grembiule</vt:lpstr>
      <vt:lpstr>Nell'asilo di Villa Litta, Milano, che ospitava i bambini dei senzatetto, la foto, datata 17 maggio 1946, è riuscita a cogliere un'atmosfera di intima serenità.</vt:lpstr>
      <vt:lpstr>istantanea scattata in un asilo per l'infanzia degli anni cinquanta: un gruppo di bambini, seduti sul vasino, ascolta la puericultrice che legge loro una storia.</vt:lpstr>
      <vt:lpstr>Presentazione standard di PowerPoint</vt:lpstr>
      <vt:lpstr>Presentazione standard di PowerPoint</vt:lpstr>
      <vt:lpstr>Presentazione standard di PowerPoint</vt:lpstr>
      <vt:lpstr>1828 – data di nascita ufficiale della scuola materna italiana  Ferrante Aporti istituisce a Cremona il primo Asilo Infantile.  Per tutto l’800 quanto dedicato ai bambini aveva una funzione “riparatrice o sostitutiva della famiglia: e sono destinate ai bambini che la sciagura ha private del loro ambiente naturalE”  [Bertoni, Jovine, 1976]</vt:lpstr>
      <vt:lpstr>Legge 18 marzo 1968, n. 444  «Ordinamento della scuola materna statale»</vt:lpstr>
      <vt:lpstr>La scuola dell’infanzia oggi</vt:lpstr>
      <vt:lpstr>Presentazione standard di PowerPoint</vt:lpstr>
      <vt:lpstr>Le coordinate</vt:lpstr>
      <vt:lpstr>Nuove competenze per la cittadinanza attiva e la sostenibilità</vt:lpstr>
      <vt:lpstr>Quadro internazionale: l’Europa</vt:lpstr>
      <vt:lpstr>Perché l’educazione e cura della prima infanzia è così importante?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Linee Guida educative, cosa si intende?</vt:lpstr>
      <vt:lpstr>Presentazione standard di PowerPoint</vt:lpstr>
      <vt:lpstr>Presentazione standard di PowerPoint</vt:lpstr>
      <vt:lpstr>Presentazione standard di PowerPoint</vt:lpstr>
      <vt:lpstr>Presentazione standard di PowerPoint</vt:lpstr>
      <vt:lpstr>Complesso quadro di riferimento</vt:lpstr>
      <vt:lpstr>Agenda 2030 per lo Sviluppo Sostenibile </vt:lpstr>
      <vt:lpstr>Agenda 2030 per lo Sviluppo Sostenibile </vt:lpstr>
      <vt:lpstr>Agenda 2030 per lo Sviluppo Sostenibile </vt:lpstr>
      <vt:lpstr>Agenda 2030 per lo Sviluppo Sostenibile</vt:lpstr>
      <vt:lpstr>Presentazione standard di PowerPoint</vt:lpstr>
      <vt:lpstr>In particolare: la scuola</vt:lpstr>
      <vt:lpstr>I TRAGUARDI</vt:lpstr>
      <vt:lpstr>I TRAGUARDI</vt:lpstr>
      <vt:lpstr>Piano per l'Educazione alla Sostenibilità</vt:lpstr>
      <vt:lpstr>Piano per l'Educazione alla Sostenibilità</vt:lpstr>
      <vt:lpstr>Piano per l'Educazione alla Sostenibilità</vt:lpstr>
      <vt:lpstr>Presentazione standard di PowerPoint</vt:lpstr>
      <vt:lpstr>La scuola</vt:lpstr>
      <vt:lpstr>Alcuni concetti chiave</vt:lpstr>
      <vt:lpstr>Dick Fosbury</vt:lpstr>
      <vt:lpstr>Novità e innovazione</vt:lpstr>
      <vt:lpstr>Quale regalo per il compleanno?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L’apprendimento sostenibile. Ambienti, pratiche didattiche e tecnologie in tempi di accelerazione e cambiamento.  Convegno Nazionale rivolto al mondo della Scuola</dc:title>
  <dc:creator>Bettini</dc:creator>
  <cp:lastModifiedBy>Maria Patrizia Bettini</cp:lastModifiedBy>
  <cp:revision>24</cp:revision>
  <dcterms:created xsi:type="dcterms:W3CDTF">2017-10-02T18:47:31Z</dcterms:created>
  <dcterms:modified xsi:type="dcterms:W3CDTF">2018-03-21T22:35:17Z</dcterms:modified>
</cp:coreProperties>
</file>