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21"/>
  </p:notesMasterIdLst>
  <p:sldIdLst>
    <p:sldId id="256" r:id="rId2"/>
    <p:sldId id="281" r:id="rId3"/>
    <p:sldId id="282" r:id="rId4"/>
    <p:sldId id="259" r:id="rId5"/>
    <p:sldId id="260" r:id="rId6"/>
    <p:sldId id="291" r:id="rId7"/>
    <p:sldId id="283" r:id="rId8"/>
    <p:sldId id="261" r:id="rId9"/>
    <p:sldId id="293" r:id="rId10"/>
    <p:sldId id="294" r:id="rId11"/>
    <p:sldId id="262" r:id="rId12"/>
    <p:sldId id="263" r:id="rId13"/>
    <p:sldId id="284" r:id="rId14"/>
    <p:sldId id="258" r:id="rId15"/>
    <p:sldId id="265" r:id="rId16"/>
    <p:sldId id="266" r:id="rId17"/>
    <p:sldId id="267" r:id="rId18"/>
    <p:sldId id="285" r:id="rId19"/>
    <p:sldId id="276"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36BA4-3FD9-4FAA-9EC4-95D932DC4AF9}" type="datetimeFigureOut">
              <a:rPr lang="it-IT" smtClean="0"/>
              <a:t>21/03/2018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9DDBA9-2CD0-4C1A-B610-C147FAE98A7D}" type="slidenum">
              <a:rPr lang="it-IT" smtClean="0"/>
              <a:t>‹N›</a:t>
            </a:fld>
            <a:endParaRPr lang="it-IT"/>
          </a:p>
        </p:txBody>
      </p:sp>
    </p:spTree>
    <p:extLst>
      <p:ext uri="{BB962C8B-B14F-4D97-AF65-F5344CB8AC3E}">
        <p14:creationId xmlns:p14="http://schemas.microsoft.com/office/powerpoint/2010/main" val="460536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39DDBA9-2CD0-4C1A-B610-C147FAE98A7D}" type="slidenum">
              <a:rPr lang="it-IT" smtClean="0"/>
              <a:t>7</a:t>
            </a:fld>
            <a:endParaRPr lang="it-IT"/>
          </a:p>
        </p:txBody>
      </p:sp>
    </p:spTree>
    <p:extLst>
      <p:ext uri="{BB962C8B-B14F-4D97-AF65-F5344CB8AC3E}">
        <p14:creationId xmlns:p14="http://schemas.microsoft.com/office/powerpoint/2010/main" val="196858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8C04F6C-9272-4E6D-90A3-097F0459AB14}" type="datetimeFigureOut">
              <a:rPr lang="it-IT" smtClean="0"/>
              <a:pPr/>
              <a:t>21/03/2018</a:t>
            </a:fld>
            <a:endParaRPr lang="it-IT" dirty="0"/>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dirty="0"/>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7E9C2C11-2BDC-447F-AFCF-85E7AC887B40}" type="slidenum">
              <a:rPr lang="it-IT" smtClean="0"/>
              <a:pPr/>
              <a:t>‹N›</a:t>
            </a:fld>
            <a:endParaRPr lang="it-IT"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8C04F6C-9272-4E6D-90A3-097F0459AB14}" type="datetimeFigureOut">
              <a:rPr lang="it-IT" smtClean="0"/>
              <a:pPr/>
              <a:t>21/03/2018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7E9C2C11-2BDC-447F-AFCF-85E7AC887B40}"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48C04F6C-9272-4E6D-90A3-097F0459AB14}" type="datetimeFigureOut">
              <a:rPr lang="it-IT" smtClean="0"/>
              <a:pPr/>
              <a:t>21/03/2018</a:t>
            </a:fld>
            <a:endParaRPr lang="it-IT" dirty="0"/>
          </a:p>
        </p:txBody>
      </p:sp>
      <p:sp>
        <p:nvSpPr>
          <p:cNvPr id="5" name="Segnaposto piè di pagina 4"/>
          <p:cNvSpPr>
            <a:spLocks noGrp="1"/>
          </p:cNvSpPr>
          <p:nvPr>
            <p:ph type="ftr" sz="quarter" idx="11"/>
          </p:nvPr>
        </p:nvSpPr>
        <p:spPr>
          <a:xfrm>
            <a:off x="457201" y="6248207"/>
            <a:ext cx="5573483" cy="365125"/>
          </a:xfrm>
        </p:spPr>
        <p:txBody>
          <a:bodyPr/>
          <a:lstStyle/>
          <a:p>
            <a:endParaRPr lang="it-IT" dirty="0"/>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egnaposto numero diapositiva 5"/>
          <p:cNvSpPr>
            <a:spLocks noGrp="1"/>
          </p:cNvSpPr>
          <p:nvPr>
            <p:ph type="sldNum" sz="quarter" idx="12"/>
          </p:nvPr>
        </p:nvSpPr>
        <p:spPr>
          <a:xfrm rot="5400000">
            <a:off x="5989638" y="144462"/>
            <a:ext cx="533400" cy="244476"/>
          </a:xfrm>
        </p:spPr>
        <p:txBody>
          <a:bodyPr/>
          <a:lstStyle/>
          <a:p>
            <a:fld id="{7E9C2C11-2BDC-447F-AFCF-85E7AC887B40}" type="slidenum">
              <a:rPr lang="it-IT" smtClean="0"/>
              <a:pPr/>
              <a:t>‹N›</a:t>
            </a:fld>
            <a:endParaRPr lang="it-IT"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48C04F6C-9272-4E6D-90A3-097F0459AB14}" type="datetimeFigureOut">
              <a:rPr lang="it-IT" smtClean="0"/>
              <a:pPr/>
              <a:t>21/03/2018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7E9C2C11-2BDC-447F-AFCF-85E7AC887B40}" type="slidenum">
              <a:rPr lang="it-IT" smtClean="0"/>
              <a:pPr/>
              <a:t>‹N›</a:t>
            </a:fld>
            <a:endParaRPr lang="it-IT" dirty="0"/>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48C04F6C-9272-4E6D-90A3-097F0459AB14}" type="datetimeFigureOut">
              <a:rPr lang="it-IT" smtClean="0"/>
              <a:pPr/>
              <a:t>21/03/2018</a:t>
            </a:fld>
            <a:endParaRPr lang="it-IT" dirty="0"/>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E9C2C11-2BDC-447F-AFCF-85E7AC887B40}" type="slidenum">
              <a:rPr lang="it-IT" smtClean="0"/>
              <a:pPr/>
              <a:t>‹N›</a:t>
            </a:fld>
            <a:endParaRPr lang="it-IT" dirty="0"/>
          </a:p>
        </p:txBody>
      </p:sp>
      <p:sp>
        <p:nvSpPr>
          <p:cNvPr id="14" name="Segnaposto piè di pagina 13"/>
          <p:cNvSpPr>
            <a:spLocks noGrp="1"/>
          </p:cNvSpPr>
          <p:nvPr>
            <p:ph type="ftr" sz="quarter" idx="12"/>
          </p:nvPr>
        </p:nvSpPr>
        <p:spPr/>
        <p:txBody>
          <a:bodyPr/>
          <a:lstStyle/>
          <a:p>
            <a:endParaRPr lang="it-IT"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48C04F6C-9272-4E6D-90A3-097F0459AB14}" type="datetimeFigureOut">
              <a:rPr lang="it-IT" smtClean="0"/>
              <a:pPr/>
              <a:t>21/03/2018</a:t>
            </a:fld>
            <a:endParaRPr lang="it-IT" dirty="0"/>
          </a:p>
        </p:txBody>
      </p:sp>
      <p:sp>
        <p:nvSpPr>
          <p:cNvPr id="10" name="Segnaposto numero diapositiva 9"/>
          <p:cNvSpPr>
            <a:spLocks noGrp="1"/>
          </p:cNvSpPr>
          <p:nvPr>
            <p:ph type="sldNum" sz="quarter" idx="16"/>
          </p:nvPr>
        </p:nvSpPr>
        <p:spPr/>
        <p:txBody>
          <a:bodyPr rtlCol="0"/>
          <a:lstStyle/>
          <a:p>
            <a:fld id="{7E9C2C11-2BDC-447F-AFCF-85E7AC887B40}" type="slidenum">
              <a:rPr lang="it-IT" smtClean="0"/>
              <a:pPr/>
              <a:t>‹N›</a:t>
            </a:fld>
            <a:endParaRPr lang="it-IT" dirty="0"/>
          </a:p>
        </p:txBody>
      </p:sp>
      <p:sp>
        <p:nvSpPr>
          <p:cNvPr id="12" name="Segnaposto piè di pagina 11"/>
          <p:cNvSpPr>
            <a:spLocks noGrp="1"/>
          </p:cNvSpPr>
          <p:nvPr>
            <p:ph type="ftr" sz="quarter" idx="17"/>
          </p:nvPr>
        </p:nvSpPr>
        <p:spPr/>
        <p:txBody>
          <a:bodyPr rtlCol="0"/>
          <a:lstStyle/>
          <a:p>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48C04F6C-9272-4E6D-90A3-097F0459AB14}" type="datetimeFigureOut">
              <a:rPr lang="it-IT" smtClean="0"/>
              <a:pPr/>
              <a:t>21/03/2018</a:t>
            </a:fld>
            <a:endParaRPr lang="it-IT" dirty="0"/>
          </a:p>
        </p:txBody>
      </p:sp>
      <p:sp>
        <p:nvSpPr>
          <p:cNvPr id="12" name="Segnaposto numero diapositiva 11"/>
          <p:cNvSpPr>
            <a:spLocks noGrp="1"/>
          </p:cNvSpPr>
          <p:nvPr>
            <p:ph type="sldNum" sz="quarter" idx="16"/>
          </p:nvPr>
        </p:nvSpPr>
        <p:spPr/>
        <p:txBody>
          <a:bodyPr rtlCol="0"/>
          <a:lstStyle/>
          <a:p>
            <a:fld id="{7E9C2C11-2BDC-447F-AFCF-85E7AC887B40}" type="slidenum">
              <a:rPr lang="it-IT" smtClean="0"/>
              <a:pPr/>
              <a:t>‹N›</a:t>
            </a:fld>
            <a:endParaRPr lang="it-IT" dirty="0"/>
          </a:p>
        </p:txBody>
      </p:sp>
      <p:sp>
        <p:nvSpPr>
          <p:cNvPr id="14" name="Segnaposto piè di pagina 13"/>
          <p:cNvSpPr>
            <a:spLocks noGrp="1"/>
          </p:cNvSpPr>
          <p:nvPr>
            <p:ph type="ftr" sz="quarter" idx="17"/>
          </p:nvPr>
        </p:nvSpPr>
        <p:spPr/>
        <p:txBody>
          <a:bodyPr rtlCol="0"/>
          <a:lstStyle/>
          <a:p>
            <a:endParaRPr lang="it-IT" dirty="0"/>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8C04F6C-9272-4E6D-90A3-097F0459AB14}" type="datetimeFigureOut">
              <a:rPr lang="it-IT" smtClean="0"/>
              <a:pPr/>
              <a:t>21/03/2018</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7E9C2C11-2BDC-447F-AFCF-85E7AC887B40}"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8C04F6C-9272-4E6D-90A3-097F0459AB14}" type="datetimeFigureOut">
              <a:rPr lang="it-IT" smtClean="0"/>
              <a:pPr/>
              <a:t>21/03/2018</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7E9C2C11-2BDC-447F-AFCF-85E7AC887B40}"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48C04F6C-9272-4E6D-90A3-097F0459AB14}" type="datetimeFigureOut">
              <a:rPr lang="it-IT" smtClean="0"/>
              <a:pPr/>
              <a:t>21/03/2018</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7E9C2C11-2BDC-447F-AFCF-85E7AC887B40}" type="slidenum">
              <a:rPr lang="it-IT" smtClean="0"/>
              <a:pPr/>
              <a:t>‹N›</a:t>
            </a:fld>
            <a:endParaRPr lang="it-IT" dirty="0"/>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egnaposto data 11"/>
          <p:cNvSpPr>
            <a:spLocks noGrp="1"/>
          </p:cNvSpPr>
          <p:nvPr>
            <p:ph type="dt" sz="half" idx="10"/>
          </p:nvPr>
        </p:nvSpPr>
        <p:spPr>
          <a:xfrm>
            <a:off x="6248400" y="6248400"/>
            <a:ext cx="2667000" cy="365125"/>
          </a:xfrm>
        </p:spPr>
        <p:txBody>
          <a:bodyPr rtlCol="0"/>
          <a:lstStyle/>
          <a:p>
            <a:fld id="{48C04F6C-9272-4E6D-90A3-097F0459AB14}" type="datetimeFigureOut">
              <a:rPr lang="it-IT" smtClean="0"/>
              <a:pPr/>
              <a:t>21/03/2018</a:t>
            </a:fld>
            <a:endParaRPr lang="it-IT" dirty="0"/>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7E9C2C11-2BDC-447F-AFCF-85E7AC887B40}" type="slidenum">
              <a:rPr lang="it-IT" smtClean="0"/>
              <a:pPr/>
              <a:t>‹N›</a:t>
            </a:fld>
            <a:endParaRPr lang="it-IT" dirty="0"/>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dirty="0"/>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dirty="0" smtClean="0"/>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8C04F6C-9272-4E6D-90A3-097F0459AB14}" type="datetimeFigureOut">
              <a:rPr lang="it-IT" smtClean="0"/>
              <a:pPr/>
              <a:t>21/03/2018</a:t>
            </a:fld>
            <a:endParaRPr lang="it-IT" dirty="0"/>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dirty="0"/>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E9C2C11-2BDC-447F-AFCF-85E7AC887B40}"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7158" y="428604"/>
            <a:ext cx="8458200" cy="2496340"/>
          </a:xfrm>
        </p:spPr>
        <p:txBody>
          <a:bodyPr>
            <a:normAutofit/>
          </a:bodyPr>
          <a:lstStyle/>
          <a:p>
            <a:pPr algn="ctr"/>
            <a:r>
              <a:rPr lang="it-IT" sz="5400" dirty="0"/>
              <a:t>SEMINARIO REGIONALE </a:t>
            </a:r>
            <a:br>
              <a:rPr lang="it-IT" sz="5400" dirty="0"/>
            </a:br>
            <a:r>
              <a:rPr lang="it-IT" i="1" dirty="0"/>
              <a:t>“SCUOLA DELL’INFANZIA STATALE: </a:t>
            </a:r>
            <a:r>
              <a:rPr lang="it-IT" i="1" dirty="0" smtClean="0"/>
              <a:t/>
            </a:r>
            <a:br>
              <a:rPr lang="it-IT" i="1" dirty="0" smtClean="0"/>
            </a:br>
            <a:r>
              <a:rPr lang="it-IT" i="1" dirty="0" smtClean="0"/>
              <a:t>I </a:t>
            </a:r>
            <a:r>
              <a:rPr lang="it-IT" i="1" dirty="0"/>
              <a:t>NOSTRI PRIMI CINQUANT’ANNI”</a:t>
            </a:r>
          </a:p>
        </p:txBody>
      </p:sp>
      <p:sp>
        <p:nvSpPr>
          <p:cNvPr id="5" name="Sottotitolo 4"/>
          <p:cNvSpPr>
            <a:spLocks noGrp="1"/>
          </p:cNvSpPr>
          <p:nvPr>
            <p:ph type="subTitle" idx="1"/>
          </p:nvPr>
        </p:nvSpPr>
        <p:spPr/>
        <p:txBody>
          <a:bodyPr>
            <a:noAutofit/>
          </a:bodyPr>
          <a:lstStyle/>
          <a:p>
            <a:r>
              <a:rPr lang="it-IT" sz="4000" dirty="0" err="1" smtClean="0">
                <a:solidFill>
                  <a:schemeClr val="tx2"/>
                </a:solidFill>
              </a:rPr>
              <a:t>Ins</a:t>
            </a:r>
            <a:r>
              <a:rPr lang="it-IT" sz="4000" dirty="0" smtClean="0">
                <a:solidFill>
                  <a:schemeClr val="tx2"/>
                </a:solidFill>
              </a:rPr>
              <a:t>. </a:t>
            </a:r>
            <a:r>
              <a:rPr lang="it-IT" sz="4000" dirty="0" err="1" smtClean="0">
                <a:solidFill>
                  <a:schemeClr val="tx2"/>
                </a:solidFill>
              </a:rPr>
              <a:t>Famularo</a:t>
            </a:r>
            <a:r>
              <a:rPr lang="it-IT" sz="4000" dirty="0" smtClean="0">
                <a:solidFill>
                  <a:schemeClr val="tx2"/>
                </a:solidFill>
              </a:rPr>
              <a:t> Antonietta</a:t>
            </a:r>
            <a:endParaRPr lang="it-IT" sz="4000" dirty="0">
              <a:solidFill>
                <a:schemeClr val="tx2"/>
              </a:solidFill>
            </a:endParaRPr>
          </a:p>
        </p:txBody>
      </p:sp>
      <p:sp>
        <p:nvSpPr>
          <p:cNvPr id="6" name="CasellaDiTesto 5"/>
          <p:cNvSpPr txBox="1"/>
          <p:nvPr/>
        </p:nvSpPr>
        <p:spPr>
          <a:xfrm>
            <a:off x="1285852" y="3143248"/>
            <a:ext cx="7072362" cy="646331"/>
          </a:xfrm>
          <a:prstGeom prst="rect">
            <a:avLst/>
          </a:prstGeom>
          <a:noFill/>
        </p:spPr>
        <p:txBody>
          <a:bodyPr wrap="square" rtlCol="0">
            <a:spAutoFit/>
          </a:bodyPr>
          <a:lstStyle/>
          <a:p>
            <a:pPr algn="ctr"/>
            <a:r>
              <a:rPr lang="it-IT" sz="3600" dirty="0" smtClean="0">
                <a:solidFill>
                  <a:schemeClr val="tx2"/>
                </a:solidFill>
              </a:rPr>
              <a:t>Catanzaro lido  22/03/2018</a:t>
            </a:r>
            <a:endParaRPr lang="it-IT" sz="3600" dirty="0">
              <a:solidFill>
                <a:schemeClr val="tx2"/>
              </a:solidFill>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4005064"/>
            <a:ext cx="3240360"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Attività che favoriscono l’incontro…</a:t>
            </a:r>
            <a:endParaRPr lang="it-IT" dirty="0"/>
          </a:p>
        </p:txBody>
      </p:sp>
      <p:sp>
        <p:nvSpPr>
          <p:cNvPr id="5" name="Segnaposto testo 3"/>
          <p:cNvSpPr txBox="1">
            <a:spLocks noGrp="1"/>
          </p:cNvSpPr>
          <p:nvPr>
            <p:ph sz="quarter" idx="1"/>
          </p:nvPr>
        </p:nvSpPr>
        <p:spPr>
          <a:xfrm>
            <a:off x="107504" y="1336957"/>
            <a:ext cx="4104456" cy="2596099"/>
          </a:xfrm>
          <a:prstGeom prst="round2DiagRect">
            <a:avLst/>
          </a:prstGeom>
          <a:solidFill>
            <a:schemeClr val="accent4">
              <a:lumMod val="75000"/>
            </a:schemeClr>
          </a:solidFill>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it-IT" sz="2000" dirty="0" smtClean="0">
                <a:solidFill>
                  <a:schemeClr val="accent3">
                    <a:lumMod val="50000"/>
                  </a:schemeClr>
                </a:solidFill>
              </a:rPr>
              <a:t>I </a:t>
            </a:r>
            <a:r>
              <a:rPr lang="it-IT" sz="2000" dirty="0">
                <a:solidFill>
                  <a:schemeClr val="accent3">
                    <a:lumMod val="50000"/>
                  </a:schemeClr>
                </a:solidFill>
              </a:rPr>
              <a:t>giochi che non sono più uno strumento per raggiungere conoscenze e abilità, ma diventano un contenuto che permette di fare confronti e nuove esperienze e che pertanto facilita la conoscenza e l’instaurazione di un rapporto con l’altro. </a:t>
            </a:r>
            <a:endParaRPr lang="it-IT" sz="2400"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459" y="1295547"/>
            <a:ext cx="1386629" cy="1944216"/>
          </a:xfrm>
          <a:prstGeom prst="rect">
            <a:avLst/>
          </a:prstGeom>
          <a:noFill/>
          <a:ln>
            <a:noFill/>
          </a:ln>
          <a:effectLst>
            <a:outerShdw dist="35921" dir="2700000" algn="ctr" rotWithShape="0">
              <a:schemeClr val="bg2"/>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egnaposto testo 3"/>
          <p:cNvSpPr txBox="1">
            <a:spLocks/>
          </p:cNvSpPr>
          <p:nvPr/>
        </p:nvSpPr>
        <p:spPr>
          <a:xfrm>
            <a:off x="107504" y="4061666"/>
            <a:ext cx="7920880" cy="2679702"/>
          </a:xfrm>
          <a:prstGeom prst="round2DiagRect">
            <a:avLst/>
          </a:prstGeom>
          <a:solidFill>
            <a:schemeClr val="tx2">
              <a:lumMod val="60000"/>
              <a:lumOff val="40000"/>
            </a:schemeClr>
          </a:solidFill>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it-IT" sz="2000" dirty="0" smtClean="0">
                <a:solidFill>
                  <a:schemeClr val="accent3">
                    <a:lumMod val="50000"/>
                  </a:schemeClr>
                </a:solidFill>
              </a:rPr>
              <a:t>Le </a:t>
            </a:r>
            <a:r>
              <a:rPr lang="it-IT" sz="2000" dirty="0">
                <a:solidFill>
                  <a:schemeClr val="accent3">
                    <a:lumMod val="50000"/>
                  </a:schemeClr>
                </a:solidFill>
              </a:rPr>
              <a:t>feste e i modi di far festa che diventano uno dei temi interculturali più coinvolgenti in quanto permettono di avvicinarsi alle altre culture in un modo privilegiato e proprio nei festeggiamenti troviamo un intrecciarsi di dimensioni e significati molteplici. Costanti del modo di far festa sono: lo spazio cioè il luogo in cui le persone s’incontrano per festeggiare, il cibo che è sinonimo di condivisione e convivialità, i riti cioè l’insieme delle persone e degli oggetti che caratterizzano una festa e i simboli che spiegano il valore e il significato dei gesti e delle parole della festa. </a:t>
            </a:r>
            <a:endParaRPr lang="it-IT" sz="2400"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270594"/>
            <a:ext cx="1835150" cy="1938337"/>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295547"/>
            <a:ext cx="1994051" cy="1562941"/>
          </a:xfrm>
          <a:prstGeom prst="rect">
            <a:avLst/>
          </a:prstGeom>
          <a:noFill/>
          <a:ln>
            <a:noFill/>
          </a:ln>
          <a:effectLst>
            <a:outerShdw dist="35921" dir="2700000" algn="ctr" rotWithShape="0">
              <a:schemeClr val="bg2"/>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3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1000"/>
                                        <p:tgtEl>
                                          <p:spTgt spid="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barn(inVertical)">
                                      <p:cBhvr>
                                        <p:cTn id="18" dur="500"/>
                                        <p:tgtEl>
                                          <p:spTgt spid="307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fade">
                                      <p:cBhvr>
                                        <p:cTn id="23" dur="1000"/>
                                        <p:tgtEl>
                                          <p:spTgt spid="9">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1000"/>
                                        <p:tgtEl>
                                          <p:spTgt spid="9">
                                            <p:txEl>
                                              <p:pRg st="0" end="0"/>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078"/>
                                        </p:tgtEl>
                                        <p:attrNameLst>
                                          <p:attrName>style.visibility</p:attrName>
                                        </p:attrNameLst>
                                      </p:cBhvr>
                                      <p:to>
                                        <p:strVal val="visible"/>
                                      </p:to>
                                    </p:set>
                                    <p:animEffect transition="in" filter="wipe(left)">
                                      <p:cBhvr>
                                        <p:cTn id="29" dur="500"/>
                                        <p:tgtEl>
                                          <p:spTgt spid="3078"/>
                                        </p:tgtEl>
                                      </p:cBhvr>
                                    </p:animEffect>
                                  </p:childTnLst>
                                </p:cTn>
                              </p:par>
                              <p:par>
                                <p:cTn id="30" presetID="22" presetClass="entr" presetSubtype="2" fill="hold" nodeType="with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wipe(right)">
                                      <p:cBhvr>
                                        <p:cTn id="32"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animBg="1"/>
      <p:bldP spid="9"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28600"/>
            <a:ext cx="9144000" cy="990600"/>
          </a:xfrm>
        </p:spPr>
        <p:txBody>
          <a:bodyPr>
            <a:noAutofit/>
          </a:bodyPr>
          <a:lstStyle/>
          <a:p>
            <a:pPr algn="ctr"/>
            <a:r>
              <a:rPr lang="it-IT" sz="2800" dirty="0"/>
              <a:t>Progetto </a:t>
            </a:r>
            <a:r>
              <a:rPr lang="it-IT" sz="2800" dirty="0" smtClean="0"/>
              <a:t/>
            </a:r>
            <a:br>
              <a:rPr lang="it-IT" sz="2800" dirty="0" smtClean="0"/>
            </a:br>
            <a:r>
              <a:rPr lang="it-IT" sz="2800" i="1" dirty="0" smtClean="0"/>
              <a:t>“</a:t>
            </a:r>
            <a:r>
              <a:rPr lang="it-IT" sz="2800" i="1" dirty="0"/>
              <a:t>Contrasto alla povertà educativa minorile (fascia di età 0-6)”</a:t>
            </a:r>
          </a:p>
        </p:txBody>
      </p:sp>
      <p:sp>
        <p:nvSpPr>
          <p:cNvPr id="3" name="Segnaposto contenuto 2"/>
          <p:cNvSpPr>
            <a:spLocks noGrp="1"/>
          </p:cNvSpPr>
          <p:nvPr>
            <p:ph sz="quarter" idx="1"/>
          </p:nvPr>
        </p:nvSpPr>
        <p:spPr>
          <a:xfrm>
            <a:off x="107504" y="1600200"/>
            <a:ext cx="8928992" cy="5141168"/>
          </a:xfrm>
        </p:spPr>
        <p:txBody>
          <a:bodyPr>
            <a:normAutofit fontScale="77500" lnSpcReduction="20000"/>
          </a:bodyPr>
          <a:lstStyle/>
          <a:p>
            <a:pPr>
              <a:buFont typeface="Arial" pitchFamily="34" charset="0"/>
              <a:buChar char="•"/>
            </a:pPr>
            <a:r>
              <a:rPr lang="it-IT" dirty="0" smtClean="0">
                <a:solidFill>
                  <a:schemeClr val="bg2"/>
                </a:solidFill>
              </a:rPr>
              <a:t>E’ </a:t>
            </a:r>
            <a:r>
              <a:rPr lang="it-IT" dirty="0">
                <a:solidFill>
                  <a:schemeClr val="bg2"/>
                </a:solidFill>
              </a:rPr>
              <a:t>finalizzato a dare una risposta concreta ed efficace a problematiche specifiche che possono verificarsi con bambini dalla nascita ai 6 anni di vita </a:t>
            </a:r>
            <a:endParaRPr lang="it-IT" dirty="0" smtClean="0">
              <a:solidFill>
                <a:schemeClr val="bg2"/>
              </a:solidFill>
            </a:endParaRPr>
          </a:p>
          <a:p>
            <a:pPr>
              <a:buFont typeface="Arial" pitchFamily="34" charset="0"/>
              <a:buChar char="•"/>
            </a:pPr>
            <a:r>
              <a:rPr lang="it-IT" dirty="0" smtClean="0">
                <a:solidFill>
                  <a:schemeClr val="bg2"/>
                </a:solidFill>
              </a:rPr>
              <a:t>Sostenere </a:t>
            </a:r>
            <a:r>
              <a:rPr lang="it-IT" dirty="0">
                <a:solidFill>
                  <a:schemeClr val="bg2"/>
                </a:solidFill>
              </a:rPr>
              <a:t>quei genitori che vivono situazioni di disagio sociale a causa di difficoltà linguistico-culturali, incrementando l'offerta </a:t>
            </a:r>
            <a:r>
              <a:rPr lang="it-IT" dirty="0" smtClean="0">
                <a:solidFill>
                  <a:schemeClr val="bg2"/>
                </a:solidFill>
              </a:rPr>
              <a:t>attualmente esigua </a:t>
            </a:r>
            <a:r>
              <a:rPr lang="it-IT" dirty="0">
                <a:solidFill>
                  <a:schemeClr val="bg2"/>
                </a:solidFill>
              </a:rPr>
              <a:t>di servizi per la prima infanzia, con l'attenzione al contempo di una promozione della cultura dell'integrazione</a:t>
            </a:r>
            <a:r>
              <a:rPr lang="it-IT" dirty="0" smtClean="0">
                <a:solidFill>
                  <a:schemeClr val="bg2"/>
                </a:solidFill>
              </a:rPr>
              <a:t>.</a:t>
            </a:r>
          </a:p>
          <a:p>
            <a:pPr>
              <a:buFont typeface="Arial" pitchFamily="34" charset="0"/>
              <a:buChar char="•"/>
            </a:pPr>
            <a:r>
              <a:rPr lang="it-IT" dirty="0" smtClean="0">
                <a:solidFill>
                  <a:schemeClr val="bg2"/>
                </a:solidFill>
              </a:rPr>
              <a:t>Creare </a:t>
            </a:r>
            <a:r>
              <a:rPr lang="it-IT" dirty="0">
                <a:solidFill>
                  <a:schemeClr val="bg2"/>
                </a:solidFill>
              </a:rPr>
              <a:t>le condizioni, costruire un’ “agorà”, cioè uno spazio di dialogo, di confronto, di progettualità partecipata e condivisa. </a:t>
            </a:r>
            <a:endParaRPr lang="it-IT" dirty="0" smtClean="0">
              <a:solidFill>
                <a:schemeClr val="bg2"/>
              </a:solidFill>
            </a:endParaRPr>
          </a:p>
          <a:p>
            <a:pPr>
              <a:buFont typeface="Arial" pitchFamily="34" charset="0"/>
              <a:buChar char="•"/>
            </a:pPr>
            <a:r>
              <a:rPr lang="it-IT" dirty="0" smtClean="0">
                <a:solidFill>
                  <a:schemeClr val="bg2"/>
                </a:solidFill>
              </a:rPr>
              <a:t>La </a:t>
            </a:r>
            <a:r>
              <a:rPr lang="it-IT" dirty="0">
                <a:solidFill>
                  <a:schemeClr val="bg2"/>
                </a:solidFill>
              </a:rPr>
              <a:t>necessità di “luoghi” che siano palestre dove imparare, sperimentare, praticare l’incontro tra persone </a:t>
            </a:r>
            <a:r>
              <a:rPr lang="it-IT" dirty="0" smtClean="0">
                <a:solidFill>
                  <a:schemeClr val="bg2"/>
                </a:solidFill>
              </a:rPr>
              <a:t>favorendo </a:t>
            </a:r>
            <a:r>
              <a:rPr lang="it-IT" dirty="0">
                <a:solidFill>
                  <a:schemeClr val="bg2"/>
                </a:solidFill>
              </a:rPr>
              <a:t>quell’interazione e circolarità tra l’aspetto cognitivo e quello affettivo-relazionale</a:t>
            </a:r>
            <a:r>
              <a:rPr lang="it-IT" dirty="0" smtClean="0">
                <a:solidFill>
                  <a:schemeClr val="bg2"/>
                </a:solidFill>
              </a:rPr>
              <a:t>.</a:t>
            </a:r>
          </a:p>
          <a:p>
            <a:pPr>
              <a:buFont typeface="Arial" pitchFamily="34" charset="0"/>
              <a:buChar char="•"/>
            </a:pPr>
            <a:r>
              <a:rPr lang="it-IT" dirty="0">
                <a:solidFill>
                  <a:schemeClr val="bg2"/>
                </a:solidFill>
              </a:rPr>
              <a:t>Ai “luoghi” si susseguono i “servizi” educativi e di cura che devono essere di qualità affinché il percorso educativo abbia un reale sviluppo. Ciò implica anche il miglioramento dell’accesso, della fruibilità, dell’integrazione e dell’innovazione dei servizi esistenti.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Obiettivi</a:t>
            </a:r>
            <a:endParaRPr lang="it-IT" dirty="0"/>
          </a:p>
        </p:txBody>
      </p:sp>
      <p:sp>
        <p:nvSpPr>
          <p:cNvPr id="3" name="Segnaposto contenuto 2"/>
          <p:cNvSpPr>
            <a:spLocks noGrp="1"/>
          </p:cNvSpPr>
          <p:nvPr>
            <p:ph sz="quarter" idx="1"/>
          </p:nvPr>
        </p:nvSpPr>
        <p:spPr/>
        <p:txBody>
          <a:bodyPr>
            <a:normAutofit/>
          </a:bodyPr>
          <a:lstStyle/>
          <a:p>
            <a:pPr>
              <a:buFont typeface="Arial" pitchFamily="34" charset="0"/>
              <a:buChar char="•"/>
            </a:pPr>
            <a:r>
              <a:rPr lang="it-IT" dirty="0" smtClean="0">
                <a:solidFill>
                  <a:schemeClr val="bg2"/>
                </a:solidFill>
              </a:rPr>
              <a:t>Ampliare </a:t>
            </a:r>
            <a:r>
              <a:rPr lang="it-IT" dirty="0">
                <a:solidFill>
                  <a:schemeClr val="bg2"/>
                </a:solidFill>
              </a:rPr>
              <a:t>e potenziare i servizi educativi e di cura per i bambini di età tra 0 e 6 anni. </a:t>
            </a:r>
            <a:endParaRPr lang="it-IT" dirty="0" smtClean="0">
              <a:solidFill>
                <a:schemeClr val="bg2"/>
              </a:solidFill>
            </a:endParaRPr>
          </a:p>
          <a:p>
            <a:pPr>
              <a:buFont typeface="Arial" pitchFamily="34" charset="0"/>
              <a:buChar char="•"/>
            </a:pPr>
            <a:r>
              <a:rPr lang="it-IT" dirty="0" smtClean="0">
                <a:solidFill>
                  <a:schemeClr val="bg2"/>
                </a:solidFill>
              </a:rPr>
              <a:t>Migliorare </a:t>
            </a:r>
            <a:r>
              <a:rPr lang="it-IT" dirty="0">
                <a:solidFill>
                  <a:schemeClr val="bg2"/>
                </a:solidFill>
              </a:rPr>
              <a:t>la qualità, l’accesso, la fruibilità, l’integrazione e l’innovazione dei servizi esistenti. </a:t>
            </a:r>
            <a:endParaRPr lang="it-IT" dirty="0" smtClean="0">
              <a:solidFill>
                <a:schemeClr val="bg2"/>
              </a:solidFill>
            </a:endParaRPr>
          </a:p>
          <a:p>
            <a:pPr>
              <a:buFont typeface="Arial" pitchFamily="34" charset="0"/>
              <a:buChar char="•"/>
            </a:pPr>
            <a:r>
              <a:rPr lang="it-IT" dirty="0" smtClean="0">
                <a:solidFill>
                  <a:schemeClr val="bg2"/>
                </a:solidFill>
              </a:rPr>
              <a:t>Rafforzare </a:t>
            </a:r>
            <a:r>
              <a:rPr lang="it-IT" dirty="0">
                <a:solidFill>
                  <a:schemeClr val="bg2"/>
                </a:solidFill>
              </a:rPr>
              <a:t>l’acquisizione di competenze fondamentali per il benessere del bambino e delle relative famiglie</a:t>
            </a:r>
            <a:r>
              <a:rPr lang="it-IT" dirty="0" smtClean="0">
                <a:solidFill>
                  <a:schemeClr val="bg2"/>
                </a:solidFill>
              </a:rPr>
              <a:t>.</a:t>
            </a:r>
          </a:p>
          <a:p>
            <a:pPr>
              <a:buFont typeface="Arial" pitchFamily="34" charset="0"/>
              <a:buChar char="•"/>
            </a:pPr>
            <a:r>
              <a:rPr lang="it-IT" dirty="0" smtClean="0">
                <a:solidFill>
                  <a:schemeClr val="bg2"/>
                </a:solidFill>
              </a:rPr>
              <a:t>Coinvolgere </a:t>
            </a:r>
            <a:r>
              <a:rPr lang="it-IT" dirty="0">
                <a:solidFill>
                  <a:schemeClr val="bg2"/>
                </a:solidFill>
              </a:rPr>
              <a:t>le famiglie per renderle protagoniste delle varie azioni.</a:t>
            </a:r>
            <a:endParaRPr lang="it-IT" dirty="0" smtClean="0">
              <a:solidFill>
                <a:schemeClr val="bg2"/>
              </a:solidFill>
            </a:endParaRPr>
          </a:p>
          <a:p>
            <a:pPr>
              <a:buFont typeface="Arial" pitchFamily="34" charset="0"/>
              <a:buChar char="•"/>
            </a:pPr>
            <a:endParaRPr lang="it-IT"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Destinatari</a:t>
            </a:r>
            <a:endParaRPr lang="it-IT" dirty="0"/>
          </a:p>
        </p:txBody>
      </p:sp>
      <p:sp>
        <p:nvSpPr>
          <p:cNvPr id="3" name="Segnaposto contenuto 2"/>
          <p:cNvSpPr>
            <a:spLocks noGrp="1"/>
          </p:cNvSpPr>
          <p:nvPr>
            <p:ph sz="quarter" idx="1"/>
          </p:nvPr>
        </p:nvSpPr>
        <p:spPr>
          <a:xfrm>
            <a:off x="323528" y="1600200"/>
            <a:ext cx="8712968" cy="4972072"/>
          </a:xfrm>
        </p:spPr>
        <p:txBody>
          <a:bodyPr/>
          <a:lstStyle/>
          <a:p>
            <a:pPr>
              <a:buFont typeface="Arial" pitchFamily="34" charset="0"/>
              <a:buChar char="•"/>
            </a:pPr>
            <a:r>
              <a:rPr lang="it-IT" dirty="0" smtClean="0">
                <a:solidFill>
                  <a:schemeClr val="bg2"/>
                </a:solidFill>
              </a:rPr>
              <a:t>I bambini </a:t>
            </a:r>
            <a:r>
              <a:rPr lang="it-IT" dirty="0">
                <a:solidFill>
                  <a:schemeClr val="bg2"/>
                </a:solidFill>
              </a:rPr>
              <a:t>di età compresa tra 0 e 6 anni </a:t>
            </a:r>
            <a:r>
              <a:rPr lang="it-IT" dirty="0" smtClean="0">
                <a:solidFill>
                  <a:schemeClr val="bg2"/>
                </a:solidFill>
              </a:rPr>
              <a:t>e</a:t>
            </a:r>
            <a:r>
              <a:rPr lang="it-IT" dirty="0">
                <a:solidFill>
                  <a:schemeClr val="bg2"/>
                </a:solidFill>
              </a:rPr>
              <a:t>, in particolare, </a:t>
            </a:r>
            <a:r>
              <a:rPr lang="it-IT" dirty="0" smtClean="0">
                <a:solidFill>
                  <a:schemeClr val="bg2"/>
                </a:solidFill>
              </a:rPr>
              <a:t>i </a:t>
            </a:r>
            <a:r>
              <a:rPr lang="it-IT" dirty="0">
                <a:solidFill>
                  <a:schemeClr val="bg2"/>
                </a:solidFill>
              </a:rPr>
              <a:t>minori appartenenti a famiglie disagiate. </a:t>
            </a:r>
            <a:endParaRPr lang="it-IT" dirty="0" smtClean="0">
              <a:solidFill>
                <a:schemeClr val="bg2"/>
              </a:solidFill>
            </a:endParaRPr>
          </a:p>
          <a:p>
            <a:pPr>
              <a:buFont typeface="Arial" pitchFamily="34" charset="0"/>
              <a:buChar char="•"/>
            </a:pPr>
            <a:r>
              <a:rPr lang="it-IT" dirty="0" smtClean="0">
                <a:solidFill>
                  <a:schemeClr val="bg2"/>
                </a:solidFill>
              </a:rPr>
              <a:t>I </a:t>
            </a:r>
            <a:r>
              <a:rPr lang="it-IT" dirty="0">
                <a:solidFill>
                  <a:schemeClr val="bg2"/>
                </a:solidFill>
              </a:rPr>
              <a:t>genitori dei minori che vivono difficoltà sociali e </a:t>
            </a:r>
            <a:r>
              <a:rPr lang="it-IT" dirty="0" smtClean="0">
                <a:solidFill>
                  <a:schemeClr val="bg2"/>
                </a:solidFill>
              </a:rPr>
              <a:t>linguistico-culturali.</a:t>
            </a:r>
          </a:p>
          <a:p>
            <a:pPr>
              <a:buFont typeface="Arial" pitchFamily="34" charset="0"/>
              <a:buChar char="•"/>
            </a:pPr>
            <a:r>
              <a:rPr lang="it-IT" dirty="0" smtClean="0">
                <a:solidFill>
                  <a:schemeClr val="bg2"/>
                </a:solidFill>
              </a:rPr>
              <a:t>La </a:t>
            </a:r>
            <a:r>
              <a:rPr lang="it-IT" dirty="0">
                <a:solidFill>
                  <a:schemeClr val="bg2"/>
                </a:solidFill>
              </a:rPr>
              <a:t>scuola in quanto comunità educante con cui promuovere un’interazione reciproca e un’efficace collaborazione proprio nel contesto in cui si vive. </a:t>
            </a:r>
            <a:endParaRPr lang="it-IT" dirty="0" smtClean="0">
              <a:solidFill>
                <a:schemeClr val="bg2"/>
              </a:solidFill>
            </a:endParaRPr>
          </a:p>
          <a:p>
            <a:pPr>
              <a:buFont typeface="Arial" pitchFamily="34" charset="0"/>
              <a:buChar char="•"/>
            </a:pPr>
            <a:r>
              <a:rPr lang="it-IT" dirty="0" smtClean="0">
                <a:solidFill>
                  <a:schemeClr val="bg2"/>
                </a:solidFill>
              </a:rPr>
              <a:t>Tutti </a:t>
            </a:r>
            <a:r>
              <a:rPr lang="it-IT" dirty="0">
                <a:solidFill>
                  <a:schemeClr val="bg2"/>
                </a:solidFill>
              </a:rPr>
              <a:t>i responsabili dei vari servizi che, a vario titolo, operano in favore dell’inclusione sociale dei minori e delle famiglie disagiate. </a:t>
            </a:r>
            <a:endParaRPr lang="it-IT" dirty="0" smtClean="0">
              <a:solidFill>
                <a:schemeClr val="bg2"/>
              </a:solidFill>
            </a:endParaRPr>
          </a:p>
          <a:p>
            <a:pPr>
              <a:buNone/>
            </a:pPr>
            <a:endParaRPr lang="it-IT" dirty="0">
              <a:solidFill>
                <a:schemeClr val="bg2"/>
              </a:solidFill>
            </a:endParaRPr>
          </a:p>
        </p:txBody>
      </p:sp>
      <p:pic>
        <p:nvPicPr>
          <p:cNvPr id="3074" name="Picture 2"/>
          <p:cNvPicPr>
            <a:picLocks noChangeAspect="1" noChangeArrowheads="1"/>
          </p:cNvPicPr>
          <p:nvPr/>
        </p:nvPicPr>
        <p:blipFill>
          <a:blip r:embed="rId2">
            <a:clrChange>
              <a:clrFrom>
                <a:srgbClr val="FCF2E8"/>
              </a:clrFrom>
              <a:clrTo>
                <a:srgbClr val="FCF2E8">
                  <a:alpha val="0"/>
                </a:srgbClr>
              </a:clrTo>
            </a:clrChange>
            <a:extLst>
              <a:ext uri="{28A0092B-C50C-407E-A947-70E740481C1C}">
                <a14:useLocalDpi xmlns:a14="http://schemas.microsoft.com/office/drawing/2010/main" val="0"/>
              </a:ext>
            </a:extLst>
          </a:blip>
          <a:srcRect/>
          <a:stretch>
            <a:fillRect/>
          </a:stretch>
        </p:blipFill>
        <p:spPr bwMode="auto">
          <a:xfrm>
            <a:off x="7360350" y="-99392"/>
            <a:ext cx="1775266"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Righ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Righ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t>Modalità d’intervento</a:t>
            </a:r>
            <a:endParaRPr lang="it-IT" dirty="0"/>
          </a:p>
        </p:txBody>
      </p:sp>
      <p:sp>
        <p:nvSpPr>
          <p:cNvPr id="4" name="Sottotitolo 3"/>
          <p:cNvSpPr>
            <a:spLocks noGrp="1"/>
          </p:cNvSpPr>
          <p:nvPr>
            <p:ph sz="quarter" idx="1"/>
          </p:nvPr>
        </p:nvSpPr>
        <p:spPr>
          <a:xfrm>
            <a:off x="179512" y="1556792"/>
            <a:ext cx="8856984" cy="5301208"/>
          </a:xfrm>
        </p:spPr>
        <p:txBody>
          <a:bodyPr>
            <a:noAutofit/>
          </a:bodyPr>
          <a:lstStyle/>
          <a:p>
            <a:pPr algn="just">
              <a:buNone/>
            </a:pPr>
            <a:r>
              <a:rPr lang="it-IT" sz="2000" i="1" dirty="0">
                <a:solidFill>
                  <a:schemeClr val="bg2"/>
                </a:solidFill>
              </a:rPr>
              <a:t>Incontri di impronta partecipativa e di dibattito </a:t>
            </a:r>
            <a:r>
              <a:rPr lang="it-IT" sz="2000" dirty="0">
                <a:solidFill>
                  <a:schemeClr val="bg2"/>
                </a:solidFill>
              </a:rPr>
              <a:t>in cui verranno prese in esame ulteriori proposte da parte anche di associazioni ed enti locali. </a:t>
            </a:r>
            <a:endParaRPr lang="it-IT" sz="2000" dirty="0" smtClean="0">
              <a:solidFill>
                <a:schemeClr val="bg2"/>
              </a:solidFill>
            </a:endParaRPr>
          </a:p>
          <a:p>
            <a:pPr>
              <a:buNone/>
            </a:pPr>
            <a:endParaRPr lang="it-IT" sz="1000" dirty="0">
              <a:solidFill>
                <a:schemeClr val="bg2"/>
              </a:solidFill>
            </a:endParaRPr>
          </a:p>
          <a:p>
            <a:pPr algn="just">
              <a:buNone/>
            </a:pPr>
            <a:r>
              <a:rPr lang="it-IT" sz="2000" i="1" dirty="0">
                <a:solidFill>
                  <a:schemeClr val="bg2"/>
                </a:solidFill>
              </a:rPr>
              <a:t>Incontri periodici tra scuola-famiglia: </a:t>
            </a:r>
            <a:r>
              <a:rPr lang="it-IT" sz="2000" dirty="0">
                <a:solidFill>
                  <a:schemeClr val="bg2"/>
                </a:solidFill>
              </a:rPr>
              <a:t>con l’aiuto sia degli educatori che di personale specializzato verranno analizzate le singole situazioni di disagio e studiati appositi interventi per promuovere l’inserimento del minore e della propria famiglia nel contesto sociale ma anche migliorarne le condizioni di vita. </a:t>
            </a:r>
            <a:endParaRPr lang="it-IT" sz="2000" dirty="0" smtClean="0">
              <a:solidFill>
                <a:schemeClr val="bg2"/>
              </a:solidFill>
            </a:endParaRPr>
          </a:p>
          <a:p>
            <a:pPr algn="just">
              <a:buNone/>
            </a:pPr>
            <a:endParaRPr lang="it-IT" sz="1000" dirty="0">
              <a:solidFill>
                <a:schemeClr val="bg2"/>
              </a:solidFill>
            </a:endParaRPr>
          </a:p>
          <a:p>
            <a:pPr algn="just">
              <a:buNone/>
            </a:pPr>
            <a:r>
              <a:rPr lang="it-IT" sz="2000" i="1" dirty="0">
                <a:solidFill>
                  <a:schemeClr val="bg2"/>
                </a:solidFill>
              </a:rPr>
              <a:t>Sportelli di ascolto e </a:t>
            </a:r>
            <a:r>
              <a:rPr lang="it-IT" sz="2000" i="1" dirty="0" err="1">
                <a:solidFill>
                  <a:schemeClr val="bg2"/>
                </a:solidFill>
              </a:rPr>
              <a:t>counseling</a:t>
            </a:r>
            <a:r>
              <a:rPr lang="it-IT" sz="2000" dirty="0">
                <a:solidFill>
                  <a:schemeClr val="bg2"/>
                </a:solidFill>
              </a:rPr>
              <a:t>: spazi dedicati alla condivisione di esperienze, di bisogni e/o semplicemente d’inclusione sociale</a:t>
            </a:r>
            <a:r>
              <a:rPr lang="it-IT" sz="2000" dirty="0" smtClean="0">
                <a:solidFill>
                  <a:schemeClr val="bg2"/>
                </a:solidFill>
              </a:rPr>
              <a:t>.</a:t>
            </a:r>
          </a:p>
          <a:p>
            <a:pPr algn="just">
              <a:buNone/>
            </a:pPr>
            <a:endParaRPr lang="it-IT" sz="1000" dirty="0">
              <a:solidFill>
                <a:schemeClr val="bg2"/>
              </a:solidFill>
            </a:endParaRPr>
          </a:p>
          <a:p>
            <a:pPr algn="just">
              <a:buNone/>
            </a:pPr>
            <a:r>
              <a:rPr lang="it-IT" sz="2000" i="1" dirty="0">
                <a:solidFill>
                  <a:schemeClr val="bg2"/>
                </a:solidFill>
              </a:rPr>
              <a:t>Servizi assistenziali e sociali: </a:t>
            </a:r>
            <a:r>
              <a:rPr lang="it-IT" sz="2000" dirty="0">
                <a:solidFill>
                  <a:schemeClr val="bg2"/>
                </a:solidFill>
              </a:rPr>
              <a:t>includono non solo il potenziamento di quelli offerti dalla scuola e dagli asili nido ma anche di quelli assistenziali e tutte quelle reti di aiuto informale che rappresentano un sostegno fondamentale per superare le varie difficoltà (centri di assistenza per l’infanzia e handicap, centri di inclusione, centri di formazione, di recupero e ricreativi).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11560" y="0"/>
            <a:ext cx="8077200" cy="869950"/>
          </a:xfrm>
        </p:spPr>
        <p:txBody>
          <a:bodyPr>
            <a:noAutofit/>
          </a:bodyPr>
          <a:lstStyle/>
          <a:p>
            <a:pPr algn="ctr"/>
            <a:r>
              <a:rPr lang="it-IT" sz="5400" dirty="0" smtClean="0"/>
              <a:t>Modalità d’intervento</a:t>
            </a:r>
            <a:endParaRPr lang="it-IT" sz="5400" dirty="0"/>
          </a:p>
        </p:txBody>
      </p:sp>
      <p:sp>
        <p:nvSpPr>
          <p:cNvPr id="4" name="Segnaposto testo 3"/>
          <p:cNvSpPr>
            <a:spLocks noGrp="1"/>
          </p:cNvSpPr>
          <p:nvPr>
            <p:ph type="body" idx="2"/>
          </p:nvPr>
        </p:nvSpPr>
        <p:spPr>
          <a:xfrm>
            <a:off x="611560" y="1608584"/>
            <a:ext cx="7994848" cy="956320"/>
          </a:xfrm>
        </p:spPr>
        <p:txBody>
          <a:bodyPr>
            <a:normAutofit/>
          </a:bodyPr>
          <a:lstStyle/>
          <a:p>
            <a:pPr algn="ctr"/>
            <a:r>
              <a:rPr lang="it-IT" sz="4000" dirty="0" smtClean="0"/>
              <a:t>Laboratori con attività specifiche</a:t>
            </a:r>
            <a:endParaRPr lang="it-IT" sz="4000" dirty="0"/>
          </a:p>
        </p:txBody>
      </p:sp>
      <p:sp>
        <p:nvSpPr>
          <p:cNvPr id="6" name="Segnaposto contenuto 5"/>
          <p:cNvSpPr>
            <a:spLocks noGrp="1"/>
          </p:cNvSpPr>
          <p:nvPr>
            <p:ph sz="quarter" idx="1"/>
          </p:nvPr>
        </p:nvSpPr>
        <p:spPr>
          <a:xfrm>
            <a:off x="107504" y="2852936"/>
            <a:ext cx="9036496" cy="4320480"/>
          </a:xfrm>
        </p:spPr>
        <p:txBody>
          <a:bodyPr>
            <a:normAutofit fontScale="55000" lnSpcReduction="20000"/>
          </a:bodyPr>
          <a:lstStyle/>
          <a:p>
            <a:pPr algn="just"/>
            <a:r>
              <a:rPr lang="it-IT" sz="3800" i="1" dirty="0" smtClean="0">
                <a:solidFill>
                  <a:schemeClr val="bg2"/>
                </a:solidFill>
              </a:rPr>
              <a:t>Laboratorio </a:t>
            </a:r>
            <a:r>
              <a:rPr lang="it-IT" sz="3800" i="1" dirty="0">
                <a:solidFill>
                  <a:schemeClr val="bg2"/>
                </a:solidFill>
              </a:rPr>
              <a:t>musicale “creativo”, </a:t>
            </a:r>
            <a:r>
              <a:rPr lang="it-IT" sz="3800" dirty="0">
                <a:solidFill>
                  <a:schemeClr val="bg2"/>
                </a:solidFill>
              </a:rPr>
              <a:t>spazio dedicato non solo all’ascolto e all’apprendimento di uno strumento musicale, ma anche alla possibilità di “costruirlo” attraverso materiali diversi. La musica facilita la condivisione, la relazione con l’altro; mentre la costruzione di strumenti musicali provenienti da Paesi diversi aumenta la curiosità di conoscere e “leggere” culture diverse. </a:t>
            </a:r>
            <a:endParaRPr lang="it-IT" sz="3800" dirty="0" smtClean="0">
              <a:solidFill>
                <a:schemeClr val="bg2"/>
              </a:solidFill>
            </a:endParaRPr>
          </a:p>
          <a:p>
            <a:pPr marL="0" indent="0" algn="just">
              <a:buNone/>
            </a:pPr>
            <a:endParaRPr lang="it-IT" sz="3800" dirty="0" smtClean="0">
              <a:solidFill>
                <a:schemeClr val="bg2"/>
              </a:solidFill>
            </a:endParaRPr>
          </a:p>
          <a:p>
            <a:pPr algn="just"/>
            <a:r>
              <a:rPr lang="it-IT" sz="3800" i="1" dirty="0" smtClean="0">
                <a:solidFill>
                  <a:schemeClr val="bg2"/>
                </a:solidFill>
              </a:rPr>
              <a:t>Ludoteca </a:t>
            </a:r>
            <a:r>
              <a:rPr lang="it-IT" sz="3800" i="1" dirty="0">
                <a:solidFill>
                  <a:schemeClr val="bg2"/>
                </a:solidFill>
              </a:rPr>
              <a:t>e/o biblioteca multietnica “</a:t>
            </a:r>
            <a:r>
              <a:rPr lang="it-IT" sz="3800" i="1" dirty="0" err="1">
                <a:solidFill>
                  <a:schemeClr val="bg2"/>
                </a:solidFill>
              </a:rPr>
              <a:t>fantaviaggiando</a:t>
            </a:r>
            <a:r>
              <a:rPr lang="it-IT" sz="3800" i="1" dirty="0">
                <a:solidFill>
                  <a:schemeClr val="bg2"/>
                </a:solidFill>
              </a:rPr>
              <a:t>”, </a:t>
            </a:r>
            <a:r>
              <a:rPr lang="it-IT" sz="3800" dirty="0">
                <a:solidFill>
                  <a:schemeClr val="bg2"/>
                </a:solidFill>
              </a:rPr>
              <a:t>area dedicata alla fantasia attraverso una raccolta di favole e racconti provenienti da tutto il mondo e in tutte le lingue e “l’angolo dei burattini”  cioè teatrini costruiti da favole conosciute e/o inventate dai bambini. In questo contesto il racconto di personaggi condivisi, “in comune” a bambini stranieri di differente provenienza e cultura, crea un vero e proprio “ponte” inteso come un “bisogno” di conoscenza, di scoperta ma anche d’identità e di relazione tra popoli</a:t>
            </a:r>
            <a:r>
              <a:rPr lang="it-IT" sz="3800" dirty="0" smtClean="0">
                <a:solidFill>
                  <a:schemeClr val="bg2"/>
                </a:solidFill>
              </a:rPr>
              <a:t>.</a:t>
            </a:r>
          </a:p>
          <a:p>
            <a:pPr marL="0" indent="0" algn="just">
              <a:buNone/>
            </a:pPr>
            <a:endParaRPr lang="it-IT" dirty="0" smtClean="0">
              <a:solidFill>
                <a:schemeClr val="bg2"/>
              </a:solidFill>
            </a:endParaRPr>
          </a:p>
          <a:p>
            <a:pPr algn="just"/>
            <a:endParaRPr lang="it-IT" dirty="0" smtClean="0">
              <a:solidFill>
                <a:schemeClr val="bg2"/>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animBg="1"/>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36512" y="1752600"/>
            <a:ext cx="9108504" cy="5276800"/>
          </a:xfrm>
        </p:spPr>
        <p:txBody>
          <a:bodyPr>
            <a:normAutofit fontScale="70000" lnSpcReduction="20000"/>
          </a:bodyPr>
          <a:lstStyle/>
          <a:p>
            <a:pPr algn="just"/>
            <a:r>
              <a:rPr lang="it-IT" i="1" dirty="0" smtClean="0">
                <a:solidFill>
                  <a:schemeClr val="bg2"/>
                </a:solidFill>
              </a:rPr>
              <a:t>Laboratorio </a:t>
            </a:r>
            <a:r>
              <a:rPr lang="it-IT" i="1" dirty="0">
                <a:solidFill>
                  <a:schemeClr val="bg2"/>
                </a:solidFill>
              </a:rPr>
              <a:t>di cucina internazionale</a:t>
            </a:r>
            <a:r>
              <a:rPr lang="it-IT" dirty="0">
                <a:solidFill>
                  <a:schemeClr val="bg2"/>
                </a:solidFill>
              </a:rPr>
              <a:t>, spazio inteso come una “mensa allargata”, legata alla collaborazione dei genitori e degli enti locali, grazie alla quale i bambini e le loro famiglie mettono in gioco azioni educative in grado di stimolare lo sviluppo psico-fisico del bambino, la sua autonomia, la sua crescita e il suo bagaglio culturale. Inoltre, attraverso la realizzazione di preparazioni tipiche di diversi Paesi, si promuove l’incontro e la conoscenza tra culture, attraverso il cibo e l’alimentazione, e si favoriscono atteggiamenti di apertura e di valorizzazione verso altre culture </a:t>
            </a:r>
            <a:r>
              <a:rPr lang="it-IT" dirty="0" smtClean="0">
                <a:solidFill>
                  <a:schemeClr val="bg2"/>
                </a:solidFill>
              </a:rPr>
              <a:t>.</a:t>
            </a:r>
          </a:p>
          <a:p>
            <a:pPr marL="0" indent="0" algn="just">
              <a:buNone/>
            </a:pPr>
            <a:endParaRPr lang="it-IT" dirty="0" smtClean="0">
              <a:solidFill>
                <a:schemeClr val="bg2"/>
              </a:solidFill>
            </a:endParaRPr>
          </a:p>
          <a:p>
            <a:pPr algn="just"/>
            <a:r>
              <a:rPr lang="it-IT" i="1" dirty="0" smtClean="0">
                <a:solidFill>
                  <a:schemeClr val="bg2"/>
                </a:solidFill>
              </a:rPr>
              <a:t>Conoscere </a:t>
            </a:r>
            <a:r>
              <a:rPr lang="it-IT" i="1" dirty="0">
                <a:solidFill>
                  <a:schemeClr val="bg2"/>
                </a:solidFill>
              </a:rPr>
              <a:t>i luoghi</a:t>
            </a:r>
            <a:r>
              <a:rPr lang="it-IT" dirty="0">
                <a:solidFill>
                  <a:schemeClr val="bg2"/>
                </a:solidFill>
              </a:rPr>
              <a:t>: percorsi "turistico-educativi" mirati a facilitare la conoscenza dei luoghi, organizzando uscite sul territorio, mediante un apposito scuolabus e il supporto di guide specializzate (storici dell'arte, guide turistiche) ed esperti di narrazione territoriale (giornalisti, scrittori, fotografi, pittori</a:t>
            </a:r>
            <a:r>
              <a:rPr lang="it-IT" dirty="0" smtClean="0">
                <a:solidFill>
                  <a:schemeClr val="bg2"/>
                </a:solidFill>
              </a:rPr>
              <a:t>).</a:t>
            </a:r>
          </a:p>
          <a:p>
            <a:pPr algn="just"/>
            <a:endParaRPr lang="it-IT" dirty="0">
              <a:solidFill>
                <a:schemeClr val="bg2"/>
              </a:solidFill>
            </a:endParaRPr>
          </a:p>
          <a:p>
            <a:pPr algn="just"/>
            <a:r>
              <a:rPr lang="it-IT" i="1" dirty="0" smtClean="0">
                <a:solidFill>
                  <a:schemeClr val="bg2"/>
                </a:solidFill>
              </a:rPr>
              <a:t>Laboratorio </a:t>
            </a:r>
            <a:r>
              <a:rPr lang="it-IT" i="1" dirty="0">
                <a:solidFill>
                  <a:schemeClr val="bg2"/>
                </a:solidFill>
              </a:rPr>
              <a:t>d’igiene e cura della persona</a:t>
            </a:r>
            <a:r>
              <a:rPr lang="it-IT" dirty="0">
                <a:solidFill>
                  <a:schemeClr val="bg2"/>
                </a:solidFill>
              </a:rPr>
              <a:t>: spazi igienico-sanitari (con fasciatoi, lavanderia e tutto ciò che è utile per la cura della persona) utili per stimolare un corretto stile di vita e la cura di sé, sia come "buona pratica" che come "regola sociale" per facilitare l'inclusione e favorire il benessere personale.</a:t>
            </a:r>
          </a:p>
          <a:p>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7" y="116632"/>
            <a:ext cx="804703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39552" y="228600"/>
            <a:ext cx="7469832" cy="990600"/>
          </a:xfrm>
        </p:spPr>
        <p:txBody>
          <a:bodyPr>
            <a:normAutofit/>
          </a:bodyPr>
          <a:lstStyle/>
          <a:p>
            <a:pPr algn="ctr"/>
            <a:r>
              <a:rPr lang="it-IT" dirty="0" smtClean="0"/>
              <a:t>Interventi</a:t>
            </a:r>
            <a:endParaRPr lang="it-IT" dirty="0"/>
          </a:p>
        </p:txBody>
      </p:sp>
      <p:sp>
        <p:nvSpPr>
          <p:cNvPr id="3" name="Segnaposto contenuto 2"/>
          <p:cNvSpPr>
            <a:spLocks noGrp="1"/>
          </p:cNvSpPr>
          <p:nvPr>
            <p:ph sz="quarter" idx="4294967295"/>
          </p:nvPr>
        </p:nvSpPr>
        <p:spPr>
          <a:xfrm>
            <a:off x="0" y="1142984"/>
            <a:ext cx="9144000" cy="5500726"/>
          </a:xfrm>
        </p:spPr>
        <p:txBody>
          <a:bodyPr/>
          <a:lstStyle/>
          <a:p>
            <a:pPr>
              <a:buNone/>
            </a:pPr>
            <a:endParaRPr lang="it-IT" dirty="0" smtClean="0"/>
          </a:p>
          <a:p>
            <a:endParaRPr lang="it-IT" dirty="0"/>
          </a:p>
        </p:txBody>
      </p:sp>
      <p:sp>
        <p:nvSpPr>
          <p:cNvPr id="5" name="Rettangolo 4"/>
          <p:cNvSpPr/>
          <p:nvPr/>
        </p:nvSpPr>
        <p:spPr>
          <a:xfrm>
            <a:off x="3286116" y="3429000"/>
            <a:ext cx="242889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bg2"/>
                </a:solidFill>
              </a:rPr>
              <a:t>Interventi </a:t>
            </a:r>
            <a:r>
              <a:rPr lang="it-IT" sz="3600" dirty="0">
                <a:solidFill>
                  <a:schemeClr val="bg2"/>
                </a:solidFill>
              </a:rPr>
              <a:t>sociali </a:t>
            </a:r>
          </a:p>
        </p:txBody>
      </p:sp>
      <p:sp>
        <p:nvSpPr>
          <p:cNvPr id="6" name="Ovale 5"/>
          <p:cNvSpPr/>
          <p:nvPr/>
        </p:nvSpPr>
        <p:spPr>
          <a:xfrm>
            <a:off x="817324" y="1340768"/>
            <a:ext cx="2530540" cy="1659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bg2"/>
                </a:solidFill>
              </a:rPr>
              <a:t>Interventi sanitari</a:t>
            </a:r>
            <a:endParaRPr lang="it-IT" sz="2800" dirty="0">
              <a:solidFill>
                <a:schemeClr val="bg2"/>
              </a:solidFill>
            </a:endParaRPr>
          </a:p>
        </p:txBody>
      </p:sp>
      <p:sp>
        <p:nvSpPr>
          <p:cNvPr id="9" name="Ovale 8"/>
          <p:cNvSpPr/>
          <p:nvPr/>
        </p:nvSpPr>
        <p:spPr>
          <a:xfrm>
            <a:off x="5429256" y="1340768"/>
            <a:ext cx="3286148" cy="1731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bg2"/>
                </a:solidFill>
              </a:rPr>
              <a:t>Interventi relativi </a:t>
            </a:r>
            <a:r>
              <a:rPr lang="it-IT" sz="2400" dirty="0">
                <a:solidFill>
                  <a:schemeClr val="bg2"/>
                </a:solidFill>
              </a:rPr>
              <a:t>alla formazione, all’istruzione, all’educazione</a:t>
            </a:r>
          </a:p>
        </p:txBody>
      </p:sp>
      <p:sp>
        <p:nvSpPr>
          <p:cNvPr id="10" name="Ovale 9"/>
          <p:cNvSpPr/>
          <p:nvPr/>
        </p:nvSpPr>
        <p:spPr>
          <a:xfrm>
            <a:off x="500034" y="5143512"/>
            <a:ext cx="3071834" cy="1597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bg2"/>
                </a:solidFill>
              </a:rPr>
              <a:t>Interventi </a:t>
            </a:r>
            <a:r>
              <a:rPr lang="it-IT" sz="2400" dirty="0">
                <a:solidFill>
                  <a:schemeClr val="bg2"/>
                </a:solidFill>
              </a:rPr>
              <a:t>finalizzati al benessere della persona </a:t>
            </a:r>
          </a:p>
        </p:txBody>
      </p:sp>
      <p:sp>
        <p:nvSpPr>
          <p:cNvPr id="11" name="Ovale 10"/>
          <p:cNvSpPr/>
          <p:nvPr/>
        </p:nvSpPr>
        <p:spPr>
          <a:xfrm>
            <a:off x="5715008" y="5072074"/>
            <a:ext cx="3143272" cy="1669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bg2"/>
                </a:solidFill>
              </a:rPr>
              <a:t>Interventi relativi alla </a:t>
            </a:r>
            <a:r>
              <a:rPr lang="it-IT" sz="2000" dirty="0">
                <a:solidFill>
                  <a:schemeClr val="bg2"/>
                </a:solidFill>
              </a:rPr>
              <a:t>prevenzione e rimozione delle condizioni di disagio sociale</a:t>
            </a:r>
          </a:p>
        </p:txBody>
      </p:sp>
      <p:cxnSp>
        <p:nvCxnSpPr>
          <p:cNvPr id="14" name="Connettore 2 13"/>
          <p:cNvCxnSpPr/>
          <p:nvPr/>
        </p:nvCxnSpPr>
        <p:spPr>
          <a:xfrm rot="16200000" flipV="1">
            <a:off x="2786050" y="2928934"/>
            <a:ext cx="50006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rot="5400000" flipH="1" flipV="1">
            <a:off x="5643570" y="3000372"/>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a:endCxn id="11" idx="1"/>
          </p:cNvCxnSpPr>
          <p:nvPr/>
        </p:nvCxnSpPr>
        <p:spPr>
          <a:xfrm>
            <a:off x="5715009" y="4857759"/>
            <a:ext cx="460321" cy="4587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rot="5400000">
            <a:off x="2893207" y="4893479"/>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out)">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Scuola – Famiglia - Enti </a:t>
            </a:r>
            <a:r>
              <a:rPr lang="it-IT" dirty="0"/>
              <a:t>territoriali</a:t>
            </a:r>
          </a:p>
        </p:txBody>
      </p:sp>
      <p:sp>
        <p:nvSpPr>
          <p:cNvPr id="3" name="Segnaposto contenuto 2"/>
          <p:cNvSpPr>
            <a:spLocks noGrp="1"/>
          </p:cNvSpPr>
          <p:nvPr>
            <p:ph sz="quarter" idx="1"/>
          </p:nvPr>
        </p:nvSpPr>
        <p:spPr/>
        <p:txBody>
          <a:bodyPr/>
          <a:lstStyle/>
          <a:p>
            <a:pPr>
              <a:buFont typeface="Arial" pitchFamily="34" charset="0"/>
              <a:buChar char="•"/>
            </a:pPr>
            <a:r>
              <a:rPr lang="it-IT" dirty="0">
                <a:solidFill>
                  <a:schemeClr val="bg2"/>
                </a:solidFill>
              </a:rPr>
              <a:t>La coordinazione di tali interventi è quindi favorita dal lavoro sinergico di tutte le componenti presenti sul territorio </a:t>
            </a:r>
            <a:endParaRPr lang="it-IT" dirty="0" smtClean="0">
              <a:solidFill>
                <a:schemeClr val="bg2"/>
              </a:solidFill>
            </a:endParaRPr>
          </a:p>
          <a:p>
            <a:pPr>
              <a:buFont typeface="Arial" pitchFamily="34" charset="0"/>
              <a:buChar char="•"/>
            </a:pPr>
            <a:r>
              <a:rPr lang="it-IT" dirty="0" smtClean="0">
                <a:solidFill>
                  <a:schemeClr val="bg2"/>
                </a:solidFill>
              </a:rPr>
              <a:t>Sistema </a:t>
            </a:r>
            <a:r>
              <a:rPr lang="it-IT" dirty="0">
                <a:solidFill>
                  <a:schemeClr val="bg2"/>
                </a:solidFill>
              </a:rPr>
              <a:t>di servizi alla persona unico ed integrato, facilmente accessibile ed erogabile. </a:t>
            </a:r>
            <a:endParaRPr lang="it-IT" dirty="0" smtClean="0">
              <a:solidFill>
                <a:schemeClr val="bg2"/>
              </a:solidFill>
            </a:endParaRPr>
          </a:p>
          <a:p>
            <a:pPr>
              <a:buFont typeface="Arial" pitchFamily="34" charset="0"/>
              <a:buChar char="•"/>
            </a:pPr>
            <a:r>
              <a:rPr lang="it-IT" dirty="0" smtClean="0">
                <a:solidFill>
                  <a:schemeClr val="bg2"/>
                </a:solidFill>
              </a:rPr>
              <a:t>Rete </a:t>
            </a:r>
            <a:r>
              <a:rPr lang="it-IT" dirty="0">
                <a:solidFill>
                  <a:schemeClr val="bg2"/>
                </a:solidFill>
              </a:rPr>
              <a:t>di cittadinanza digitale </a:t>
            </a:r>
            <a:r>
              <a:rPr lang="it-IT" dirty="0" smtClean="0">
                <a:solidFill>
                  <a:schemeClr val="bg2"/>
                </a:solidFill>
              </a:rPr>
              <a:t>per promuovere </a:t>
            </a:r>
            <a:r>
              <a:rPr lang="it-IT" dirty="0">
                <a:solidFill>
                  <a:schemeClr val="bg2"/>
                </a:solidFill>
              </a:rPr>
              <a:t>e </a:t>
            </a:r>
            <a:r>
              <a:rPr lang="it-IT" dirty="0" smtClean="0">
                <a:solidFill>
                  <a:schemeClr val="bg2"/>
                </a:solidFill>
              </a:rPr>
              <a:t>facilitare </a:t>
            </a:r>
            <a:r>
              <a:rPr lang="it-IT" dirty="0">
                <a:solidFill>
                  <a:schemeClr val="bg2"/>
                </a:solidFill>
              </a:rPr>
              <a:t>l’accessibilità ai servizi e </a:t>
            </a:r>
            <a:r>
              <a:rPr lang="it-IT" dirty="0" smtClean="0">
                <a:solidFill>
                  <a:schemeClr val="bg2"/>
                </a:solidFill>
              </a:rPr>
              <a:t>ridurre </a:t>
            </a:r>
            <a:r>
              <a:rPr lang="it-IT" dirty="0">
                <a:solidFill>
                  <a:schemeClr val="bg2"/>
                </a:solidFill>
              </a:rPr>
              <a:t>i divari sociali tra tutti i cittadini, con particolare riferimento alle fasce deboli e a rischio di inclusione sociale.</a:t>
            </a:r>
            <a:endParaRPr lang="it-IT"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ctr"/>
            <a:r>
              <a:rPr lang="it-IT" sz="6000" dirty="0" smtClean="0"/>
              <a:t>FINE</a:t>
            </a:r>
            <a:endParaRPr lang="it-IT" sz="6000" dirty="0"/>
          </a:p>
        </p:txBody>
      </p:sp>
      <p:sp>
        <p:nvSpPr>
          <p:cNvPr id="4" name="Segnaposto testo 2"/>
          <p:cNvSpPr txBox="1">
            <a:spLocks/>
          </p:cNvSpPr>
          <p:nvPr/>
        </p:nvSpPr>
        <p:spPr>
          <a:xfrm>
            <a:off x="1403648" y="3284984"/>
            <a:ext cx="6984776" cy="1008112"/>
          </a:xfrm>
          <a:prstGeom prst="rect">
            <a:avLst/>
          </a:prstGeom>
          <a:solidFill>
            <a:schemeClr val="accent2"/>
          </a:solidFill>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it-IT" sz="4400" dirty="0" smtClean="0">
                <a:solidFill>
                  <a:schemeClr val="bg1"/>
                </a:solidFill>
              </a:rPr>
              <a:t>GRAZIE PER L’ATTENZIONE</a:t>
            </a:r>
            <a:endParaRPr lang="it-IT" sz="4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611560" y="3068960"/>
            <a:ext cx="8208912" cy="3043254"/>
          </a:xfrm>
        </p:spPr>
        <p:txBody>
          <a:bodyPr>
            <a:noAutofit/>
          </a:bodyPr>
          <a:lstStyle/>
          <a:p>
            <a:pPr algn="ctr"/>
            <a:r>
              <a:rPr lang="it-IT" sz="3600" dirty="0" smtClean="0">
                <a:solidFill>
                  <a:schemeClr val="bg2"/>
                </a:solidFill>
              </a:rPr>
              <a:t>La </a:t>
            </a:r>
            <a:r>
              <a:rPr lang="it-IT" sz="3600" dirty="0">
                <a:solidFill>
                  <a:schemeClr val="bg2"/>
                </a:solidFill>
              </a:rPr>
              <a:t>scuola dell’infanzia trova una rinnovata attenzione e, pur essendo rimasta fuori dal percorso scolastico obbligatorio, è considerata come istituzione educativa che fa parte, a pieno titolo, del sistema formativo di base del nostro Paese. </a:t>
            </a:r>
          </a:p>
        </p:txBody>
      </p:sp>
      <p:sp>
        <p:nvSpPr>
          <p:cNvPr id="3" name="Titolo 2"/>
          <p:cNvSpPr>
            <a:spLocks noGrp="1"/>
          </p:cNvSpPr>
          <p:nvPr>
            <p:ph type="title"/>
          </p:nvPr>
        </p:nvSpPr>
        <p:spPr>
          <a:xfrm>
            <a:off x="1371600" y="1916832"/>
            <a:ext cx="7772400" cy="962000"/>
          </a:xfrm>
        </p:spPr>
        <p:txBody>
          <a:bodyPr>
            <a:normAutofit fontScale="90000"/>
          </a:bodyPr>
          <a:lstStyle/>
          <a:p>
            <a:r>
              <a:rPr lang="it-IT" sz="3100" dirty="0"/>
              <a:t>Indicazioni Nazionali per il curricolo della Scuola dell’Infanzia e del Primo Ciclo di Istruzione, 2012 </a:t>
            </a:r>
            <a:r>
              <a:rPr lang="it-IT" dirty="0"/>
              <a:t/>
            </a:r>
            <a:br>
              <a:rPr lang="it-IT" dirty="0"/>
            </a:br>
            <a:endParaRPr lang="it-IT" dirty="0"/>
          </a:p>
        </p:txBody>
      </p:sp>
      <p:pic>
        <p:nvPicPr>
          <p:cNvPr id="1026" name="Picture 2"/>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275856" y="137382"/>
            <a:ext cx="2468469" cy="149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Dall’integrazione all’inclusione </a:t>
            </a:r>
            <a:endParaRPr lang="it-IT" dirty="0"/>
          </a:p>
        </p:txBody>
      </p:sp>
      <p:sp>
        <p:nvSpPr>
          <p:cNvPr id="3" name="Segnaposto contenuto 2"/>
          <p:cNvSpPr>
            <a:spLocks noGrp="1"/>
          </p:cNvSpPr>
          <p:nvPr>
            <p:ph sz="quarter" idx="1"/>
          </p:nvPr>
        </p:nvSpPr>
        <p:spPr>
          <a:xfrm>
            <a:off x="179512" y="1600200"/>
            <a:ext cx="8964488" cy="2836912"/>
          </a:xfrm>
        </p:spPr>
        <p:txBody>
          <a:bodyPr>
            <a:normAutofit/>
          </a:bodyPr>
          <a:lstStyle/>
          <a:p>
            <a:pPr algn="just">
              <a:buNone/>
            </a:pPr>
            <a:r>
              <a:rPr lang="it-IT" dirty="0">
                <a:solidFill>
                  <a:schemeClr val="bg2"/>
                </a:solidFill>
              </a:rPr>
              <a:t>Con il graduale passaggio da una logica </a:t>
            </a:r>
            <a:r>
              <a:rPr lang="it-IT" dirty="0" smtClean="0">
                <a:solidFill>
                  <a:schemeClr val="bg2"/>
                </a:solidFill>
              </a:rPr>
              <a:t>legata all’integrazione </a:t>
            </a:r>
            <a:r>
              <a:rPr lang="it-IT" dirty="0">
                <a:solidFill>
                  <a:schemeClr val="bg2"/>
                </a:solidFill>
              </a:rPr>
              <a:t>(frutto della Legge 104/92, a tutela delle persone con disabilità), all’inclusione scolastica, l’attenzione didattica e pedagogica si è allargata dagli alunni con disabilità, a chiunque abbia un bisogno educativo speciale. </a:t>
            </a:r>
            <a:endParaRPr lang="it-IT" sz="1800" dirty="0">
              <a:solidFill>
                <a:schemeClr val="bg2"/>
              </a:solidFill>
            </a:endParaRPr>
          </a:p>
        </p:txBody>
      </p:sp>
      <p:sp>
        <p:nvSpPr>
          <p:cNvPr id="5" name="Segnaposto testo 3"/>
          <p:cNvSpPr txBox="1">
            <a:spLocks/>
          </p:cNvSpPr>
          <p:nvPr/>
        </p:nvSpPr>
        <p:spPr>
          <a:xfrm>
            <a:off x="467544" y="4653136"/>
            <a:ext cx="8352928" cy="1800200"/>
          </a:xfrm>
          <a:prstGeom prst="round2DiagRect">
            <a:avLst/>
          </a:prstGeom>
          <a:gradFill>
            <a:gsLst>
              <a:gs pos="59000">
                <a:schemeClr val="accent2"/>
              </a:gs>
              <a:gs pos="100000">
                <a:schemeClr val="accent5"/>
              </a:gs>
              <a:gs pos="100000">
                <a:srgbClr val="FF0300"/>
              </a:gs>
              <a:gs pos="100000">
                <a:srgbClr val="4D0808"/>
              </a:gs>
            </a:gsLst>
            <a:lin ang="5400000" scaled="0"/>
          </a:gradFill>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it-IT" sz="3200" dirty="0" smtClean="0">
                <a:solidFill>
                  <a:schemeClr val="accent3">
                    <a:lumMod val="50000"/>
                  </a:schemeClr>
                </a:solidFill>
              </a:rPr>
              <a:t>Una </a:t>
            </a:r>
            <a:r>
              <a:rPr lang="it-IT" sz="3200" dirty="0">
                <a:solidFill>
                  <a:schemeClr val="accent3">
                    <a:lumMod val="50000"/>
                  </a:schemeClr>
                </a:solidFill>
              </a:rPr>
              <a:t>didattica che non si “adatta” alle differenze ma le valorizza mettendole al centro dell’azione educativa.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Decreto </a:t>
            </a:r>
            <a:r>
              <a:rPr lang="it-IT" dirty="0"/>
              <a:t>legislativo 65/2017</a:t>
            </a:r>
          </a:p>
        </p:txBody>
      </p:sp>
      <p:sp>
        <p:nvSpPr>
          <p:cNvPr id="4" name="Segnaposto testo 3"/>
          <p:cNvSpPr>
            <a:spLocks noGrp="1"/>
          </p:cNvSpPr>
          <p:nvPr>
            <p:ph type="body" idx="2"/>
          </p:nvPr>
        </p:nvSpPr>
        <p:spPr>
          <a:xfrm>
            <a:off x="107504" y="4149080"/>
            <a:ext cx="3960440" cy="2592288"/>
          </a:xfrm>
          <a:prstGeom prst="round2DiagRect">
            <a:avLst/>
          </a:prstGeom>
        </p:spPr>
        <p:txBody>
          <a:bodyPr>
            <a:noAutofit/>
          </a:bodyPr>
          <a:lstStyle/>
          <a:p>
            <a:pPr algn="ctr"/>
            <a:r>
              <a:rPr lang="it-IT" sz="2400" dirty="0" smtClean="0"/>
              <a:t>Viene </a:t>
            </a:r>
            <a:r>
              <a:rPr lang="it-IT" sz="2400" dirty="0"/>
              <a:t>ancor di più sottolineata la dimensione interculturale e allargata alla fascia di età dei più piccoli.</a:t>
            </a:r>
          </a:p>
        </p:txBody>
      </p:sp>
      <p:sp>
        <p:nvSpPr>
          <p:cNvPr id="3" name="Segnaposto contenuto 2"/>
          <p:cNvSpPr>
            <a:spLocks noGrp="1"/>
          </p:cNvSpPr>
          <p:nvPr>
            <p:ph sz="quarter" idx="1"/>
          </p:nvPr>
        </p:nvSpPr>
        <p:spPr>
          <a:xfrm>
            <a:off x="323528" y="1916832"/>
            <a:ext cx="8640960" cy="2512300"/>
          </a:xfrm>
        </p:spPr>
        <p:txBody>
          <a:bodyPr>
            <a:normAutofit/>
          </a:bodyPr>
          <a:lstStyle/>
          <a:p>
            <a:pPr marL="0" indent="0" algn="just">
              <a:buNone/>
            </a:pPr>
            <a:r>
              <a:rPr lang="it-IT" dirty="0" smtClean="0">
                <a:solidFill>
                  <a:schemeClr val="bg2"/>
                </a:solidFill>
              </a:rPr>
              <a:t>Viene </a:t>
            </a:r>
            <a:r>
              <a:rPr lang="it-IT" dirty="0">
                <a:solidFill>
                  <a:schemeClr val="bg2"/>
                </a:solidFill>
              </a:rPr>
              <a:t>introdotto un nuovo sistema integrato 0-6 per l’infanzia </a:t>
            </a:r>
            <a:r>
              <a:rPr lang="it-IT" dirty="0" smtClean="0">
                <a:solidFill>
                  <a:schemeClr val="bg2"/>
                </a:solidFill>
              </a:rPr>
              <a:t>teso a garantire </a:t>
            </a:r>
            <a:r>
              <a:rPr lang="it-IT" dirty="0">
                <a:solidFill>
                  <a:schemeClr val="bg2"/>
                </a:solidFill>
              </a:rPr>
              <a:t>pari opportunità di educazione e di istruzione tramite il superamento delle disuguaglianze e delle barriere culturali.</a:t>
            </a:r>
            <a:endParaRPr lang="it-IT" dirty="0" smtClean="0">
              <a:solidFill>
                <a:schemeClr val="bg2"/>
              </a:solidFill>
            </a:endParaRPr>
          </a:p>
          <a:p>
            <a:pPr algn="just">
              <a:buFont typeface="Arial" pitchFamily="34" charset="0"/>
              <a:buChar char="•"/>
            </a:pPr>
            <a:endParaRPr lang="it-IT" dirty="0">
              <a:solidFill>
                <a:schemeClr val="bg2"/>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321" y="4005064"/>
            <a:ext cx="4829175" cy="2880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1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5400" dirty="0"/>
              <a:t>Analisi del contesto</a:t>
            </a:r>
          </a:p>
        </p:txBody>
      </p:sp>
      <p:sp>
        <p:nvSpPr>
          <p:cNvPr id="4" name="Segnaposto testo 3"/>
          <p:cNvSpPr>
            <a:spLocks noGrp="1"/>
          </p:cNvSpPr>
          <p:nvPr>
            <p:ph type="body" idx="2"/>
          </p:nvPr>
        </p:nvSpPr>
        <p:spPr>
          <a:xfrm>
            <a:off x="107504" y="1752600"/>
            <a:ext cx="2232248" cy="4343400"/>
          </a:xfrm>
        </p:spPr>
        <p:txBody>
          <a:bodyPr>
            <a:normAutofit fontScale="77500" lnSpcReduction="20000"/>
          </a:bodyPr>
          <a:lstStyle/>
          <a:p>
            <a:pPr algn="ctr"/>
            <a:r>
              <a:rPr lang="it-IT" sz="2600" dirty="0"/>
              <a:t>Analizzando il territorio dove è inserito il mio istituto, nel comune di Vibo Marina, soprattutto in determinate aree e rioni, nel corso degli ultimi anni si è evidenziato l’incremento di nuclei familiari con minori da 0 a 6 anni con diverse </a:t>
            </a:r>
            <a:r>
              <a:rPr lang="it-IT" sz="2600" dirty="0" smtClean="0"/>
              <a:t>criticità</a:t>
            </a:r>
            <a:r>
              <a:rPr lang="it-IT" sz="2600" dirty="0"/>
              <a:t>.</a:t>
            </a:r>
          </a:p>
          <a:p>
            <a:endParaRPr lang="it-IT" dirty="0"/>
          </a:p>
        </p:txBody>
      </p:sp>
      <p:sp>
        <p:nvSpPr>
          <p:cNvPr id="3" name="Segnaposto contenuto 2"/>
          <p:cNvSpPr>
            <a:spLocks noGrp="1"/>
          </p:cNvSpPr>
          <p:nvPr>
            <p:ph sz="quarter" idx="1"/>
          </p:nvPr>
        </p:nvSpPr>
        <p:spPr>
          <a:xfrm>
            <a:off x="2362200" y="1752600"/>
            <a:ext cx="6781800" cy="4988768"/>
          </a:xfrm>
        </p:spPr>
        <p:txBody>
          <a:bodyPr>
            <a:noAutofit/>
          </a:bodyPr>
          <a:lstStyle/>
          <a:p>
            <a:pPr>
              <a:buFont typeface="Arial" pitchFamily="34" charset="0"/>
              <a:buChar char="•"/>
            </a:pPr>
            <a:r>
              <a:rPr lang="it-IT" sz="2400" dirty="0" smtClean="0">
                <a:solidFill>
                  <a:schemeClr val="bg2"/>
                </a:solidFill>
              </a:rPr>
              <a:t>Basso </a:t>
            </a:r>
            <a:r>
              <a:rPr lang="it-IT" sz="2400" dirty="0">
                <a:solidFill>
                  <a:schemeClr val="bg2"/>
                </a:solidFill>
              </a:rPr>
              <a:t>livello </a:t>
            </a:r>
            <a:r>
              <a:rPr lang="it-IT" sz="2400" dirty="0" smtClean="0">
                <a:solidFill>
                  <a:schemeClr val="bg2"/>
                </a:solidFill>
              </a:rPr>
              <a:t>socio-economico</a:t>
            </a:r>
          </a:p>
          <a:p>
            <a:pPr>
              <a:buFont typeface="Arial" pitchFamily="34" charset="0"/>
              <a:buChar char="•"/>
            </a:pPr>
            <a:r>
              <a:rPr lang="it-IT" sz="2400" dirty="0" smtClean="0">
                <a:solidFill>
                  <a:schemeClr val="bg2"/>
                </a:solidFill>
              </a:rPr>
              <a:t>Età </a:t>
            </a:r>
            <a:r>
              <a:rPr lang="it-IT" sz="2400" dirty="0">
                <a:solidFill>
                  <a:schemeClr val="bg2"/>
                </a:solidFill>
              </a:rPr>
              <a:t>della madre (che a volte ha meno di 20 anni</a:t>
            </a:r>
            <a:r>
              <a:rPr lang="it-IT" sz="2400" dirty="0" smtClean="0">
                <a:solidFill>
                  <a:schemeClr val="bg2"/>
                </a:solidFill>
              </a:rPr>
              <a:t>)</a:t>
            </a:r>
          </a:p>
          <a:p>
            <a:pPr>
              <a:buFont typeface="Arial" pitchFamily="34" charset="0"/>
              <a:buChar char="•"/>
            </a:pPr>
            <a:r>
              <a:rPr lang="it-IT" sz="2400" dirty="0" smtClean="0">
                <a:solidFill>
                  <a:schemeClr val="bg2"/>
                </a:solidFill>
              </a:rPr>
              <a:t>Nucleo monoparentale</a:t>
            </a:r>
          </a:p>
          <a:p>
            <a:pPr>
              <a:buFont typeface="Arial" pitchFamily="34" charset="0"/>
              <a:buChar char="•"/>
            </a:pPr>
            <a:r>
              <a:rPr lang="it-IT" sz="2400" dirty="0" smtClean="0">
                <a:solidFill>
                  <a:schemeClr val="bg2"/>
                </a:solidFill>
              </a:rPr>
              <a:t>Basso </a:t>
            </a:r>
            <a:r>
              <a:rPr lang="it-IT" sz="2400" dirty="0">
                <a:solidFill>
                  <a:schemeClr val="bg2"/>
                </a:solidFill>
              </a:rPr>
              <a:t>livello di </a:t>
            </a:r>
            <a:r>
              <a:rPr lang="it-IT" sz="2400" dirty="0" smtClean="0">
                <a:solidFill>
                  <a:schemeClr val="bg2"/>
                </a:solidFill>
              </a:rPr>
              <a:t>scolarizzazione</a:t>
            </a:r>
          </a:p>
          <a:p>
            <a:pPr>
              <a:buFont typeface="Arial" pitchFamily="34" charset="0"/>
              <a:buChar char="•"/>
            </a:pPr>
            <a:r>
              <a:rPr lang="it-IT" sz="2400" dirty="0" smtClean="0">
                <a:solidFill>
                  <a:schemeClr val="bg2"/>
                </a:solidFill>
              </a:rPr>
              <a:t>Famiglie migranti</a:t>
            </a:r>
          </a:p>
          <a:p>
            <a:pPr>
              <a:buFont typeface="Arial" pitchFamily="34" charset="0"/>
              <a:buChar char="•"/>
            </a:pPr>
            <a:r>
              <a:rPr lang="it-IT" sz="2400" dirty="0" smtClean="0">
                <a:solidFill>
                  <a:schemeClr val="bg2"/>
                </a:solidFill>
              </a:rPr>
              <a:t>Fattori </a:t>
            </a:r>
            <a:r>
              <a:rPr lang="it-IT" sz="2400" dirty="0">
                <a:solidFill>
                  <a:schemeClr val="bg2"/>
                </a:solidFill>
              </a:rPr>
              <a:t>individuali ed ambientali avversi (problematiche culturali e </a:t>
            </a:r>
            <a:r>
              <a:rPr lang="it-IT" sz="2400" dirty="0" err="1">
                <a:solidFill>
                  <a:schemeClr val="bg2"/>
                </a:solidFill>
              </a:rPr>
              <a:t>psico</a:t>
            </a:r>
            <a:r>
              <a:rPr lang="it-IT" sz="2400" dirty="0">
                <a:solidFill>
                  <a:schemeClr val="bg2"/>
                </a:solidFill>
              </a:rPr>
              <a:t>-sociali differenziate con isolamento e </a:t>
            </a:r>
            <a:r>
              <a:rPr lang="it-IT" sz="2400" dirty="0" smtClean="0">
                <a:solidFill>
                  <a:schemeClr val="bg2"/>
                </a:solidFill>
              </a:rPr>
              <a:t>una </a:t>
            </a:r>
            <a:r>
              <a:rPr lang="it-IT" sz="2400" dirty="0">
                <a:solidFill>
                  <a:schemeClr val="bg2"/>
                </a:solidFill>
              </a:rPr>
              <a:t>povertà </a:t>
            </a:r>
            <a:r>
              <a:rPr lang="it-IT" sz="2400" dirty="0" smtClean="0">
                <a:solidFill>
                  <a:schemeClr val="bg2"/>
                </a:solidFill>
              </a:rPr>
              <a:t>relazionale)</a:t>
            </a:r>
          </a:p>
          <a:p>
            <a:pPr>
              <a:buFont typeface="Arial" pitchFamily="34" charset="0"/>
              <a:buChar char="•"/>
            </a:pPr>
            <a:r>
              <a:rPr lang="it-IT" sz="2400" dirty="0">
                <a:solidFill>
                  <a:schemeClr val="bg2"/>
                </a:solidFill>
              </a:rPr>
              <a:t>C</a:t>
            </a:r>
            <a:r>
              <a:rPr lang="it-IT" sz="2400" dirty="0" smtClean="0">
                <a:solidFill>
                  <a:schemeClr val="bg2"/>
                </a:solidFill>
              </a:rPr>
              <a:t>risi </a:t>
            </a:r>
            <a:r>
              <a:rPr lang="it-IT" sz="2400" dirty="0">
                <a:solidFill>
                  <a:schemeClr val="bg2"/>
                </a:solidFill>
              </a:rPr>
              <a:t>economica (perdita occupazionale e auto </a:t>
            </a:r>
            <a:r>
              <a:rPr lang="it-IT" sz="2400" dirty="0" smtClean="0">
                <a:solidFill>
                  <a:schemeClr val="bg2"/>
                </a:solidFill>
              </a:rPr>
              <a:t>esclusione).</a:t>
            </a:r>
            <a:endParaRPr lang="it-IT" sz="2400" dirty="0">
              <a:solidFill>
                <a:schemeClr val="bg2"/>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pPr algn="ctr"/>
            <a:r>
              <a:rPr lang="it-IT" sz="5400" dirty="0" smtClean="0"/>
              <a:t>PERCORSO INTERCULTURALE</a:t>
            </a:r>
            <a:endParaRPr lang="it-IT" sz="5400" dirty="0"/>
          </a:p>
        </p:txBody>
      </p:sp>
      <p:sp>
        <p:nvSpPr>
          <p:cNvPr id="6" name="Segnaposto contenuto 5"/>
          <p:cNvSpPr>
            <a:spLocks noGrp="1"/>
          </p:cNvSpPr>
          <p:nvPr>
            <p:ph sz="quarter" idx="1"/>
          </p:nvPr>
        </p:nvSpPr>
        <p:spPr>
          <a:xfrm>
            <a:off x="0" y="1600200"/>
            <a:ext cx="9144000" cy="4925144"/>
          </a:xfrm>
        </p:spPr>
        <p:txBody>
          <a:bodyPr>
            <a:normAutofit/>
          </a:bodyPr>
          <a:lstStyle/>
          <a:p>
            <a:pPr algn="just"/>
            <a:r>
              <a:rPr lang="it-IT" sz="2400" i="1" dirty="0" smtClean="0">
                <a:solidFill>
                  <a:schemeClr val="bg2"/>
                </a:solidFill>
              </a:rPr>
              <a:t>Ambiente </a:t>
            </a:r>
            <a:r>
              <a:rPr lang="it-IT" sz="2400" i="1" dirty="0">
                <a:solidFill>
                  <a:schemeClr val="bg2"/>
                </a:solidFill>
              </a:rPr>
              <a:t>educativo </a:t>
            </a:r>
            <a:r>
              <a:rPr lang="it-IT" sz="2400" i="1" dirty="0" smtClean="0">
                <a:solidFill>
                  <a:schemeClr val="bg2"/>
                </a:solidFill>
              </a:rPr>
              <a:t>interculturale</a:t>
            </a:r>
            <a:r>
              <a:rPr lang="it-IT" sz="2400" dirty="0">
                <a:solidFill>
                  <a:schemeClr val="bg2"/>
                </a:solidFill>
              </a:rPr>
              <a:t> </a:t>
            </a:r>
            <a:r>
              <a:rPr lang="it-IT" sz="2400" dirty="0" smtClean="0">
                <a:solidFill>
                  <a:schemeClr val="bg2"/>
                </a:solidFill>
              </a:rPr>
              <a:t>dove </a:t>
            </a:r>
            <a:r>
              <a:rPr lang="it-IT" sz="2400" dirty="0">
                <a:solidFill>
                  <a:schemeClr val="bg2"/>
                </a:solidFill>
              </a:rPr>
              <a:t>il bambino si sente libero di esprimersi nelle molteplicità delle sue intelligenze e dei suoi linguaggi. </a:t>
            </a:r>
            <a:endParaRPr lang="it-IT" sz="2400" dirty="0" smtClean="0">
              <a:solidFill>
                <a:schemeClr val="bg2"/>
              </a:solidFill>
            </a:endParaRPr>
          </a:p>
          <a:p>
            <a:pPr algn="just"/>
            <a:r>
              <a:rPr lang="it-IT" sz="2400" dirty="0" smtClean="0">
                <a:solidFill>
                  <a:schemeClr val="bg2"/>
                </a:solidFill>
              </a:rPr>
              <a:t>Fare “educazione </a:t>
            </a:r>
            <a:r>
              <a:rPr lang="it-IT" sz="2400" dirty="0">
                <a:solidFill>
                  <a:schemeClr val="bg2"/>
                </a:solidFill>
              </a:rPr>
              <a:t>interculturale” </a:t>
            </a:r>
            <a:r>
              <a:rPr lang="it-IT" sz="2400" dirty="0" smtClean="0">
                <a:solidFill>
                  <a:schemeClr val="bg2"/>
                </a:solidFill>
              </a:rPr>
              <a:t>significa promuovere un </a:t>
            </a:r>
            <a:r>
              <a:rPr lang="it-IT" sz="2400" dirty="0">
                <a:solidFill>
                  <a:schemeClr val="bg2"/>
                </a:solidFill>
              </a:rPr>
              <a:t>processo multidimensionale, di interazione tra soggetti di identità culturali diverse, che vivono l’incontro come una preziosa opportunità di crescita della cultura personale di ciascuno, nella prospettiva di cambiare tutto quello che è di ostacolo alla costruzione di una nuova convivenza </a:t>
            </a:r>
            <a:r>
              <a:rPr lang="it-IT" sz="2400" dirty="0" smtClean="0">
                <a:solidFill>
                  <a:schemeClr val="bg2"/>
                </a:solidFill>
              </a:rPr>
              <a:t>civile.</a:t>
            </a:r>
          </a:p>
          <a:p>
            <a:pPr algn="just"/>
            <a:r>
              <a:rPr lang="it-IT" sz="2400" dirty="0">
                <a:solidFill>
                  <a:schemeClr val="bg2"/>
                </a:solidFill>
              </a:rPr>
              <a:t>E’ importate che l’educazione interculturale prenda </a:t>
            </a:r>
            <a:r>
              <a:rPr lang="it-IT" sz="2400" dirty="0" smtClean="0">
                <a:solidFill>
                  <a:schemeClr val="bg2"/>
                </a:solidFill>
              </a:rPr>
              <a:t>il </a:t>
            </a:r>
            <a:r>
              <a:rPr lang="it-IT" sz="2400" dirty="0">
                <a:solidFill>
                  <a:schemeClr val="bg2"/>
                </a:solidFill>
              </a:rPr>
              <a:t>via fin dai primi anni dell’infanzia dei fanciulli, per aiutarli a superare e a non farsi influenzare dagli stereotipi che spesso vengono veicolati anche dai mass-media, e a vedere nell’altro una possibilità di arricchimento, e non un nemico pericoloso da cui difendersi.</a:t>
            </a:r>
            <a:endParaRPr lang="it-IT" sz="2400" dirty="0" smtClean="0">
              <a:solidFill>
                <a:schemeClr val="bg2"/>
              </a:solidFill>
            </a:endParaRPr>
          </a:p>
          <a:p>
            <a:pPr algn="just"/>
            <a:endParaRPr lang="it-IT" sz="2400" dirty="0" smtClean="0">
              <a:solidFill>
                <a:schemeClr val="bg2"/>
              </a:solidFill>
            </a:endParaRPr>
          </a:p>
          <a:p>
            <a:pPr algn="just"/>
            <a:endParaRPr lang="it-IT" sz="2400"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8918" y="3432196"/>
            <a:ext cx="5283161" cy="3211514"/>
          </a:xfrm>
        </p:spPr>
        <p:txBody>
          <a:bodyPr>
            <a:normAutofit fontScale="32500" lnSpcReduction="20000"/>
          </a:bodyPr>
          <a:lstStyle/>
          <a:p>
            <a:pPr>
              <a:buNone/>
            </a:pPr>
            <a:endParaRPr lang="it-IT" sz="4500" dirty="0" smtClean="0">
              <a:solidFill>
                <a:schemeClr val="bg2"/>
              </a:solidFill>
            </a:endParaRPr>
          </a:p>
          <a:p>
            <a:pPr marL="0" indent="0" algn="ctr">
              <a:buNone/>
            </a:pPr>
            <a:r>
              <a:rPr lang="it-IT" sz="8000" dirty="0" smtClean="0">
                <a:solidFill>
                  <a:schemeClr val="bg2"/>
                </a:solidFill>
              </a:rPr>
              <a:t>Attraverso </a:t>
            </a:r>
            <a:r>
              <a:rPr lang="it-IT" sz="8000" dirty="0">
                <a:solidFill>
                  <a:schemeClr val="bg2"/>
                </a:solidFill>
              </a:rPr>
              <a:t>le fiabe possiamo </a:t>
            </a:r>
            <a:r>
              <a:rPr lang="it-IT" sz="8000" dirty="0" smtClean="0">
                <a:solidFill>
                  <a:schemeClr val="bg2"/>
                </a:solidFill>
              </a:rPr>
              <a:t>scoprire </a:t>
            </a:r>
            <a:r>
              <a:rPr lang="it-IT" sz="8000" dirty="0">
                <a:solidFill>
                  <a:schemeClr val="bg2"/>
                </a:solidFill>
              </a:rPr>
              <a:t>le caratteristiche e le differenze che connotano un gruppo, un paese, un modo di vivere</a:t>
            </a:r>
            <a:r>
              <a:rPr lang="it-IT" sz="8000" dirty="0" smtClean="0">
                <a:solidFill>
                  <a:schemeClr val="bg2"/>
                </a:solidFill>
              </a:rPr>
              <a:t>… Ma </a:t>
            </a:r>
            <a:r>
              <a:rPr lang="it-IT" sz="8000" dirty="0">
                <a:solidFill>
                  <a:schemeClr val="bg2"/>
                </a:solidFill>
              </a:rPr>
              <a:t>è sorprendente come ci siano, proprio nelle storie di origine popolare, somiglianze profonde</a:t>
            </a:r>
            <a:r>
              <a:rPr lang="it-IT" sz="8000" dirty="0" smtClean="0">
                <a:solidFill>
                  <a:schemeClr val="bg2"/>
                </a:solidFill>
              </a:rPr>
              <a:t>.</a:t>
            </a:r>
          </a:p>
        </p:txBody>
      </p:sp>
      <p:sp>
        <p:nvSpPr>
          <p:cNvPr id="2" name="Titolo 1"/>
          <p:cNvSpPr>
            <a:spLocks noGrp="1"/>
          </p:cNvSpPr>
          <p:nvPr>
            <p:ph type="title"/>
          </p:nvPr>
        </p:nvSpPr>
        <p:spPr>
          <a:xfrm>
            <a:off x="0" y="116632"/>
            <a:ext cx="9036496" cy="1328192"/>
          </a:xfrm>
        </p:spPr>
        <p:txBody>
          <a:bodyPr>
            <a:noAutofit/>
          </a:bodyPr>
          <a:lstStyle/>
          <a:p>
            <a:pPr algn="ctr"/>
            <a:r>
              <a:rPr lang="it-IT" sz="4000" b="1" dirty="0" smtClean="0"/>
              <a:t>La fiaba per </a:t>
            </a:r>
            <a:r>
              <a:rPr lang="it-IT" sz="4000" b="1" i="1" dirty="0" smtClean="0"/>
              <a:t>educare</a:t>
            </a:r>
            <a:r>
              <a:rPr lang="it-IT" sz="4000" b="1" dirty="0" smtClean="0"/>
              <a:t> all’interculturalità</a:t>
            </a:r>
            <a:endParaRPr lang="it-IT" sz="4000" b="1" dirty="0"/>
          </a:p>
        </p:txBody>
      </p:sp>
      <p:sp>
        <p:nvSpPr>
          <p:cNvPr id="10" name="Segnaposto testo 3"/>
          <p:cNvSpPr txBox="1">
            <a:spLocks/>
          </p:cNvSpPr>
          <p:nvPr/>
        </p:nvSpPr>
        <p:spPr>
          <a:xfrm>
            <a:off x="8918" y="1628800"/>
            <a:ext cx="5283161" cy="1803396"/>
          </a:xfrm>
          <a:prstGeom prst="rect">
            <a:avLst/>
          </a:prstGeom>
          <a:solidFill>
            <a:schemeClr val="accent2"/>
          </a:solidFill>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it-IT" sz="2800" dirty="0">
                <a:solidFill>
                  <a:schemeClr val="bg1"/>
                </a:solidFill>
              </a:rPr>
              <a:t>Una delle modalità più diffuse per “</a:t>
            </a:r>
            <a:r>
              <a:rPr lang="it-IT" sz="2800" dirty="0" smtClean="0">
                <a:solidFill>
                  <a:schemeClr val="bg1"/>
                </a:solidFill>
              </a:rPr>
              <a:t>fare” educazione </a:t>
            </a:r>
            <a:r>
              <a:rPr lang="it-IT" sz="2800" dirty="0">
                <a:solidFill>
                  <a:schemeClr val="bg1"/>
                </a:solidFill>
              </a:rPr>
              <a:t>interculturale consiste nell’utilizzo della fiaba e </a:t>
            </a:r>
            <a:r>
              <a:rPr lang="it-IT" sz="2800" dirty="0" smtClean="0">
                <a:solidFill>
                  <a:schemeClr val="bg1"/>
                </a:solidFill>
              </a:rPr>
              <a:t>della </a:t>
            </a:r>
            <a:r>
              <a:rPr lang="it-IT" sz="2800" dirty="0">
                <a:solidFill>
                  <a:schemeClr val="bg1"/>
                </a:solidFill>
              </a:rPr>
              <a:t>narrazione in genere. </a:t>
            </a:r>
            <a:endParaRPr lang="it-IT" sz="3200" dirty="0">
              <a:solidFill>
                <a:schemeClr val="bg1"/>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869" t="18182" r="46007" b="6250"/>
          <a:stretch/>
        </p:blipFill>
        <p:spPr bwMode="auto">
          <a:xfrm>
            <a:off x="5256584" y="1357420"/>
            <a:ext cx="3995936" cy="55279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6000" b="1" dirty="0" smtClean="0"/>
              <a:t>I personaggi ponte</a:t>
            </a:r>
            <a:endParaRPr lang="it-IT" sz="6000" b="1" dirty="0"/>
          </a:p>
        </p:txBody>
      </p:sp>
      <p:sp>
        <p:nvSpPr>
          <p:cNvPr id="3" name="Segnaposto contenuto 2"/>
          <p:cNvSpPr>
            <a:spLocks noGrp="1"/>
          </p:cNvSpPr>
          <p:nvPr>
            <p:ph sz="quarter" idx="1"/>
          </p:nvPr>
        </p:nvSpPr>
        <p:spPr>
          <a:xfrm>
            <a:off x="-180528" y="3212976"/>
            <a:ext cx="6284377" cy="3384376"/>
          </a:xfrm>
        </p:spPr>
        <p:txBody>
          <a:bodyPr>
            <a:normAutofit fontScale="85000" lnSpcReduction="20000"/>
          </a:bodyPr>
          <a:lstStyle/>
          <a:p>
            <a:pPr>
              <a:buFont typeface="Arial" pitchFamily="34" charset="0"/>
              <a:buChar char="•"/>
            </a:pPr>
            <a:r>
              <a:rPr lang="it-IT" dirty="0">
                <a:solidFill>
                  <a:schemeClr val="bg2"/>
                </a:solidFill>
              </a:rPr>
              <a:t>Folletto: </a:t>
            </a:r>
            <a:r>
              <a:rPr lang="it-IT" sz="2400" dirty="0">
                <a:solidFill>
                  <a:schemeClr val="bg2"/>
                </a:solidFill>
              </a:rPr>
              <a:t>non è solo il compagno di giochi, invisibile e immaginario, ma diviene anche un amico che, attraverso lettere e storie di culture diverse, racconta modi di fare, usi e costumi di differenti parti del mondo, quelli da cui vengono molte famiglie e bambini immigrati. </a:t>
            </a:r>
            <a:endParaRPr lang="it-IT" sz="2400" dirty="0" smtClean="0">
              <a:solidFill>
                <a:schemeClr val="bg2"/>
              </a:solidFill>
            </a:endParaRPr>
          </a:p>
          <a:p>
            <a:pPr>
              <a:buFont typeface="Arial" pitchFamily="34" charset="0"/>
              <a:buChar char="•"/>
            </a:pPr>
            <a:r>
              <a:rPr lang="it-IT" sz="2400" i="1" dirty="0" smtClean="0">
                <a:solidFill>
                  <a:schemeClr val="bg2"/>
                </a:solidFill>
              </a:rPr>
              <a:t>Folletti migranti: </a:t>
            </a:r>
            <a:r>
              <a:rPr lang="it-IT" sz="2400" dirty="0" smtClean="0">
                <a:solidFill>
                  <a:schemeClr val="bg2"/>
                </a:solidFill>
              </a:rPr>
              <a:t>personaggi </a:t>
            </a:r>
            <a:r>
              <a:rPr lang="it-IT" sz="2400" dirty="0">
                <a:solidFill>
                  <a:schemeClr val="bg2"/>
                </a:solidFill>
              </a:rPr>
              <a:t>multiculturali </a:t>
            </a:r>
            <a:r>
              <a:rPr lang="it-IT" sz="2400" dirty="0" err="1" smtClean="0">
                <a:solidFill>
                  <a:schemeClr val="bg2"/>
                </a:solidFill>
              </a:rPr>
              <a:t>appartenenenti</a:t>
            </a:r>
            <a:r>
              <a:rPr lang="it-IT" sz="2400" dirty="0" smtClean="0">
                <a:solidFill>
                  <a:schemeClr val="bg2"/>
                </a:solidFill>
              </a:rPr>
              <a:t> </a:t>
            </a:r>
            <a:r>
              <a:rPr lang="it-IT" sz="2400" dirty="0">
                <a:solidFill>
                  <a:schemeClr val="bg2"/>
                </a:solidFill>
              </a:rPr>
              <a:t>non solo alle fiabe ma anche alle tradizioni sia italiane che straniere</a:t>
            </a:r>
            <a:r>
              <a:rPr lang="it-IT" sz="2400" dirty="0" smtClean="0">
                <a:solidFill>
                  <a:schemeClr val="bg2"/>
                </a:solidFill>
              </a:rPr>
              <a:t>.</a:t>
            </a:r>
          </a:p>
          <a:p>
            <a:pPr>
              <a:buFont typeface="Arial" pitchFamily="34" charset="0"/>
              <a:buChar char="•"/>
            </a:pPr>
            <a:r>
              <a:rPr lang="it-IT" sz="2400" dirty="0" smtClean="0">
                <a:solidFill>
                  <a:schemeClr val="bg2"/>
                </a:solidFill>
              </a:rPr>
              <a:t>Folletto Monachino – Pinocchio – </a:t>
            </a:r>
            <a:r>
              <a:rPr lang="it-IT" sz="2400" dirty="0" err="1" smtClean="0">
                <a:solidFill>
                  <a:schemeClr val="bg2"/>
                </a:solidFill>
              </a:rPr>
              <a:t>Nasreddin</a:t>
            </a:r>
            <a:r>
              <a:rPr lang="it-IT" sz="2400" dirty="0" smtClean="0">
                <a:solidFill>
                  <a:schemeClr val="bg2"/>
                </a:solidFill>
              </a:rPr>
              <a:t> - </a:t>
            </a:r>
            <a:r>
              <a:rPr lang="it-IT" sz="2400" dirty="0" err="1" smtClean="0">
                <a:solidFill>
                  <a:schemeClr val="bg2"/>
                </a:solidFill>
              </a:rPr>
              <a:t>Juha</a:t>
            </a:r>
            <a:r>
              <a:rPr lang="it-IT" sz="2400" dirty="0" smtClean="0">
                <a:solidFill>
                  <a:schemeClr val="bg2"/>
                </a:solidFill>
              </a:rPr>
              <a:t> </a:t>
            </a:r>
          </a:p>
          <a:p>
            <a:pPr>
              <a:buFont typeface="Arial" pitchFamily="34" charset="0"/>
              <a:buChar char="•"/>
            </a:pPr>
            <a:r>
              <a:rPr lang="it-IT" sz="2400" dirty="0" smtClean="0">
                <a:solidFill>
                  <a:schemeClr val="bg2"/>
                </a:solidFill>
              </a:rPr>
              <a:t>Folletto </a:t>
            </a:r>
            <a:r>
              <a:rPr lang="it-IT" sz="2400" dirty="0" err="1" smtClean="0">
                <a:solidFill>
                  <a:schemeClr val="bg2"/>
                </a:solidFill>
              </a:rPr>
              <a:t>Ching</a:t>
            </a:r>
            <a:r>
              <a:rPr lang="it-IT" sz="2400" dirty="0" smtClean="0">
                <a:solidFill>
                  <a:schemeClr val="bg2"/>
                </a:solidFill>
              </a:rPr>
              <a:t> Chi – Cenerentola – </a:t>
            </a:r>
            <a:r>
              <a:rPr lang="it-IT" sz="2400" dirty="0" err="1" smtClean="0">
                <a:solidFill>
                  <a:schemeClr val="bg2"/>
                </a:solidFill>
              </a:rPr>
              <a:t>Ye</a:t>
            </a:r>
            <a:r>
              <a:rPr lang="it-IT" sz="2400" dirty="0" smtClean="0">
                <a:solidFill>
                  <a:schemeClr val="bg2"/>
                </a:solidFill>
              </a:rPr>
              <a:t> Xian – </a:t>
            </a:r>
            <a:r>
              <a:rPr lang="it-IT" sz="2400" dirty="0" err="1" smtClean="0">
                <a:solidFill>
                  <a:schemeClr val="bg2"/>
                </a:solidFill>
              </a:rPr>
              <a:t>Vassilissa</a:t>
            </a:r>
            <a:r>
              <a:rPr lang="it-IT" sz="2400" dirty="0" smtClean="0">
                <a:solidFill>
                  <a:schemeClr val="bg2"/>
                </a:solidFill>
              </a:rPr>
              <a:t> – </a:t>
            </a:r>
            <a:r>
              <a:rPr lang="it-IT" sz="2400" dirty="0" err="1" smtClean="0">
                <a:solidFill>
                  <a:schemeClr val="bg2"/>
                </a:solidFill>
              </a:rPr>
              <a:t>Rodopi</a:t>
            </a:r>
            <a:r>
              <a:rPr lang="it-IT" sz="2400" dirty="0" smtClean="0">
                <a:solidFill>
                  <a:schemeClr val="bg2"/>
                </a:solidFill>
              </a:rPr>
              <a:t>….</a:t>
            </a:r>
          </a:p>
          <a:p>
            <a:pPr>
              <a:buFont typeface="Arial" pitchFamily="34" charset="0"/>
              <a:buChar char="•"/>
            </a:pPr>
            <a:endParaRPr lang="it-IT" dirty="0">
              <a:solidFill>
                <a:schemeClr val="bg2"/>
              </a:solidFill>
            </a:endParaRPr>
          </a:p>
        </p:txBody>
      </p:sp>
      <p:sp>
        <p:nvSpPr>
          <p:cNvPr id="4" name="Rettangolo 3"/>
          <p:cNvSpPr/>
          <p:nvPr/>
        </p:nvSpPr>
        <p:spPr>
          <a:xfrm>
            <a:off x="179512" y="1844824"/>
            <a:ext cx="8712968" cy="1200329"/>
          </a:xfrm>
          <a:prstGeom prst="rect">
            <a:avLst/>
          </a:prstGeom>
          <a:solidFill>
            <a:schemeClr val="accent2"/>
          </a:solidFill>
        </p:spPr>
        <p:txBody>
          <a:bodyPr wrap="square">
            <a:spAutoFit/>
          </a:bodyPr>
          <a:lstStyle/>
          <a:p>
            <a:pPr algn="ctr"/>
            <a:r>
              <a:rPr lang="it-IT" sz="2400" dirty="0">
                <a:solidFill>
                  <a:schemeClr val="bg1"/>
                </a:solidFill>
              </a:rPr>
              <a:t>La scoperta di figure e personaggi condivisi consente di creare un “ponte” fra culture diverse ma anche un “bisogno” di  conoscenza, di scoperta, d’identità e di relazione tra popoli.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212976"/>
            <a:ext cx="11271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014" y="3212977"/>
            <a:ext cx="180748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695142"/>
            <a:ext cx="2088232"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543" y="4780868"/>
            <a:ext cx="120650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par>
                                <p:cTn id="28" presetID="10" presetClass="entr" presetSubtype="0" fill="hold" nodeType="with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fade">
                                      <p:cBhvr>
                                        <p:cTn id="30" dur="500"/>
                                        <p:tgtEl>
                                          <p:spTgt spid="2051"/>
                                        </p:tgtEl>
                                      </p:cBhvr>
                                    </p:animEffect>
                                  </p:childTnLst>
                                </p:cTn>
                              </p:par>
                              <p:par>
                                <p:cTn id="31" presetID="10" presetClass="entr" presetSubtype="0" fill="hold" nodeType="withEffect">
                                  <p:stCondLst>
                                    <p:cond delay="0"/>
                                  </p:stCondLst>
                                  <p:childTnLst>
                                    <p:set>
                                      <p:cBhvr>
                                        <p:cTn id="32" dur="1" fill="hold">
                                          <p:stCondLst>
                                            <p:cond delay="0"/>
                                          </p:stCondLst>
                                        </p:cTn>
                                        <p:tgtEl>
                                          <p:spTgt spid="2053"/>
                                        </p:tgtEl>
                                        <p:attrNameLst>
                                          <p:attrName>style.visibility</p:attrName>
                                        </p:attrNameLst>
                                      </p:cBhvr>
                                      <p:to>
                                        <p:strVal val="visible"/>
                                      </p:to>
                                    </p:set>
                                    <p:animEffect transition="in" filter="fade">
                                      <p:cBhvr>
                                        <p:cTn id="33" dur="500"/>
                                        <p:tgtEl>
                                          <p:spTgt spid="2053"/>
                                        </p:tgtEl>
                                      </p:cBhvr>
                                    </p:animEffect>
                                  </p:childTnLst>
                                </p:cTn>
                              </p:par>
                              <p:par>
                                <p:cTn id="34" presetID="10" presetClass="entr" presetSubtype="0" fill="hold" nodeType="with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fade">
                                      <p:cBhvr>
                                        <p:cTn id="3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0"/>
            <a:ext cx="7476617" cy="163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662913"/>
            <a:ext cx="1872208" cy="2126127"/>
          </a:xfrm>
          <a:prstGeom prst="rect">
            <a:avLst/>
          </a:prstGeom>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8462" y="29591"/>
            <a:ext cx="1438034" cy="152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2" y="4265058"/>
            <a:ext cx="10906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4125" y="4730005"/>
            <a:ext cx="1779587"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6625" y="4230735"/>
            <a:ext cx="2646363"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Segnaposto testo 3"/>
          <p:cNvSpPr txBox="1">
            <a:spLocks/>
          </p:cNvSpPr>
          <p:nvPr/>
        </p:nvSpPr>
        <p:spPr>
          <a:xfrm>
            <a:off x="5557174" y="1568354"/>
            <a:ext cx="3545383" cy="2333703"/>
          </a:xfrm>
          <a:prstGeom prst="round2DiagRect">
            <a:avLst/>
          </a:prstGeom>
          <a:solidFill>
            <a:schemeClr val="accent4">
              <a:lumMod val="75000"/>
            </a:schemeClr>
          </a:solidFill>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it-IT" sz="2000" dirty="0" smtClean="0">
                <a:solidFill>
                  <a:schemeClr val="accent3">
                    <a:lumMod val="50000"/>
                  </a:schemeClr>
                </a:solidFill>
              </a:rPr>
              <a:t>Attività grafico-manipolative </a:t>
            </a:r>
            <a:r>
              <a:rPr lang="it-IT" sz="2000" dirty="0" smtClean="0">
                <a:solidFill>
                  <a:schemeClr val="accent3">
                    <a:lumMod val="50000"/>
                  </a:schemeClr>
                </a:solidFill>
              </a:rPr>
              <a:t>sviluppano la creatività e la fantasia ma permettono anche di interiorizzare meglio le storie favorendo una “una mente libera da qualsiasi preconcetto” (cit. B. Munari).</a:t>
            </a:r>
            <a:endParaRPr lang="it-IT" sz="2000" dirty="0" smtClean="0">
              <a:solidFill>
                <a:schemeClr val="accent3">
                  <a:lumMod val="50000"/>
                </a:schemeClr>
              </a:solidFill>
            </a:endParaRPr>
          </a:p>
          <a:p>
            <a:pPr marL="0" indent="0" algn="ctr">
              <a:buNone/>
            </a:pPr>
            <a:endParaRPr lang="it-IT" sz="2400" dirty="0"/>
          </a:p>
        </p:txBody>
      </p:sp>
      <p:sp>
        <p:nvSpPr>
          <p:cNvPr id="21" name="Segnaposto testo 3"/>
          <p:cNvSpPr txBox="1">
            <a:spLocks/>
          </p:cNvSpPr>
          <p:nvPr/>
        </p:nvSpPr>
        <p:spPr>
          <a:xfrm>
            <a:off x="5796136" y="4061666"/>
            <a:ext cx="3306421" cy="2679702"/>
          </a:xfrm>
          <a:prstGeom prst="round2DiagRect">
            <a:avLst/>
          </a:prstGeom>
          <a:solidFill>
            <a:schemeClr val="tx2">
              <a:lumMod val="60000"/>
              <a:lumOff val="40000"/>
            </a:schemeClr>
          </a:solidFill>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it-IT" sz="2000" dirty="0" smtClean="0">
                <a:solidFill>
                  <a:schemeClr val="accent3">
                    <a:lumMod val="50000"/>
                  </a:schemeClr>
                </a:solidFill>
              </a:rPr>
              <a:t>Attività </a:t>
            </a:r>
            <a:r>
              <a:rPr lang="it-IT" sz="2000" dirty="0">
                <a:solidFill>
                  <a:schemeClr val="accent3">
                    <a:lumMod val="50000"/>
                  </a:schemeClr>
                </a:solidFill>
              </a:rPr>
              <a:t>drammatico-teatrali rappresentano la strategia ideale </a:t>
            </a:r>
            <a:r>
              <a:rPr lang="it-IT" sz="2000" dirty="0" smtClean="0">
                <a:solidFill>
                  <a:schemeClr val="accent3">
                    <a:lumMod val="50000"/>
                  </a:schemeClr>
                </a:solidFill>
              </a:rPr>
              <a:t>in </a:t>
            </a:r>
            <a:r>
              <a:rPr lang="it-IT" sz="2000" dirty="0">
                <a:solidFill>
                  <a:schemeClr val="accent3">
                    <a:lumMod val="50000"/>
                  </a:schemeClr>
                </a:solidFill>
              </a:rPr>
              <a:t>quanto includono tutti i vantaggi della situazione comunicativa </a:t>
            </a:r>
            <a:r>
              <a:rPr lang="it-IT" sz="2000" dirty="0" smtClean="0">
                <a:solidFill>
                  <a:schemeClr val="accent3">
                    <a:lumMod val="50000"/>
                  </a:schemeClr>
                </a:solidFill>
              </a:rPr>
              <a:t>simulata e di </a:t>
            </a:r>
            <a:r>
              <a:rPr lang="it-IT" sz="2000" dirty="0">
                <a:solidFill>
                  <a:schemeClr val="accent3">
                    <a:lumMod val="50000"/>
                  </a:schemeClr>
                </a:solidFill>
              </a:rPr>
              <a:t>una situazione di grande interesse e coinvolgimento ludico.</a:t>
            </a:r>
            <a:endParaRPr lang="it-IT" sz="2400" dirty="0"/>
          </a:p>
        </p:txBody>
      </p:sp>
      <p:pic>
        <p:nvPicPr>
          <p:cNvPr id="1042"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2" y="1703189"/>
            <a:ext cx="1927225"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9561" y="2060848"/>
            <a:ext cx="1934638" cy="2389613"/>
          </a:xfrm>
          <a:prstGeom prst="rect">
            <a:avLst/>
          </a:prstGeom>
          <a:ln>
            <a:noFill/>
          </a:ln>
          <a:effectLst>
            <a:outerShdw dist="35921" dir="2700000" algn="ctr" rotWithShape="0">
              <a:schemeClr val="bg2"/>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barn(inVertical)">
                                      <p:cBhvr>
                                        <p:cTn id="10" dur="500"/>
                                        <p:tgtEl>
                                          <p:spTgt spid="10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bg/>
                                          </p:spTgt>
                                        </p:tgtEl>
                                        <p:attrNameLst>
                                          <p:attrName>style.visibility</p:attrName>
                                        </p:attrNameLst>
                                      </p:cBhvr>
                                      <p:to>
                                        <p:strVal val="visible"/>
                                      </p:to>
                                    </p:set>
                                    <p:animEffect transition="in" filter="fade">
                                      <p:cBhvr>
                                        <p:cTn id="15" dur="1000"/>
                                        <p:tgtEl>
                                          <p:spTgt spid="19">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1000"/>
                                        <p:tgtEl>
                                          <p:spTgt spid="19">
                                            <p:txEl>
                                              <p:pRg st="0" end="0"/>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childTnLst>
                                </p:cTn>
                              </p:par>
                              <p:par>
                                <p:cTn id="21" presetID="16" presetClass="entr" presetSubtype="42" fill="hold" nodeType="withEffect">
                                  <p:stCondLst>
                                    <p:cond delay="0"/>
                                  </p:stCondLst>
                                  <p:childTnLst>
                                    <p:set>
                                      <p:cBhvr>
                                        <p:cTn id="22" dur="1" fill="hold">
                                          <p:stCondLst>
                                            <p:cond delay="0"/>
                                          </p:stCondLst>
                                        </p:cTn>
                                        <p:tgtEl>
                                          <p:spTgt spid="1043"/>
                                        </p:tgtEl>
                                        <p:attrNameLst>
                                          <p:attrName>style.visibility</p:attrName>
                                        </p:attrNameLst>
                                      </p:cBhvr>
                                      <p:to>
                                        <p:strVal val="visible"/>
                                      </p:to>
                                    </p:set>
                                    <p:animEffect transition="in" filter="barn(outHorizontal)">
                                      <p:cBhvr>
                                        <p:cTn id="23" dur="500"/>
                                        <p:tgtEl>
                                          <p:spTgt spid="1043"/>
                                        </p:tgtEl>
                                      </p:cBhvr>
                                    </p:animEffect>
                                  </p:childTnLst>
                                </p:cTn>
                              </p:par>
                              <p:par>
                                <p:cTn id="24" presetID="4" presetClass="entr" presetSubtype="32" fill="hold" nodeType="withEffect">
                                  <p:stCondLst>
                                    <p:cond delay="0"/>
                                  </p:stCondLst>
                                  <p:childTnLst>
                                    <p:set>
                                      <p:cBhvr>
                                        <p:cTn id="25" dur="1" fill="hold">
                                          <p:stCondLst>
                                            <p:cond delay="0"/>
                                          </p:stCondLst>
                                        </p:cTn>
                                        <p:tgtEl>
                                          <p:spTgt spid="1042"/>
                                        </p:tgtEl>
                                        <p:attrNameLst>
                                          <p:attrName>style.visibility</p:attrName>
                                        </p:attrNameLst>
                                      </p:cBhvr>
                                      <p:to>
                                        <p:strVal val="visible"/>
                                      </p:to>
                                    </p:set>
                                    <p:animEffect transition="in" filter="box(out)">
                                      <p:cBhvr>
                                        <p:cTn id="26" dur="2000"/>
                                        <p:tgtEl>
                                          <p:spTgt spid="10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bg/>
                                          </p:spTgt>
                                        </p:tgtEl>
                                        <p:attrNameLst>
                                          <p:attrName>style.visibility</p:attrName>
                                        </p:attrNameLst>
                                      </p:cBhvr>
                                      <p:to>
                                        <p:strVal val="visible"/>
                                      </p:to>
                                    </p:set>
                                    <p:animEffect transition="in" filter="fade">
                                      <p:cBhvr>
                                        <p:cTn id="31" dur="1000"/>
                                        <p:tgtEl>
                                          <p:spTgt spid="21">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1000"/>
                                        <p:tgtEl>
                                          <p:spTgt spid="21">
                                            <p:txEl>
                                              <p:pRg st="0" end="0"/>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1037"/>
                                        </p:tgtEl>
                                        <p:attrNameLst>
                                          <p:attrName>style.visibility</p:attrName>
                                        </p:attrNameLst>
                                      </p:cBhvr>
                                      <p:to>
                                        <p:strVal val="visible"/>
                                      </p:to>
                                    </p:set>
                                    <p:animEffect transition="in" filter="circle(in)">
                                      <p:cBhvr>
                                        <p:cTn id="37" dur="2000"/>
                                        <p:tgtEl>
                                          <p:spTgt spid="1037"/>
                                        </p:tgtEl>
                                      </p:cBhvr>
                                    </p:animEffect>
                                  </p:childTnLst>
                                </p:cTn>
                              </p:par>
                              <p:par>
                                <p:cTn id="38" presetID="6" presetClass="entr" presetSubtype="32" fill="hold" nodeType="withEffect">
                                  <p:stCondLst>
                                    <p:cond delay="0"/>
                                  </p:stCondLst>
                                  <p:childTnLst>
                                    <p:set>
                                      <p:cBhvr>
                                        <p:cTn id="39" dur="1" fill="hold">
                                          <p:stCondLst>
                                            <p:cond delay="0"/>
                                          </p:stCondLst>
                                        </p:cTn>
                                        <p:tgtEl>
                                          <p:spTgt spid="1038"/>
                                        </p:tgtEl>
                                        <p:attrNameLst>
                                          <p:attrName>style.visibility</p:attrName>
                                        </p:attrNameLst>
                                      </p:cBhvr>
                                      <p:to>
                                        <p:strVal val="visible"/>
                                      </p:to>
                                    </p:set>
                                    <p:animEffect transition="in" filter="circle(out)">
                                      <p:cBhvr>
                                        <p:cTn id="40" dur="2000"/>
                                        <p:tgtEl>
                                          <p:spTgt spid="1038"/>
                                        </p:tgtEl>
                                      </p:cBhvr>
                                    </p:animEffect>
                                  </p:childTnLst>
                                </p:cTn>
                              </p:par>
                              <p:par>
                                <p:cTn id="41" presetID="6" presetClass="entr" presetSubtype="32" fill="hold" nodeType="withEffect">
                                  <p:stCondLst>
                                    <p:cond delay="0"/>
                                  </p:stCondLst>
                                  <p:childTnLst>
                                    <p:set>
                                      <p:cBhvr>
                                        <p:cTn id="42" dur="1" fill="hold">
                                          <p:stCondLst>
                                            <p:cond delay="0"/>
                                          </p:stCondLst>
                                        </p:cTn>
                                        <p:tgtEl>
                                          <p:spTgt spid="1039"/>
                                        </p:tgtEl>
                                        <p:attrNameLst>
                                          <p:attrName>style.visibility</p:attrName>
                                        </p:attrNameLst>
                                      </p:cBhvr>
                                      <p:to>
                                        <p:strVal val="visible"/>
                                      </p:to>
                                    </p:set>
                                    <p:animEffect transition="in" filter="circle(out)">
                                      <p:cBhvr>
                                        <p:cTn id="43" dur="20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P spid="21" grpId="0" build="allAtOnce"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Personalizzato 2">
      <a:dk1>
        <a:srgbClr val="FA8D3D"/>
      </a:dk1>
      <a:lt1>
        <a:srgbClr val="FFDE66"/>
      </a:lt1>
      <a:dk2>
        <a:srgbClr val="AC66BB"/>
      </a:dk2>
      <a:lt2>
        <a:srgbClr val="000000"/>
      </a:lt2>
      <a:accent1>
        <a:srgbClr val="F9B639"/>
      </a:accent1>
      <a:accent2>
        <a:srgbClr val="FA8D3D"/>
      </a:accent2>
      <a:accent3>
        <a:srgbClr val="DE6C36"/>
      </a:accent3>
      <a:accent4>
        <a:srgbClr val="F9B639"/>
      </a:accent4>
      <a:accent5>
        <a:srgbClr val="CF6DA4"/>
      </a:accent5>
      <a:accent6>
        <a:srgbClr val="FA8D3D"/>
      </a:accent6>
      <a:hlink>
        <a:srgbClr val="FFDE66"/>
      </a:hlink>
      <a:folHlink>
        <a:srgbClr val="D490C5"/>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1070</TotalTime>
  <Words>1758</Words>
  <Application>Microsoft Office PowerPoint</Application>
  <PresentationFormat>Presentazione su schermo (4:3)</PresentationFormat>
  <Paragraphs>86</Paragraphs>
  <Slides>19</Slides>
  <Notes>1</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Luna</vt:lpstr>
      <vt:lpstr>SEMINARIO REGIONALE  “SCUOLA DELL’INFANZIA STATALE:  I NOSTRI PRIMI CINQUANT’ANNI”</vt:lpstr>
      <vt:lpstr>Indicazioni Nazionali per il curricolo della Scuola dell’Infanzia e del Primo Ciclo di Istruzione, 2012  </vt:lpstr>
      <vt:lpstr>Dall’integrazione all’inclusione </vt:lpstr>
      <vt:lpstr>Decreto legislativo 65/2017</vt:lpstr>
      <vt:lpstr>Analisi del contesto</vt:lpstr>
      <vt:lpstr>PERCORSO INTERCULTURALE</vt:lpstr>
      <vt:lpstr>La fiaba per educare all’interculturalità</vt:lpstr>
      <vt:lpstr>I personaggi ponte</vt:lpstr>
      <vt:lpstr>Presentazione standard di PowerPoint</vt:lpstr>
      <vt:lpstr>Attività che favoriscono l’incontro…</vt:lpstr>
      <vt:lpstr>Progetto  “Contrasto alla povertà educativa minorile (fascia di età 0-6)”</vt:lpstr>
      <vt:lpstr>Obiettivi</vt:lpstr>
      <vt:lpstr>Destinatari</vt:lpstr>
      <vt:lpstr>Modalità d’intervento</vt:lpstr>
      <vt:lpstr>Modalità d’intervento</vt:lpstr>
      <vt:lpstr>Presentazione standard di PowerPoint</vt:lpstr>
      <vt:lpstr>Interventi</vt:lpstr>
      <vt:lpstr>Scuola – Famiglia - Enti territoriali</vt:lpstr>
      <vt:lpstr>FINE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PC</cp:lastModifiedBy>
  <cp:revision>107</cp:revision>
  <dcterms:created xsi:type="dcterms:W3CDTF">2013-05-31T20:27:55Z</dcterms:created>
  <dcterms:modified xsi:type="dcterms:W3CDTF">2018-03-21T14:43:29Z</dcterms:modified>
</cp:coreProperties>
</file>