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7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grpSp>
        <p:nvGrpSpPr>
          <p:cNvPr id="2" name="Grup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igura a mano liber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ttore 1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44D363-F013-4AA2-8C5D-652B122C8B8A}" type="datetimeFigureOut">
              <a:rPr lang="it-IT" smtClean="0"/>
              <a:t>10/05/2016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AACADD3-566A-456B-86F2-B9D7F3DB4A0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4D363-F013-4AA2-8C5D-652B122C8B8A}" type="datetimeFigureOut">
              <a:rPr lang="it-IT" smtClean="0"/>
              <a:t>10/05/2016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ACADD3-566A-456B-86F2-B9D7F3DB4A0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4D363-F013-4AA2-8C5D-652B122C8B8A}" type="datetimeFigureOut">
              <a:rPr lang="it-IT" smtClean="0"/>
              <a:t>10/05/2016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ACADD3-566A-456B-86F2-B9D7F3DB4A0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4D363-F013-4AA2-8C5D-652B122C8B8A}" type="datetimeFigureOut">
              <a:rPr lang="it-IT" smtClean="0"/>
              <a:t>10/05/2016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ACADD3-566A-456B-86F2-B9D7F3DB4A08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4D363-F013-4AA2-8C5D-652B122C8B8A}" type="datetimeFigureOut">
              <a:rPr lang="it-IT" smtClean="0"/>
              <a:t>10/05/2016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ACADD3-566A-456B-86F2-B9D7F3DB4A08}" type="slidenum">
              <a:rPr lang="it-IT" smtClean="0"/>
              <a:t>‹N›</a:t>
            </a:fld>
            <a:endParaRPr lang="it-IT"/>
          </a:p>
        </p:txBody>
      </p:sp>
      <p:sp>
        <p:nvSpPr>
          <p:cNvPr id="7" name="Gallon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Gallon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4D363-F013-4AA2-8C5D-652B122C8B8A}" type="datetimeFigureOut">
              <a:rPr lang="it-IT" smtClean="0"/>
              <a:t>10/05/2016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ACADD3-566A-456B-86F2-B9D7F3DB4A08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4D363-F013-4AA2-8C5D-652B122C8B8A}" type="datetimeFigureOut">
              <a:rPr lang="it-IT" smtClean="0"/>
              <a:t>10/05/2016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ACADD3-566A-456B-86F2-B9D7F3DB4A08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4D363-F013-4AA2-8C5D-652B122C8B8A}" type="datetimeFigureOut">
              <a:rPr lang="it-IT" smtClean="0"/>
              <a:t>10/05/2016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ACADD3-566A-456B-86F2-B9D7F3DB4A08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44D363-F013-4AA2-8C5D-652B122C8B8A}" type="datetimeFigureOut">
              <a:rPr lang="it-IT" smtClean="0"/>
              <a:t>10/05/2016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ACADD3-566A-456B-86F2-B9D7F3DB4A0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744D363-F013-4AA2-8C5D-652B122C8B8A}" type="datetimeFigureOut">
              <a:rPr lang="it-IT" smtClean="0"/>
              <a:t>10/05/2016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ACADD3-566A-456B-86F2-B9D7F3DB4A08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44D363-F013-4AA2-8C5D-652B122C8B8A}" type="datetimeFigureOut">
              <a:rPr lang="it-IT" smtClean="0"/>
              <a:t>10/05/2016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AACADD3-566A-456B-86F2-B9D7F3DB4A08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olo rettango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ttore 1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Gallon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Gallon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744D363-F013-4AA2-8C5D-652B122C8B8A}" type="datetimeFigureOut">
              <a:rPr lang="it-IT" smtClean="0"/>
              <a:t>10/05/2016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AACADD3-566A-456B-86F2-B9D7F3DB4A08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c4jese8ssl.pubblica.istruzione.it/B4-DeterminazioneOD-PL/menuAction.do?dispatch=loadPage&amp;livello=1&amp;prgFgl=268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c4jese8ssl.pubblica.istruzione.it/B4-DeterminazioneOD-PL/preOrganicoPotenziamentoEEStampa.do?dispatch=loadPage&amp;SidiNodo=JBBQ&amp;prgFgl=8100" TargetMode="External"/><Relationship Id="rId5" Type="http://schemas.openxmlformats.org/officeDocument/2006/relationships/hyperlink" Target="https://oc4jese8ssl.pubblica.istruzione.it/B4-DeterminazioneOD-PL/menuAction.do?dispatch=loadPage&amp;livello=3&amp;prgFgl=2707" TargetMode="External"/><Relationship Id="rId4" Type="http://schemas.openxmlformats.org/officeDocument/2006/relationships/hyperlink" Target="https://oc4jese8ssl.pubblica.istruzione.it/B4-DeterminazioneOD-PL/menuAction.do?dispatch=loadPage&amp;livello=2&amp;prgFgl=2682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Organici di diritto 2016/17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Incontri con gli UU.SS.RR. 11 e 12 maggio 2016 </a:t>
            </a:r>
            <a:r>
              <a:rPr lang="it-IT" dirty="0" err="1" smtClean="0"/>
              <a:t>Miur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5814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Sempre con la funzione messa a disposizione da </a:t>
            </a:r>
            <a:r>
              <a:rPr lang="it-IT" dirty="0" err="1" smtClean="0"/>
              <a:t>Hp</a:t>
            </a:r>
            <a:r>
              <a:rPr lang="it-IT" dirty="0" smtClean="0"/>
              <a:t> è possibile ‘trasformare’ due spezzoni di posto comune della stessa scuola non riconducibili a COE in un posto + un posto di </a:t>
            </a:r>
            <a:r>
              <a:rPr lang="it-IT" dirty="0" err="1" smtClean="0"/>
              <a:t>potenziameto</a:t>
            </a:r>
            <a:endParaRPr lang="it-IT" dirty="0" smtClean="0"/>
          </a:p>
          <a:p>
            <a:r>
              <a:rPr lang="it-IT" dirty="0" smtClean="0"/>
              <a:t>In questo modo acquistiamo un posto di diritto in più </a:t>
            </a:r>
          </a:p>
          <a:p>
            <a:r>
              <a:rPr lang="it-IT" dirty="0" smtClean="0"/>
              <a:t>Fattivamente possiamo poi usare i due titolari parte sul frontale  e parte sul potenziamento 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Gestione degli spezzoni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550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Non si possono fare salvo che il docente</a:t>
            </a:r>
          </a:p>
          <a:p>
            <a:r>
              <a:rPr lang="it-IT" dirty="0" smtClean="0"/>
              <a:t>Sia impegnato a sostituire per tutto l’anno un titolare (in questo caso i ruoli si invertono)</a:t>
            </a:r>
          </a:p>
          <a:p>
            <a:r>
              <a:rPr lang="it-IT" dirty="0" smtClean="0"/>
              <a:t>Sia su insegnamenti curriculari dell’autonomia</a:t>
            </a:r>
          </a:p>
          <a:p>
            <a:r>
              <a:rPr lang="it-IT" dirty="0" smtClean="0"/>
              <a:t>Sia su in insegnamento ‘</a:t>
            </a:r>
            <a:r>
              <a:rPr lang="it-IT" dirty="0" err="1" smtClean="0"/>
              <a:t>sdopppiato</a:t>
            </a:r>
            <a:r>
              <a:rPr lang="it-IT" dirty="0" smtClean="0"/>
              <a:t>’</a:t>
            </a:r>
          </a:p>
          <a:p>
            <a:r>
              <a:rPr lang="it-IT" dirty="0" smtClean="0"/>
              <a:t>Vedremo se attivare appositi codici di VSG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Supplenze sul potenziamento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006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Fatto salvo il caso dell’utilizzo già in diritto del posto di potenziamento per attivare nuove classi (avendo le classi di concorso necessarie e consapevoli che questo riduce il potenziamento ma rende il posto ‘esprimibile e sostituibile’)</a:t>
            </a:r>
          </a:p>
          <a:p>
            <a:r>
              <a:rPr lang="it-IT" dirty="0" smtClean="0"/>
              <a:t>E’ possibile sdoppiare singoli insegnamenti, questo lo farà il dirigente per ridurre in parte le classi ‘pollaio’ ovviamente in presenza di spazi e orari adeguati, questo vale soprattutto per pluriclassi</a:t>
            </a:r>
            <a:r>
              <a:rPr lang="it-IT" dirty="0"/>
              <a:t> </a:t>
            </a:r>
            <a:r>
              <a:rPr lang="it-IT" dirty="0" smtClean="0"/>
              <a:t>e laboratori 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Lo sdoppiamento di classi/insegnamenti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4838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Con la funzione</a:t>
            </a:r>
          </a:p>
          <a:p>
            <a:r>
              <a:rPr lang="it-IT" u="sng" dirty="0"/>
              <a:t>Personale Comparto Scuola</a:t>
            </a:r>
            <a:endParaRPr lang="it-IT" dirty="0"/>
          </a:p>
          <a:p>
            <a:pPr marL="109728" indent="0">
              <a:buNone/>
            </a:pPr>
            <a:r>
              <a:rPr lang="it-IT" u="sng" dirty="0" smtClean="0"/>
              <a:t>Menu </a:t>
            </a:r>
            <a:r>
              <a:rPr lang="it-IT" u="sng" dirty="0"/>
              <a:t>SIDI </a:t>
            </a:r>
            <a:endParaRPr lang="it-IT" dirty="0"/>
          </a:p>
          <a:p>
            <a:pPr marL="109728" indent="0">
              <a:buNone/>
            </a:pPr>
            <a:r>
              <a:rPr lang="it-IT" dirty="0" smtClean="0"/>
              <a:t>|______ </a:t>
            </a:r>
            <a:r>
              <a:rPr lang="it-IT" u="sng" dirty="0"/>
              <a:t>Gestione delle Competenze del Dipendente (Fascicolo Personale)</a:t>
            </a:r>
            <a:endParaRPr lang="it-IT" dirty="0"/>
          </a:p>
          <a:p>
            <a:pPr marL="109728" indent="0">
              <a:buNone/>
            </a:pPr>
            <a:r>
              <a:rPr lang="it-IT" dirty="0" smtClean="0"/>
              <a:t>|______ </a:t>
            </a:r>
            <a:r>
              <a:rPr lang="it-IT" u="sng" dirty="0"/>
              <a:t>Gestione Dati di Titolarità</a:t>
            </a:r>
            <a:endParaRPr lang="it-IT" dirty="0"/>
          </a:p>
          <a:p>
            <a:pPr marL="109728" indent="0">
              <a:buNone/>
            </a:pPr>
            <a:r>
              <a:rPr lang="it-IT" dirty="0" smtClean="0"/>
              <a:t>|______ </a:t>
            </a:r>
            <a:r>
              <a:rPr lang="it-IT" u="sng" dirty="0"/>
              <a:t>Rettificare Dati di Titolarità</a:t>
            </a:r>
            <a:r>
              <a:rPr lang="it-IT" dirty="0"/>
              <a:t>  </a:t>
            </a:r>
          </a:p>
          <a:p>
            <a:r>
              <a:rPr lang="it-IT"/>
              <a:t>Per il personale docente della scuola secondaria di II grado, con tipo posto HH, il sistema consente la rettifica da scuola fittizia DOS a sede.   </a:t>
            </a:r>
          </a:p>
          <a:p>
            <a:endParaRPr lang="it-IT" b="1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Titolari DOS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2687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Con la nota di oggi e il DD 414 della DG ordinamenti abbiamo ‘sintonizzato’ il DM 39/98 con il </a:t>
            </a:r>
            <a:r>
              <a:rPr lang="it-IT" dirty="0" err="1" smtClean="0"/>
              <a:t>Dpr</a:t>
            </a:r>
            <a:r>
              <a:rPr lang="it-IT" dirty="0" smtClean="0"/>
              <a:t> 19/16 </a:t>
            </a:r>
          </a:p>
          <a:p>
            <a:r>
              <a:rPr lang="it-IT" dirty="0" smtClean="0"/>
              <a:t>Nel diritto i posti vanno inseriti con le vecchie classi</a:t>
            </a:r>
          </a:p>
          <a:p>
            <a:r>
              <a:rPr lang="it-IT" dirty="0" smtClean="0"/>
              <a:t>Nel fatto la conversione di tutti i posti dalle vecchie alle nuove classi avverrà tramite SIDI usando le tabelle allegate al DD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Classi di concorso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893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L’organico dei </a:t>
            </a:r>
            <a:r>
              <a:rPr lang="it-IT" dirty="0" err="1" smtClean="0"/>
              <a:t>Cipia</a:t>
            </a:r>
            <a:r>
              <a:rPr lang="it-IT" dirty="0" smtClean="0"/>
              <a:t> e dei serali delle secondarie resta invariato in meno, in più è adeguabile ma solo in teoria</a:t>
            </a:r>
          </a:p>
          <a:p>
            <a:r>
              <a:rPr lang="it-IT" dirty="0" smtClean="0"/>
              <a:t>Se la serie degli esami (quindi dall’anno scolastico 17/18) presenta forti cali si può ridistribuire ma sempre nell’ambito dell’istruzione adulti (potenziamento, corsi per gli stranieri)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CIPIA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308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it-IT" dirty="0" smtClean="0"/>
              <a:t>La nota del 29/4 dà per la prima volta indicazioni specifiche su questo settore, in particolare fissa il numero </a:t>
            </a:r>
            <a:r>
              <a:rPr lang="it-IT" u="sng" dirty="0" smtClean="0"/>
              <a:t>minimo</a:t>
            </a:r>
            <a:r>
              <a:rPr lang="it-IT" dirty="0" smtClean="0"/>
              <a:t> del personale da impiegare</a:t>
            </a:r>
          </a:p>
          <a:p>
            <a:r>
              <a:rPr lang="it-IT" dirty="0" smtClean="0"/>
              <a:t>E’ previsto un docente di primaria e tre di secondaria per sede e comunque l’attivazione di un percorso di primo livello per sede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r>
              <a:rPr lang="it-IT" dirty="0" smtClean="0"/>
              <a:t>Sedi carcerarie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7336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Per il momento procederemo con i consueti utilizzi secondo quanto avvenuto negli scorsi anni</a:t>
            </a:r>
          </a:p>
          <a:p>
            <a:r>
              <a:rPr lang="it-IT" dirty="0" smtClean="0"/>
              <a:t>Tali utilizzi riguardano anche i docenti immessi in ruolo nel potenziamento</a:t>
            </a:r>
          </a:p>
          <a:p>
            <a:r>
              <a:rPr lang="it-IT" dirty="0" smtClean="0"/>
              <a:t>I posti andranno quindi inseriti in OF in maniera tale da garantire una dotazione organica sufficiente alla copertura di quanto funzionante </a:t>
            </a:r>
          </a:p>
          <a:p>
            <a:r>
              <a:rPr lang="it-IT" dirty="0" smtClean="0"/>
              <a:t>I posti di ascolto si gestiscono in gruppo tuttavia abbiamo una sentenza del Tar Lazio che potrebbe aprire alla fruizione individuale anche di queste ore, trattandosi dunque di posti di fatto è bene considerare eventuali ottemperanze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Licei musicali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237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Non lo autorizziamo più noi ma direttamente l’USR utilizzando anche l’organico dell’autonomia e soprattutto nella direzione del riassorbimento dell’esubero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Ufficio tecnico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332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Dopo Ferragosto, una volta che il sistema avrà effettuato il passaggio tra vecchie e nuove classi di concorso si procederà nell’ordine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 smtClean="0"/>
              <a:t>Alle assegnazioni provvisorie (CCNI)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 smtClean="0"/>
              <a:t>Alle immissione in ruolo (nota operativa)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 smtClean="0"/>
              <a:t>Agli incarichi (Sequenza)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 smtClean="0"/>
              <a:t>Agli utilizzi (CCNI)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Proposte di incarico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201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Legge 107/15 commi 64 e 65</a:t>
            </a:r>
          </a:p>
          <a:p>
            <a:r>
              <a:rPr lang="it-IT" dirty="0" err="1" smtClean="0"/>
              <a:t>Dpr</a:t>
            </a:r>
            <a:r>
              <a:rPr lang="it-IT" dirty="0" smtClean="0"/>
              <a:t> 81/2009</a:t>
            </a:r>
          </a:p>
          <a:p>
            <a:r>
              <a:rPr lang="it-IT" dirty="0" smtClean="0"/>
              <a:t>Legge 133/08 art 64 </a:t>
            </a:r>
          </a:p>
          <a:p>
            <a:r>
              <a:rPr lang="it-IT" dirty="0" smtClean="0"/>
              <a:t>Decreto Legge 98/11</a:t>
            </a:r>
          </a:p>
          <a:p>
            <a:r>
              <a:rPr lang="it-IT" dirty="0" smtClean="0"/>
              <a:t>Legge 123/08 (conversione dl 104/13)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quadro normativo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410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sequenza prevedrà tempi contingentati che saranno definiti in modo omogeneo a livello nazionale</a:t>
            </a:r>
          </a:p>
          <a:p>
            <a:r>
              <a:rPr lang="it-IT" dirty="0" smtClean="0"/>
              <a:t>I DS tramite SIDI attribuiranno gli incarichi</a:t>
            </a:r>
          </a:p>
          <a:p>
            <a:r>
              <a:rPr lang="it-IT" dirty="0" smtClean="0"/>
              <a:t>Dopo tale fase subentreranno gli USR su chi è rimasto </a:t>
            </a:r>
            <a:r>
              <a:rPr lang="it-IT" smtClean="0"/>
              <a:t>senza sede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Proposte di incarico (2)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778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Il riparto, senza ulteriori oneri rispetto alla dotazione organica assegnata, considera </a:t>
            </a:r>
            <a:r>
              <a:rPr lang="it-IT" dirty="0" err="1"/>
              <a:t>altresi'</a:t>
            </a:r>
            <a:r>
              <a:rPr lang="it-IT" dirty="0"/>
              <a:t> il fabbisogno per progetti e convenzioni di particolare rilevanza didattica e culturale espresso da reti di scuole o per progetti di valore </a:t>
            </a:r>
            <a:r>
              <a:rPr lang="it-IT" dirty="0" smtClean="0"/>
              <a:t>nazionale</a:t>
            </a:r>
          </a:p>
          <a:p>
            <a:r>
              <a:rPr lang="it-IT" dirty="0" smtClean="0"/>
              <a:t>Per le reti decidono gli USR</a:t>
            </a:r>
          </a:p>
          <a:p>
            <a:r>
              <a:rPr lang="it-IT" dirty="0" smtClean="0"/>
              <a:t>Per i progetti nazionali daremo noi il riparto per ogni regione e gli ambiti di intervento</a:t>
            </a:r>
          </a:p>
          <a:p>
            <a:r>
              <a:rPr lang="it-IT" dirty="0" smtClean="0"/>
              <a:t>Considerate da subito i 732 posti come ‘in </a:t>
            </a:r>
            <a:r>
              <a:rPr lang="it-IT" dirty="0" err="1" smtClean="0"/>
              <a:t>meno’</a:t>
            </a:r>
            <a:r>
              <a:rPr lang="it-IT" dirty="0" smtClean="0"/>
              <a:t> nella piena disponibilità delle scuole anche se i destinatari resteranno titolari in queste ultime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Progetti nazionali e di rete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486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Trattandosi di un organico triennale si sono determinati i posti comuni sulla base dell’andamento della popolazione scolastica e tenendo fermo il totale di legge</a:t>
            </a:r>
          </a:p>
          <a:p>
            <a:r>
              <a:rPr lang="it-IT" dirty="0" smtClean="0"/>
              <a:t>I posti di sostegno sono quelli della legge 128/13 più il potenziamento</a:t>
            </a:r>
          </a:p>
          <a:p>
            <a:r>
              <a:rPr lang="it-IT" dirty="0" smtClean="0"/>
              <a:t>I posti di potenziamento sono rimasti quelli della tabella 1 della legge 107/15 </a:t>
            </a:r>
          </a:p>
          <a:p>
            <a:r>
              <a:rPr lang="it-IT" dirty="0" smtClean="0"/>
              <a:t>I posti di geografia sono ripartiti in base al limite nazionale (287) e all’OF dello scorso anno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Determinazione dei contingenti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4961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974193"/>
              </p:ext>
            </p:extLst>
          </p:nvPr>
        </p:nvGraphicFramePr>
        <p:xfrm>
          <a:off x="611560" y="1196751"/>
          <a:ext cx="7560840" cy="4929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8684"/>
                <a:gridCol w="780018"/>
                <a:gridCol w="780018"/>
                <a:gridCol w="732018"/>
                <a:gridCol w="760017"/>
                <a:gridCol w="760017"/>
                <a:gridCol w="760017"/>
                <a:gridCol w="760017"/>
                <a:gridCol w="760017"/>
                <a:gridCol w="760017"/>
              </a:tblGrid>
              <a:tr h="269129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regione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PRIMARIA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I GRADO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II GRADO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5594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O.D. 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variazione posti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variazione pop.</a:t>
                      </a:r>
                      <a:endParaRPr lang="it-IT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scolastica in 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O.D. 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variazione posti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variazione pop.</a:t>
                      </a:r>
                      <a:endParaRPr lang="it-IT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scolastica in 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O.D. 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variazione posti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variazione pop. scolastica in 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Abruzzo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4157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-8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-0,19%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2889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4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0,14%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4346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-64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-1,45%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Basilicata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2085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-30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-1,42%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1456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-57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-3,77%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2294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-32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-1,38%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Calabria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7478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-91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-1,20%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5389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-55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-1,01%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7992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-88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-1,09%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Campania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19097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-207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-1,07%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16885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-73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-0,43%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23151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187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0,81%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Emilia Romagna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14609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77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0,53%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7738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122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1,60%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13127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314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2,45%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Friuli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4184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-31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-0,74%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2389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-11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-0,46%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3815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51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1,35%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Lazio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19068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-72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-0,38%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12631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169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1,36%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si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28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0,16%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Liguria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4585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-36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-0,78%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2817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17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0,61%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4229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37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0,88%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Lombardia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34529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66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0,19%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19010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102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0,54%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26015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262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1,02%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Marche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5020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-29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-0,57%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3003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5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0,17%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5145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-17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-0,33%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Molise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953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-15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-1,55%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660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-17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-2,51%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1170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-31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-2,58%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Piemonte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14901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-130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-0,86%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8826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0,00%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12340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103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0,84%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Puglia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12821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-187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-1,44%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9714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-154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-1,56%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15768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-71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-0,45%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Sardegna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5333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-52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-0,97%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4040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-66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-1,61%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5967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6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0,10%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Sicilia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16482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-294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-1,75%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14111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-17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-0,12%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18661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134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0,72%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Toscana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11895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0,02%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7318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136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1,89%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12139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216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1,81%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Umbria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2998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-18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-0,60%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1819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35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1,96%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2762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15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0,55%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11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600">
                          <a:effectLst/>
                        </a:rPr>
                        <a:t>Veneto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16512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-160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-0,96%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10338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30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0,29%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14727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-5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-0,03%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  <a:tr h="292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700">
                          <a:effectLst/>
                        </a:rPr>
                        <a:t>Totale Nazionale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196707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-1215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-0,61%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131033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170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0,13%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191328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1045 </a:t>
                      </a:r>
                      <a:endParaRPr lang="it-IT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 dirty="0">
                          <a:effectLst/>
                        </a:rPr>
                        <a:t>0,55%</a:t>
                      </a:r>
                      <a:endParaRPr lang="it-IT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723" marR="30723" marT="0" marB="0" anchor="b"/>
                </a:tc>
              </a:tr>
            </a:tbl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Tabella del calcolo dei posti comuni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83729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L’organico dell’infanzia non segue l’andamento demografico per via della pluralità dell’offerta e della non obbligatorietà della frequenza</a:t>
            </a:r>
          </a:p>
          <a:p>
            <a:r>
              <a:rPr lang="it-IT" dirty="0" smtClean="0"/>
              <a:t>Inoltre, per il secondo motivo, la 107/15 non ha previsto potenziamento</a:t>
            </a:r>
          </a:p>
          <a:p>
            <a:r>
              <a:rPr lang="it-IT" dirty="0" smtClean="0"/>
              <a:t>Nonostante questo abbiamo introdotto la possibilità di compensazione nel limite massimo del 10% con i posti della primaria (potenziamento compreso) ovviamente se vacanti 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Organici scuola dell’infanzia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77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L’organico è unico (sostegno a parte)</a:t>
            </a:r>
          </a:p>
          <a:p>
            <a:r>
              <a:rPr lang="it-IT" dirty="0" smtClean="0"/>
              <a:t>I posti sono assegnati dagli uffici provinciali sulla base dei contingenti regionali</a:t>
            </a:r>
          </a:p>
          <a:p>
            <a:r>
              <a:rPr lang="it-IT" dirty="0" smtClean="0"/>
              <a:t>I posti possono essere ‘cambiati’ solo se vacanti e se è prevista quella classe di concorso nelle assunzioni del concorso</a:t>
            </a:r>
          </a:p>
          <a:p>
            <a:r>
              <a:rPr lang="it-IT" dirty="0" smtClean="0"/>
              <a:t>Prioritariamente il cambio va fatto in presenza di soprannumero</a:t>
            </a:r>
          </a:p>
          <a:p>
            <a:r>
              <a:rPr lang="it-IT" dirty="0" smtClean="0"/>
              <a:t>Le scuole possono chiedere variazioni in particolare la primaria per tempo pieno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L’organico di potenziamento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181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egnaposto contenut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6943725" cy="2305050"/>
          </a:xfr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La funzione del SIDI</a:t>
            </a:r>
            <a:endParaRPr lang="it-IT" dirty="0"/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748848821"/>
              </p:ext>
            </p:extLst>
          </p:nvPr>
        </p:nvGraphicFramePr>
        <p:xfrm>
          <a:off x="2555776" y="3573016"/>
          <a:ext cx="6120680" cy="1991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0340"/>
                <a:gridCol w="3060340"/>
              </a:tblGrid>
              <a:tr h="1991340">
                <a:tc>
                  <a:txBody>
                    <a:bodyPr/>
                    <a:lstStyle/>
                    <a:p>
                      <a:r>
                        <a:rPr lang="it-IT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Dalle funzioni classiche gestiscono</a:t>
                      </a:r>
                      <a:r>
                        <a:rPr lang="it-IT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l’OD, ed inoltre dalla funzione SIDI-&gt;</a:t>
                      </a:r>
                      <a:r>
                        <a:rPr lang="it-IT" sz="10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 tooltip="Organico di Diritto"/>
                        </a:rPr>
                        <a:t>Organico di Diritto</a:t>
                      </a:r>
                      <a:r>
                        <a:rPr lang="it-IT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=&gt;</a:t>
                      </a:r>
                      <a:r>
                        <a:rPr lang="it-IT" sz="10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 tooltip="Primarie"/>
                        </a:rPr>
                        <a:t>Primarie</a:t>
                      </a:r>
                      <a:r>
                        <a:rPr lang="it-IT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=&gt;</a:t>
                      </a:r>
                      <a:r>
                        <a:rPr lang="it-IT" sz="10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 tooltip="Interrogazione Dati"/>
                        </a:rPr>
                        <a:t>Interrogazione Dati</a:t>
                      </a:r>
                      <a:r>
                        <a:rPr lang="it-IT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=&gt;</a:t>
                      </a:r>
                      <a:r>
                        <a:rPr lang="it-IT" sz="10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 tooltip="Situazione"/>
                        </a:rPr>
                        <a:t>Situazione Organico Complessivo</a:t>
                      </a:r>
                      <a:r>
                        <a:rPr lang="it-IT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possono ottenere la situazione complessiva di Organico (OD + potenziamento) per scuola .</a:t>
                      </a:r>
                    </a:p>
                    <a:p>
                      <a:r>
                        <a:rPr lang="it-IT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Infine dai monitoraggi possono avere la situazione di OD e potenziamento sia per scuola che in forma sintetica per tutte le province della loro regione</a:t>
                      </a:r>
                      <a:endParaRPr lang="it-IT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8" marR="4678" marT="4678" marB="4678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8" marR="4678" marT="4678" marB="4678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28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Il potenziamento deve essere utilizzato anche per il riassorbimento del personale in esubero</a:t>
            </a:r>
          </a:p>
          <a:p>
            <a:r>
              <a:rPr lang="it-IT" dirty="0" smtClean="0"/>
              <a:t>Sempre lavorando sui posti vacanti e disponibili in questo organico è possibile inserire nel potenziamento delle scuole, in maniera coerente con il loro </a:t>
            </a:r>
            <a:r>
              <a:rPr lang="it-IT" dirty="0" err="1" smtClean="0"/>
              <a:t>Ptof</a:t>
            </a:r>
            <a:r>
              <a:rPr lang="it-IT" dirty="0" smtClean="0"/>
              <a:t>,  docenti della ex </a:t>
            </a:r>
            <a:r>
              <a:rPr lang="it-IT" dirty="0" err="1" smtClean="0"/>
              <a:t>Dop</a:t>
            </a:r>
            <a:endParaRPr lang="it-IT" dirty="0" smtClean="0"/>
          </a:p>
          <a:p>
            <a:r>
              <a:rPr lang="it-IT" dirty="0" smtClean="0"/>
              <a:t>In ogni caso il docente soprannumerario non ricollocato dalla </a:t>
            </a:r>
            <a:r>
              <a:rPr lang="it-IT" dirty="0" err="1" smtClean="0"/>
              <a:t>dop</a:t>
            </a:r>
            <a:r>
              <a:rPr lang="it-IT" dirty="0" smtClean="0"/>
              <a:t> passa alla titolarità su ambito e da lì riutilizzato sui posti di fatto secondo quanto stabiliremo nel CCNI 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Gestione dell’esubero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67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126</TotalTime>
  <Words>1423</Words>
  <Application>Microsoft Office PowerPoint</Application>
  <PresentationFormat>Presentazione su schermo (4:3)</PresentationFormat>
  <Paragraphs>289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Viale</vt:lpstr>
      <vt:lpstr>Organici di diritto 2016/17</vt:lpstr>
      <vt:lpstr>Il quadro normativo</vt:lpstr>
      <vt:lpstr>Progetti nazionali e di rete</vt:lpstr>
      <vt:lpstr>Determinazione dei contingenti</vt:lpstr>
      <vt:lpstr>Tabella del calcolo dei posti comuni</vt:lpstr>
      <vt:lpstr>Organici scuola dell’infanzia</vt:lpstr>
      <vt:lpstr>L’organico di potenziamento</vt:lpstr>
      <vt:lpstr>La funzione del SIDI</vt:lpstr>
      <vt:lpstr>Gestione dell’esubero</vt:lpstr>
      <vt:lpstr>Gestione degli spezzoni</vt:lpstr>
      <vt:lpstr>Supplenze sul potenziamento</vt:lpstr>
      <vt:lpstr>Lo sdoppiamento di classi/insegnamenti</vt:lpstr>
      <vt:lpstr>Titolari DOS</vt:lpstr>
      <vt:lpstr>Classi di concorso</vt:lpstr>
      <vt:lpstr>CIPIA</vt:lpstr>
      <vt:lpstr>Sedi carcerarie</vt:lpstr>
      <vt:lpstr>Licei musicali</vt:lpstr>
      <vt:lpstr>Ufficio tecnico</vt:lpstr>
      <vt:lpstr>Proposte di incarico</vt:lpstr>
      <vt:lpstr>Proposte di incarico (2)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Organici di diritto 2016/17</dc:title>
  <dc:creator>Sweety</dc:creator>
  <cp:lastModifiedBy>MIUR</cp:lastModifiedBy>
  <cp:revision>14</cp:revision>
  <dcterms:created xsi:type="dcterms:W3CDTF">2016-05-09T09:49:37Z</dcterms:created>
  <dcterms:modified xsi:type="dcterms:W3CDTF">2016-05-10T17:11:48Z</dcterms:modified>
</cp:coreProperties>
</file>