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88D69-93D0-44D8-A5E5-095BEC9819C7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86347-1517-4001-845E-CA5D3BB56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93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D37D9-06D4-453D-BAE8-8C1722A423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36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9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3439-3847-471F-B292-11F1B13BD2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72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01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97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98646" y="1358901"/>
            <a:ext cx="180730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69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5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8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99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59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63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68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03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4A56-5F9E-4684-A2D6-BAA1E29C59E2}" type="datetimeFigureOut">
              <a:rPr lang="it-IT" smtClean="0"/>
              <a:t>04/04/2018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E383-372F-491F-9A95-A63DBDA640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18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tangolo 4"/>
          <p:cNvSpPr>
            <a:spLocks noChangeArrowheads="1"/>
          </p:cNvSpPr>
          <p:nvPr/>
        </p:nvSpPr>
        <p:spPr bwMode="auto">
          <a:xfrm>
            <a:off x="2444751" y="1141411"/>
            <a:ext cx="7089775" cy="3646488"/>
          </a:xfrm>
          <a:prstGeom prst="rect">
            <a:avLst/>
          </a:prstGeom>
          <a:noFill/>
          <a:ln w="19050" algn="ctr">
            <a:gradFill flip="none" rotWithShape="1">
              <a:gsLst>
                <a:gs pos="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round/>
            <a:headEnd/>
            <a:tailEnd/>
          </a:ln>
        </p:spPr>
        <p:txBody>
          <a:bodyPr anchor="ctr"/>
          <a:lstStyle/>
          <a:p>
            <a:pPr marL="179388">
              <a:spcBef>
                <a:spcPct val="40000"/>
              </a:spcBef>
              <a:buClr>
                <a:schemeClr val="tx2"/>
              </a:buClr>
              <a:buSzPct val="85000"/>
              <a:buFont typeface="Wingdings" pitchFamily="2" charset="2"/>
              <a:buChar char="l"/>
              <a:tabLst>
                <a:tab pos="177800" algn="l"/>
              </a:tabLst>
            </a:pPr>
            <a:endParaRPr lang="it-IT" altLang="it-IT"/>
          </a:p>
        </p:txBody>
      </p:sp>
      <p:sp>
        <p:nvSpPr>
          <p:cNvPr id="17410" name="Rectangle 13"/>
          <p:cNvSpPr txBox="1">
            <a:spLocks noChangeArrowheads="1"/>
          </p:cNvSpPr>
          <p:nvPr/>
        </p:nvSpPr>
        <p:spPr bwMode="auto">
          <a:xfrm>
            <a:off x="2479673" y="2814638"/>
            <a:ext cx="67341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it-IT" sz="2400" dirty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it-IT" sz="2400" dirty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it-IT" sz="2400" dirty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it-IT" sz="2400" dirty="0">
              <a:solidFill>
                <a:schemeClr val="tx2"/>
              </a:solidFill>
              <a:latin typeface="Arial" charset="0"/>
            </a:endParaRPr>
          </a:p>
          <a:p>
            <a:pPr algn="ctr">
              <a:spcAft>
                <a:spcPts val="600"/>
              </a:spcAft>
            </a:pPr>
            <a:r>
              <a:rPr lang="it-IT" sz="2000" dirty="0" smtClean="0">
                <a:solidFill>
                  <a:schemeClr val="tx2"/>
                </a:solidFill>
                <a:latin typeface="Arial" charset="0"/>
              </a:rPr>
              <a:t>Comunicazione di cessazione TFS</a:t>
            </a:r>
            <a:endParaRPr lang="it-IT" sz="2000" dirty="0">
              <a:solidFill>
                <a:schemeClr val="tx2"/>
              </a:solidFill>
              <a:latin typeface="Arial" charset="0"/>
            </a:endParaRPr>
          </a:p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chemeClr val="tx2"/>
                </a:solidFill>
                <a:latin typeface="Arial" charset="0"/>
              </a:rPr>
              <a:t>Roma, </a:t>
            </a:r>
            <a:r>
              <a:rPr lang="it-IT" sz="2000" dirty="0" smtClean="0">
                <a:solidFill>
                  <a:schemeClr val="tx2"/>
                </a:solidFill>
                <a:latin typeface="Arial" charset="0"/>
              </a:rPr>
              <a:t>14/03/2018</a:t>
            </a:r>
          </a:p>
          <a:p>
            <a:pPr algn="ctr">
              <a:spcAft>
                <a:spcPts val="600"/>
              </a:spcAft>
            </a:pPr>
            <a:r>
              <a:rPr lang="it-IT" sz="2000" dirty="0" smtClean="0">
                <a:solidFill>
                  <a:schemeClr val="tx2"/>
                </a:solidFill>
                <a:latin typeface="Arial" charset="0"/>
              </a:rPr>
              <a:t>Autore: DCOSI</a:t>
            </a:r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it-IT" sz="2400" dirty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it-IT" sz="2400" dirty="0">
              <a:solidFill>
                <a:schemeClr val="tx2"/>
              </a:solidFill>
              <a:latin typeface="Arial" charset="0"/>
            </a:endParaRPr>
          </a:p>
          <a:p>
            <a:pPr algn="ctr"/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10086976" y="1"/>
            <a:ext cx="962025" cy="10572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588" algn="ctr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</a:pPr>
            <a:endParaRPr lang="it-IT" sz="1200" dirty="0">
              <a:solidFill>
                <a:schemeClr val="tx1"/>
              </a:solidFill>
              <a:latin typeface="Univers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74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4480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nuovo modello – Riscatti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dirty="0">
                <a:solidFill>
                  <a:schemeClr val="tx2"/>
                </a:solidFill>
              </a:rPr>
              <a:t>pagina dei </a:t>
            </a:r>
            <a:r>
              <a:rPr lang="it-IT" sz="1600" i="1" dirty="0">
                <a:solidFill>
                  <a:schemeClr val="tx2"/>
                </a:solidFill>
              </a:rPr>
              <a:t>Dati TFS </a:t>
            </a:r>
            <a:r>
              <a:rPr lang="it-IT" sz="1600" dirty="0">
                <a:solidFill>
                  <a:schemeClr val="tx2"/>
                </a:solidFill>
              </a:rPr>
              <a:t>il pulsante </a:t>
            </a:r>
            <a:r>
              <a:rPr lang="it-IT" sz="1600" i="1" dirty="0">
                <a:solidFill>
                  <a:schemeClr val="tx2"/>
                </a:solidFill>
              </a:rPr>
              <a:t>Avanti</a:t>
            </a:r>
            <a:r>
              <a:rPr lang="it-IT" sz="1600" dirty="0">
                <a:solidFill>
                  <a:schemeClr val="tx2"/>
                </a:solidFill>
              </a:rPr>
              <a:t> presenta la pagina con la lista dei </a:t>
            </a:r>
            <a:r>
              <a:rPr lang="it-IT" sz="1600" i="1" dirty="0">
                <a:solidFill>
                  <a:schemeClr val="tx2"/>
                </a:solidFill>
              </a:rPr>
              <a:t>Riscatti</a:t>
            </a:r>
            <a:r>
              <a:rPr lang="it-IT" sz="1600" dirty="0">
                <a:solidFill>
                  <a:schemeClr val="tx2"/>
                </a:solidFill>
              </a:rPr>
              <a:t> ai fini TFS richiesti dal dipendente all’INPS. Nel caso in cui sia presente un residuo debito, è possibile, all’operatore dell’ente, certificare eventuali rate già corrisposte dal dipendente.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egnaposto contenuto 2"/>
          <p:cNvSpPr txBox="1">
            <a:spLocks/>
          </p:cNvSpPr>
          <p:nvPr/>
        </p:nvSpPr>
        <p:spPr>
          <a:xfrm>
            <a:off x="1252444" y="4581544"/>
            <a:ext cx="9632950" cy="99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solidFill>
                  <a:schemeClr val="tx2"/>
                </a:solidFill>
              </a:rPr>
              <a:t>La certificazione delle singole rate di riscatto riferite a un piano di ammortamento, viene attivata con il pulsante </a:t>
            </a:r>
            <a:r>
              <a:rPr lang="it-IT" sz="1600" i="1" dirty="0">
                <a:solidFill>
                  <a:schemeClr val="tx2"/>
                </a:solidFill>
              </a:rPr>
              <a:t>Certifica Rate</a:t>
            </a:r>
            <a:r>
              <a:rPr lang="it-IT" sz="16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661848"/>
            <a:ext cx="9000000" cy="27445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umetto 1 10"/>
          <p:cNvSpPr/>
          <p:nvPr/>
        </p:nvSpPr>
        <p:spPr>
          <a:xfrm>
            <a:off x="6869822" y="3771038"/>
            <a:ext cx="2088232" cy="396044"/>
          </a:xfrm>
          <a:prstGeom prst="wedgeRectCallout">
            <a:avLst>
              <a:gd name="adj1" fmla="val -20005"/>
              <a:gd name="adj2" fmla="val -1760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Residuo debito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Fumetto 1 11"/>
          <p:cNvSpPr/>
          <p:nvPr/>
        </p:nvSpPr>
        <p:spPr>
          <a:xfrm>
            <a:off x="5392904" y="1916832"/>
            <a:ext cx="3456384" cy="720080"/>
          </a:xfrm>
          <a:prstGeom prst="wedgeRectCallout">
            <a:avLst>
              <a:gd name="adj1" fmla="val -72221"/>
              <a:gd name="adj2" fmla="val 1332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La selezione del riscatto permette la </a:t>
            </a:r>
            <a:r>
              <a:rPr lang="it-IT" dirty="0">
                <a:solidFill>
                  <a:schemeClr val="tx2"/>
                </a:solidFill>
              </a:rPr>
              <a:t>c</a:t>
            </a:r>
            <a:r>
              <a:rPr lang="it-IT" dirty="0" smtClean="0">
                <a:solidFill>
                  <a:schemeClr val="tx2"/>
                </a:solidFill>
              </a:rPr>
              <a:t>ertificazione delle rate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5827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nuovo modello – Lista rate certificate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La </a:t>
            </a:r>
            <a:r>
              <a:rPr lang="it-IT" sz="1600" dirty="0">
                <a:solidFill>
                  <a:schemeClr val="tx2"/>
                </a:solidFill>
              </a:rPr>
              <a:t>pagina presenta la </a:t>
            </a:r>
            <a:r>
              <a:rPr lang="it-IT" sz="1600" i="1" dirty="0">
                <a:solidFill>
                  <a:schemeClr val="tx2"/>
                </a:solidFill>
              </a:rPr>
              <a:t>Lista rate da certificare </a:t>
            </a:r>
            <a:r>
              <a:rPr lang="it-IT" sz="1600" dirty="0">
                <a:solidFill>
                  <a:schemeClr val="tx2"/>
                </a:solidFill>
              </a:rPr>
              <a:t>con il corrispondente importo della rata. È possibile certificare ogni singola rata con la data prestabilita dal piano di ammortamento o con una data diversa nel caso in cui il pagamento non sia avvenuto secondo quanto stabilito dal piano di ammortamento.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680481"/>
            <a:ext cx="9000000" cy="32971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metto 1 13"/>
          <p:cNvSpPr/>
          <p:nvPr/>
        </p:nvSpPr>
        <p:spPr>
          <a:xfrm>
            <a:off x="1713174" y="1824497"/>
            <a:ext cx="3024336" cy="1008112"/>
          </a:xfrm>
          <a:prstGeom prst="wedgeRectCallout">
            <a:avLst>
              <a:gd name="adj1" fmla="val 174831"/>
              <a:gd name="adj2" fmla="val -225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Certifica la </a:t>
            </a:r>
            <a:r>
              <a:rPr lang="it-IT" dirty="0">
                <a:solidFill>
                  <a:schemeClr val="tx2"/>
                </a:solidFill>
              </a:rPr>
              <a:t>rata indicata </a:t>
            </a:r>
            <a:r>
              <a:rPr lang="it-IT" dirty="0" smtClean="0">
                <a:solidFill>
                  <a:schemeClr val="tx2"/>
                </a:solidFill>
              </a:rPr>
              <a:t>impostando </a:t>
            </a:r>
            <a:r>
              <a:rPr lang="it-IT" dirty="0">
                <a:solidFill>
                  <a:schemeClr val="tx2"/>
                </a:solidFill>
              </a:rPr>
              <a:t>automaticamente la </a:t>
            </a:r>
            <a:r>
              <a:rPr lang="it-IT" dirty="0" smtClean="0">
                <a:solidFill>
                  <a:schemeClr val="tx2"/>
                </a:solidFill>
              </a:rPr>
              <a:t>data pagamento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5" name="Fumetto 1 14"/>
          <p:cNvSpPr/>
          <p:nvPr/>
        </p:nvSpPr>
        <p:spPr>
          <a:xfrm>
            <a:off x="2681867" y="3029631"/>
            <a:ext cx="4378851" cy="1425241"/>
          </a:xfrm>
          <a:prstGeom prst="wedgeRectCallout">
            <a:avLst>
              <a:gd name="adj1" fmla="val 99052"/>
              <a:gd name="adj2" fmla="val -107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Inserisce o modifica la data di pagamento della rata</a:t>
            </a:r>
          </a:p>
          <a:p>
            <a:endParaRPr lang="it-IT" dirty="0" smtClean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6" name="Fumetto 1 15"/>
          <p:cNvSpPr/>
          <p:nvPr/>
        </p:nvSpPr>
        <p:spPr>
          <a:xfrm>
            <a:off x="7792716" y="3304413"/>
            <a:ext cx="2160240" cy="1008112"/>
          </a:xfrm>
          <a:prstGeom prst="wedgeRectCallout">
            <a:avLst>
              <a:gd name="adj1" fmla="val 48758"/>
              <a:gd name="adj2" fmla="val -1591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Rimuove la </a:t>
            </a:r>
            <a:r>
              <a:rPr lang="it-IT" dirty="0">
                <a:solidFill>
                  <a:schemeClr val="tx2"/>
                </a:solidFill>
              </a:rPr>
              <a:t>data di pagamento della rata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71" y="3605697"/>
            <a:ext cx="4072241" cy="7823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5852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nuovo modello – Enti in Convenzione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dirty="0">
                <a:solidFill>
                  <a:schemeClr val="tx2"/>
                </a:solidFill>
              </a:rPr>
              <a:t>pagina dei Riscatti il pulsante Avanti presenta la pagina per la gestione di periodi prestati dall’iscritto presso l’IPOST. Tali informazioni possono essere inserite o eliminate tramite gli specifici pulsanti a disposizione dell’operatore dell’ente. Inoltre, è possibile inserire eventuali periodi riscattati (in formato mesi e anni) durante il servizio prestato presso l’IPOST.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622750"/>
            <a:ext cx="9000000" cy="34544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metto 1 11"/>
          <p:cNvSpPr/>
          <p:nvPr/>
        </p:nvSpPr>
        <p:spPr>
          <a:xfrm>
            <a:off x="1324452" y="1910783"/>
            <a:ext cx="3168352" cy="504056"/>
          </a:xfrm>
          <a:prstGeom prst="wedgeRectCallout">
            <a:avLst>
              <a:gd name="adj1" fmla="val 57021"/>
              <a:gd name="adj2" fmla="val 2867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Periodo riscattato presso IPOST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8" name="Fumetto 1 17"/>
          <p:cNvSpPr/>
          <p:nvPr/>
        </p:nvSpPr>
        <p:spPr>
          <a:xfrm>
            <a:off x="7444172" y="2016799"/>
            <a:ext cx="2592288" cy="504056"/>
          </a:xfrm>
          <a:prstGeom prst="wedgeRectCallout">
            <a:avLst>
              <a:gd name="adj1" fmla="val 33703"/>
              <a:gd name="adj2" fmla="val 169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Inserisci periodo IPOST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9" name="Fumetto 1 18"/>
          <p:cNvSpPr/>
          <p:nvPr/>
        </p:nvSpPr>
        <p:spPr>
          <a:xfrm>
            <a:off x="6237280" y="3909763"/>
            <a:ext cx="3384376" cy="504056"/>
          </a:xfrm>
          <a:prstGeom prst="wedgeRectCallout">
            <a:avLst>
              <a:gd name="adj1" fmla="val 10581"/>
              <a:gd name="adj2" fmla="val -1648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Elimina periodo IPOST selezionato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5493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nuovo modello – Inserisci periodo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Viene </a:t>
            </a:r>
            <a:r>
              <a:rPr lang="it-IT" sz="1600" dirty="0">
                <a:solidFill>
                  <a:schemeClr val="tx2"/>
                </a:solidFill>
              </a:rPr>
              <a:t>presentata la pagina per inserire i periodi IPOST; tutti i dati presenti sono obbligatori ai fini dell’inserimento del periodo.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664086"/>
            <a:ext cx="9000000" cy="18018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umetto 1 12"/>
          <p:cNvSpPr/>
          <p:nvPr/>
        </p:nvSpPr>
        <p:spPr>
          <a:xfrm>
            <a:off x="2626260" y="3484480"/>
            <a:ext cx="2880320" cy="1403440"/>
          </a:xfrm>
          <a:prstGeom prst="wedgeRectCallout">
            <a:avLst>
              <a:gd name="adj1" fmla="val 70178"/>
              <a:gd name="adj2" fmla="val -775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2"/>
                </a:solidFill>
              </a:rPr>
              <a:t>V</a:t>
            </a:r>
            <a:r>
              <a:rPr lang="it-IT" dirty="0" smtClean="0">
                <a:solidFill>
                  <a:schemeClr val="tx2"/>
                </a:solidFill>
              </a:rPr>
              <a:t>iene </a:t>
            </a:r>
            <a:r>
              <a:rPr lang="it-IT" dirty="0">
                <a:solidFill>
                  <a:schemeClr val="tx2"/>
                </a:solidFill>
              </a:rPr>
              <a:t>inserito il periodo </a:t>
            </a:r>
            <a:r>
              <a:rPr lang="it-IT" dirty="0" smtClean="0">
                <a:solidFill>
                  <a:schemeClr val="tx2"/>
                </a:solidFill>
              </a:rPr>
              <a:t>e viene predisposta la </a:t>
            </a:r>
            <a:r>
              <a:rPr lang="it-IT" dirty="0">
                <a:solidFill>
                  <a:schemeClr val="tx2"/>
                </a:solidFill>
              </a:rPr>
              <a:t>pagina per </a:t>
            </a:r>
            <a:r>
              <a:rPr lang="it-IT" dirty="0" smtClean="0">
                <a:solidFill>
                  <a:schemeClr val="tx2"/>
                </a:solidFill>
              </a:rPr>
              <a:t>acquisirne </a:t>
            </a:r>
            <a:r>
              <a:rPr lang="it-IT" dirty="0">
                <a:solidFill>
                  <a:schemeClr val="tx2"/>
                </a:solidFill>
              </a:rPr>
              <a:t>uno nuovo, temporalmente successivo a quello già </a:t>
            </a:r>
            <a:r>
              <a:rPr lang="it-IT" dirty="0" smtClean="0">
                <a:solidFill>
                  <a:schemeClr val="tx2"/>
                </a:solidFill>
              </a:rPr>
              <a:t>inserito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Fumetto 1 13"/>
          <p:cNvSpPr/>
          <p:nvPr/>
        </p:nvSpPr>
        <p:spPr>
          <a:xfrm>
            <a:off x="6730716" y="3807800"/>
            <a:ext cx="2592288" cy="1080120"/>
          </a:xfrm>
          <a:prstGeom prst="wedgeRectCallout">
            <a:avLst>
              <a:gd name="adj1" fmla="val 16933"/>
              <a:gd name="adj2" fmla="val -1153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Viene </a:t>
            </a:r>
            <a:r>
              <a:rPr lang="it-IT" dirty="0">
                <a:solidFill>
                  <a:schemeClr val="tx2"/>
                </a:solidFill>
              </a:rPr>
              <a:t>inserito il periodo </a:t>
            </a:r>
            <a:r>
              <a:rPr lang="it-IT" dirty="0" smtClean="0">
                <a:solidFill>
                  <a:schemeClr val="tx2"/>
                </a:solidFill>
              </a:rPr>
              <a:t>e il sistema ritorna </a:t>
            </a:r>
            <a:r>
              <a:rPr lang="it-IT" dirty="0">
                <a:solidFill>
                  <a:schemeClr val="tx2"/>
                </a:solidFill>
              </a:rPr>
              <a:t>alla pagina </a:t>
            </a:r>
            <a:r>
              <a:rPr lang="it-IT" dirty="0" smtClean="0">
                <a:solidFill>
                  <a:schemeClr val="tx2"/>
                </a:solidFill>
              </a:rPr>
              <a:t>precedente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5698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nuovo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modello – Mobilità L.761-482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dirty="0">
                <a:solidFill>
                  <a:schemeClr val="tx2"/>
                </a:solidFill>
              </a:rPr>
              <a:t>pagina degli </a:t>
            </a:r>
            <a:r>
              <a:rPr lang="it-IT" sz="1600" i="1" dirty="0">
                <a:solidFill>
                  <a:schemeClr val="tx2"/>
                </a:solidFill>
              </a:rPr>
              <a:t>Enti in Convenzione </a:t>
            </a:r>
            <a:r>
              <a:rPr lang="it-IT" sz="1600" dirty="0">
                <a:solidFill>
                  <a:schemeClr val="tx2"/>
                </a:solidFill>
              </a:rPr>
              <a:t>il pulsante </a:t>
            </a:r>
            <a:r>
              <a:rPr lang="it-IT" sz="1600" i="1" dirty="0">
                <a:solidFill>
                  <a:schemeClr val="tx2"/>
                </a:solidFill>
              </a:rPr>
              <a:t>Avanti</a:t>
            </a:r>
            <a:r>
              <a:rPr lang="it-IT" sz="1600" dirty="0">
                <a:solidFill>
                  <a:schemeClr val="tx2"/>
                </a:solidFill>
              </a:rPr>
              <a:t> presenta la pagina per la gestione di periodi prestati dall’iscritto presso un ente soppresso L.761-482 o in alternativa periodi di  mobilità in ingresso (TFA – Trasferimento Fondo Attivo). Di default viene presentata la pagina “Dettaglio periodi servizi enti soppressi” con la possibilità di inserire ulteriori informazioni riferite al servizio prestato presso l’ente soppresso.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24" y="1810722"/>
            <a:ext cx="9000000" cy="3010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umetto 1 10"/>
          <p:cNvSpPr/>
          <p:nvPr/>
        </p:nvSpPr>
        <p:spPr>
          <a:xfrm>
            <a:off x="1278948" y="1882731"/>
            <a:ext cx="3960880" cy="504056"/>
          </a:xfrm>
          <a:prstGeom prst="wedgeRectCallout">
            <a:avLst>
              <a:gd name="adj1" fmla="val 50930"/>
              <a:gd name="adj2" fmla="val 1089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Default Servizi enti soppressi L.761-482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Fumetto 1 11"/>
          <p:cNvSpPr/>
          <p:nvPr/>
        </p:nvSpPr>
        <p:spPr>
          <a:xfrm>
            <a:off x="2347092" y="3154326"/>
            <a:ext cx="2448272" cy="504056"/>
          </a:xfrm>
          <a:prstGeom prst="wedgeRectCallout">
            <a:avLst>
              <a:gd name="adj1" fmla="val 137185"/>
              <a:gd name="adj2" fmla="val -1161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Mobilità in ingresso TFA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5" name="Fumetto 1 14"/>
          <p:cNvSpPr/>
          <p:nvPr/>
        </p:nvSpPr>
        <p:spPr>
          <a:xfrm>
            <a:off x="5884744" y="3432859"/>
            <a:ext cx="3600400" cy="1159340"/>
          </a:xfrm>
          <a:prstGeom prst="wedgeRectCallout">
            <a:avLst>
              <a:gd name="adj1" fmla="val 5049"/>
              <a:gd name="adj2" fmla="val -1043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2"/>
                </a:solidFill>
              </a:rPr>
              <a:t>E</a:t>
            </a:r>
            <a:r>
              <a:rPr lang="it-IT" dirty="0" smtClean="0">
                <a:solidFill>
                  <a:schemeClr val="tx2"/>
                </a:solidFill>
              </a:rPr>
              <a:t>limina </a:t>
            </a:r>
            <a:r>
              <a:rPr lang="it-IT" dirty="0">
                <a:solidFill>
                  <a:schemeClr val="tx2"/>
                </a:solidFill>
              </a:rPr>
              <a:t>i dati presenti in pagina, permette di passare dalla funzione “Servizi Enti Soppressi” alla funzione “Mobilità” o viceversa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36" y="3859199"/>
            <a:ext cx="2971800" cy="904875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5074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nuovo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modello – Mobilità </a:t>
            </a: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TFA 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dirty="0">
                <a:solidFill>
                  <a:schemeClr val="tx2"/>
                </a:solidFill>
              </a:rPr>
              <a:t>pagina dei </a:t>
            </a:r>
            <a:r>
              <a:rPr lang="it-IT" sz="1600" i="1" dirty="0">
                <a:solidFill>
                  <a:schemeClr val="tx2"/>
                </a:solidFill>
              </a:rPr>
              <a:t>Servizi Enti Soppressi </a:t>
            </a:r>
            <a:r>
              <a:rPr lang="it-IT" sz="1600" dirty="0">
                <a:solidFill>
                  <a:schemeClr val="tx2"/>
                </a:solidFill>
              </a:rPr>
              <a:t>il pulsante </a:t>
            </a:r>
            <a:r>
              <a:rPr lang="it-IT" sz="1600" i="1" dirty="0">
                <a:solidFill>
                  <a:schemeClr val="tx2"/>
                </a:solidFill>
              </a:rPr>
              <a:t>Mobilità</a:t>
            </a:r>
            <a:r>
              <a:rPr lang="it-IT" sz="1600" dirty="0">
                <a:solidFill>
                  <a:schemeClr val="tx2"/>
                </a:solidFill>
              </a:rPr>
              <a:t> presenta la pagina in cui è possibile inserire il dettaglio del periodo di servizio prestato presso l’ente soppresso per TFA e le ulteriori informazioni a completamento del servizio prestato dall’iscritto presso tale ente.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455492"/>
            <a:ext cx="9000000" cy="45670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metto 1 13"/>
          <p:cNvSpPr/>
          <p:nvPr/>
        </p:nvSpPr>
        <p:spPr>
          <a:xfrm>
            <a:off x="1565222" y="2702208"/>
            <a:ext cx="2448272" cy="504056"/>
          </a:xfrm>
          <a:prstGeom prst="wedgeRectCallout">
            <a:avLst>
              <a:gd name="adj1" fmla="val 166301"/>
              <a:gd name="adj2" fmla="val -1043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Mobilità in ingresso TFA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2491411" y="2954236"/>
            <a:ext cx="6785112" cy="29297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278786" y="3433031"/>
            <a:ext cx="197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Ulteriori Informazioni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5865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nuovo modello – Recuperi conto terzi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dirty="0">
                <a:solidFill>
                  <a:schemeClr val="tx2"/>
                </a:solidFill>
              </a:rPr>
              <a:t>pagina della </a:t>
            </a:r>
            <a:r>
              <a:rPr lang="it-IT" sz="1600" i="1" dirty="0">
                <a:solidFill>
                  <a:schemeClr val="tx2"/>
                </a:solidFill>
              </a:rPr>
              <a:t>Mobilità</a:t>
            </a:r>
            <a:r>
              <a:rPr lang="it-IT" sz="1600" dirty="0">
                <a:solidFill>
                  <a:schemeClr val="tx2"/>
                </a:solidFill>
              </a:rPr>
              <a:t> il pulsante </a:t>
            </a:r>
            <a:r>
              <a:rPr lang="it-IT" sz="1600" i="1" dirty="0">
                <a:solidFill>
                  <a:schemeClr val="tx2"/>
                </a:solidFill>
              </a:rPr>
              <a:t>Avanti</a:t>
            </a:r>
            <a:r>
              <a:rPr lang="it-IT" sz="1600" dirty="0">
                <a:solidFill>
                  <a:schemeClr val="tx2"/>
                </a:solidFill>
              </a:rPr>
              <a:t> presenta la pagina per la gestione del recupero conto terzi e dei benefici di legge. </a:t>
            </a:r>
          </a:p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Nel </a:t>
            </a:r>
            <a:r>
              <a:rPr lang="it-IT" sz="1600" dirty="0">
                <a:solidFill>
                  <a:schemeClr val="tx2"/>
                </a:solidFill>
              </a:rPr>
              <a:t>caso di un importo da recuperare per conto di una terza parte, è obbligatorio inserire oltre all’importo anche l’IBAN e il nominativo del creditore.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717555"/>
            <a:ext cx="9000000" cy="40060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e 10"/>
          <p:cNvSpPr/>
          <p:nvPr/>
        </p:nvSpPr>
        <p:spPr>
          <a:xfrm>
            <a:off x="2862470" y="2253075"/>
            <a:ext cx="6083730" cy="1621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276157" y="2545348"/>
            <a:ext cx="252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Informazioni obbligatorie per un recupero conto terzi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5" name="Fumetto 1 14"/>
          <p:cNvSpPr/>
          <p:nvPr/>
        </p:nvSpPr>
        <p:spPr>
          <a:xfrm>
            <a:off x="1252444" y="3662257"/>
            <a:ext cx="2664735" cy="504056"/>
          </a:xfrm>
          <a:prstGeom prst="wedgeRectCallout">
            <a:avLst>
              <a:gd name="adj1" fmla="val 42114"/>
              <a:gd name="adj2" fmla="val 931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Inserisci beneficio di legge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6" name="Fumetto 1 15"/>
          <p:cNvSpPr/>
          <p:nvPr/>
        </p:nvSpPr>
        <p:spPr>
          <a:xfrm>
            <a:off x="3405096" y="4992409"/>
            <a:ext cx="2232248" cy="576064"/>
          </a:xfrm>
          <a:prstGeom prst="wedgeRectCallout">
            <a:avLst>
              <a:gd name="adj1" fmla="val 79813"/>
              <a:gd name="adj2" fmla="val -1200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Modifica beneficio di legge selezionato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9" name="Fumetto 1 18"/>
          <p:cNvSpPr/>
          <p:nvPr/>
        </p:nvSpPr>
        <p:spPr>
          <a:xfrm>
            <a:off x="6645456" y="4992409"/>
            <a:ext cx="2232248" cy="576064"/>
          </a:xfrm>
          <a:prstGeom prst="wedgeRectCallout">
            <a:avLst>
              <a:gd name="adj1" fmla="val 22289"/>
              <a:gd name="adj2" fmla="val -117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Elimina beneficio di legge selezionato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6506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nuovo modello – Dettaglio benefici di legge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dirty="0">
                <a:solidFill>
                  <a:schemeClr val="tx2"/>
                </a:solidFill>
              </a:rPr>
              <a:t>pagina della </a:t>
            </a:r>
            <a:r>
              <a:rPr lang="it-IT" sz="1600" i="1" dirty="0">
                <a:solidFill>
                  <a:schemeClr val="tx2"/>
                </a:solidFill>
              </a:rPr>
              <a:t>Recuperi e Benefici di Le</a:t>
            </a:r>
            <a:r>
              <a:rPr lang="it-IT" sz="1600" dirty="0">
                <a:solidFill>
                  <a:schemeClr val="tx2"/>
                </a:solidFill>
              </a:rPr>
              <a:t>gge il pulsante </a:t>
            </a:r>
            <a:r>
              <a:rPr lang="it-IT" sz="1600" i="1" dirty="0">
                <a:solidFill>
                  <a:schemeClr val="tx2"/>
                </a:solidFill>
              </a:rPr>
              <a:t>Inserisci Benef</a:t>
            </a:r>
            <a:r>
              <a:rPr lang="it-IT" sz="1600" dirty="0">
                <a:solidFill>
                  <a:schemeClr val="tx2"/>
                </a:solidFill>
              </a:rPr>
              <a:t>icio presenta la pagina che permette, dal menù a tendina, la scelta del beneficio di </a:t>
            </a:r>
            <a:r>
              <a:rPr lang="it-IT" sz="1600">
                <a:solidFill>
                  <a:schemeClr val="tx2"/>
                </a:solidFill>
              </a:rPr>
              <a:t>legge </a:t>
            </a:r>
            <a:r>
              <a:rPr lang="it-IT" sz="1600" smtClean="0">
                <a:solidFill>
                  <a:schemeClr val="tx2"/>
                </a:solidFill>
              </a:rPr>
              <a:t>da </a:t>
            </a:r>
            <a:r>
              <a:rPr lang="it-IT" sz="1600" dirty="0">
                <a:solidFill>
                  <a:schemeClr val="tx2"/>
                </a:solidFill>
              </a:rPr>
              <a:t>inserire e con il pulsante </a:t>
            </a:r>
            <a:r>
              <a:rPr lang="it-IT" sz="1600" i="1" dirty="0">
                <a:solidFill>
                  <a:schemeClr val="tx2"/>
                </a:solidFill>
              </a:rPr>
              <a:t>Seleziona beneficio</a:t>
            </a:r>
            <a:r>
              <a:rPr lang="it-IT" sz="1600" dirty="0">
                <a:solidFill>
                  <a:schemeClr val="tx2"/>
                </a:solidFill>
              </a:rPr>
              <a:t>, vengono abilitate le informazioni riferite al periodo e/o all’importo del beneficio stesso.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435017"/>
            <a:ext cx="9000000" cy="2002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metto 1 13"/>
          <p:cNvSpPr/>
          <p:nvPr/>
        </p:nvSpPr>
        <p:spPr>
          <a:xfrm>
            <a:off x="1935897" y="1916081"/>
            <a:ext cx="1800200" cy="360040"/>
          </a:xfrm>
          <a:prstGeom prst="wedgeRectCallout">
            <a:avLst>
              <a:gd name="adj1" fmla="val 147343"/>
              <a:gd name="adj2" fmla="val -723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Scelta beneficio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77" y="3761784"/>
            <a:ext cx="9000000" cy="1825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umetto 1 17"/>
          <p:cNvSpPr/>
          <p:nvPr/>
        </p:nvSpPr>
        <p:spPr>
          <a:xfrm>
            <a:off x="8020332" y="2357369"/>
            <a:ext cx="2013491" cy="328288"/>
          </a:xfrm>
          <a:prstGeom prst="wedgeRectCallout">
            <a:avLst>
              <a:gd name="adj1" fmla="val -31662"/>
              <a:gd name="adj2" fmla="val -1761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Seleziona beneficio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524048" y="1408096"/>
            <a:ext cx="17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Inserisci beneficio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524048" y="3761785"/>
            <a:ext cx="17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Modifica beneficio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2" name="Fumetto 1 21"/>
          <p:cNvSpPr/>
          <p:nvPr/>
        </p:nvSpPr>
        <p:spPr>
          <a:xfrm>
            <a:off x="5657321" y="2999077"/>
            <a:ext cx="1653451" cy="362484"/>
          </a:xfrm>
          <a:prstGeom prst="wedgeRectCallout">
            <a:avLst>
              <a:gd name="adj1" fmla="val 100954"/>
              <a:gd name="adj2" fmla="val -6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Salva beneficio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3" name="Fumetto 1 22"/>
          <p:cNvSpPr/>
          <p:nvPr/>
        </p:nvSpPr>
        <p:spPr>
          <a:xfrm>
            <a:off x="7046229" y="4515892"/>
            <a:ext cx="2086864" cy="362484"/>
          </a:xfrm>
          <a:prstGeom prst="wedgeRectCallout">
            <a:avLst>
              <a:gd name="adj1" fmla="val 33169"/>
              <a:gd name="adj2" fmla="val 1625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Modifica beneficio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4" name="Fumetto 1 23"/>
          <p:cNvSpPr/>
          <p:nvPr/>
        </p:nvSpPr>
        <p:spPr>
          <a:xfrm>
            <a:off x="1432321" y="3946069"/>
            <a:ext cx="2016224" cy="910844"/>
          </a:xfrm>
          <a:prstGeom prst="wedgeRectCallout">
            <a:avLst>
              <a:gd name="adj1" fmla="val 44164"/>
              <a:gd name="adj2" fmla="val 957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Ritorna alla pagina precedente senza salvare il beneficio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12" y="1362996"/>
            <a:ext cx="9269513" cy="3865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4826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nuovo modello – </a:t>
            </a: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Beneficiari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dirty="0">
                <a:solidFill>
                  <a:schemeClr val="tx2"/>
                </a:solidFill>
              </a:rPr>
              <a:t>pagina della Recuperi e Benefici di Legge il pulsante Avanti presenta la pagina con i dati anagrafici dell’iscritto già preimpostati. È necessario che l’operatore dell’ente completi le informazioni riferite al titolare, inserendo le modalità di pagamento richiesta dallo stesso iscritto. 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Fumetto 1 15"/>
          <p:cNvSpPr/>
          <p:nvPr/>
        </p:nvSpPr>
        <p:spPr>
          <a:xfrm>
            <a:off x="689452" y="1928600"/>
            <a:ext cx="2876384" cy="432048"/>
          </a:xfrm>
          <a:prstGeom prst="wedgeRectCallout">
            <a:avLst>
              <a:gd name="adj1" fmla="val 81781"/>
              <a:gd name="adj2" fmla="val 1273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Dati iscritto già preimpostati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9" name="Fumetto 1 18"/>
          <p:cNvSpPr/>
          <p:nvPr/>
        </p:nvSpPr>
        <p:spPr>
          <a:xfrm>
            <a:off x="520691" y="3148519"/>
            <a:ext cx="3024336" cy="576064"/>
          </a:xfrm>
          <a:prstGeom prst="wedgeRectCallout">
            <a:avLst>
              <a:gd name="adj1" fmla="val 68701"/>
              <a:gd name="adj2" fmla="val -57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Con la selezione completa le informazioni del beneficiario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5" name="Fumetto 1 24"/>
          <p:cNvSpPr/>
          <p:nvPr/>
        </p:nvSpPr>
        <p:spPr>
          <a:xfrm>
            <a:off x="7868361" y="3007590"/>
            <a:ext cx="2437379" cy="576064"/>
          </a:xfrm>
          <a:prstGeom prst="wedgeRectCallout">
            <a:avLst>
              <a:gd name="adj1" fmla="val -77673"/>
              <a:gd name="adj2" fmla="val -614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Con la selezione elimina il beneficiario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6" name="Segnaposto contenuto 2"/>
          <p:cNvSpPr txBox="1">
            <a:spLocks/>
          </p:cNvSpPr>
          <p:nvPr/>
        </p:nvSpPr>
        <p:spPr>
          <a:xfrm>
            <a:off x="1252444" y="5228248"/>
            <a:ext cx="9632950" cy="1135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solidFill>
                  <a:schemeClr val="tx2"/>
                </a:solidFill>
              </a:rPr>
              <a:t>La pagina viene presentata vuota nel caso in cui l’iscritto risulti essere deceduto in anagrafica o sia stato indicato dall’operatore dell’ente deceduto dopo la cessazione dal servizio.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2"/>
                </a:solidFill>
              </a:rPr>
              <a:t>Tutti </a:t>
            </a:r>
            <a:r>
              <a:rPr lang="it-IT" sz="1600" dirty="0">
                <a:solidFill>
                  <a:schemeClr val="tx2"/>
                </a:solidFill>
              </a:rPr>
              <a:t>i dati devono essere inseriti dall’operatore dell’ente nella pagina del </a:t>
            </a:r>
            <a:r>
              <a:rPr lang="it-IT" sz="1600" i="1" dirty="0">
                <a:solidFill>
                  <a:schemeClr val="tx2"/>
                </a:solidFill>
              </a:rPr>
              <a:t>Dettaglio del Beneficiario</a:t>
            </a:r>
            <a:r>
              <a:rPr lang="it-IT" sz="1600" dirty="0">
                <a:solidFill>
                  <a:schemeClr val="tx2"/>
                </a:solidFill>
              </a:rPr>
              <a:t>, tramite  la selezione del pulsante </a:t>
            </a:r>
            <a:r>
              <a:rPr lang="it-IT" sz="1600" i="1" dirty="0">
                <a:solidFill>
                  <a:schemeClr val="tx2"/>
                </a:solidFill>
              </a:rPr>
              <a:t>Pagamento/Percettore</a:t>
            </a:r>
            <a:r>
              <a:rPr lang="it-IT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Fumetto 1 12"/>
          <p:cNvSpPr/>
          <p:nvPr/>
        </p:nvSpPr>
        <p:spPr>
          <a:xfrm>
            <a:off x="729144" y="4016490"/>
            <a:ext cx="2888208" cy="576064"/>
          </a:xfrm>
          <a:prstGeom prst="wedgeRectCallout">
            <a:avLst>
              <a:gd name="adj1" fmla="val 70276"/>
              <a:gd name="adj2" fmla="val -949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Con la selezione si allega un documento in formato pdf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Fumetto 1 13"/>
          <p:cNvSpPr/>
          <p:nvPr/>
        </p:nvSpPr>
        <p:spPr>
          <a:xfrm>
            <a:off x="7431108" y="4398055"/>
            <a:ext cx="1885197" cy="576064"/>
          </a:xfrm>
          <a:prstGeom prst="wedgeRectCallout">
            <a:avLst>
              <a:gd name="adj1" fmla="val 82336"/>
              <a:gd name="adj2" fmla="val -793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Con la selezione si elimina l’allegato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5" grpId="0" animBg="1"/>
      <p:bldP spid="26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6276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nuovo modello – </a:t>
            </a: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Dettaglio del Beneficiari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dirty="0">
                <a:solidFill>
                  <a:schemeClr val="tx2"/>
                </a:solidFill>
              </a:rPr>
              <a:t>pagina della </a:t>
            </a:r>
            <a:r>
              <a:rPr lang="it-IT" sz="1600" i="1" dirty="0">
                <a:solidFill>
                  <a:schemeClr val="tx2"/>
                </a:solidFill>
              </a:rPr>
              <a:t>Beneficiari</a:t>
            </a:r>
            <a:r>
              <a:rPr lang="it-IT" sz="1600" dirty="0">
                <a:solidFill>
                  <a:schemeClr val="tx2"/>
                </a:solidFill>
              </a:rPr>
              <a:t> il pulsante </a:t>
            </a:r>
            <a:r>
              <a:rPr lang="it-IT" sz="1600" i="1" dirty="0">
                <a:solidFill>
                  <a:schemeClr val="tx2"/>
                </a:solidFill>
              </a:rPr>
              <a:t>Pagamento/Percettore</a:t>
            </a:r>
            <a:r>
              <a:rPr lang="it-IT" sz="1600" dirty="0">
                <a:solidFill>
                  <a:schemeClr val="tx2"/>
                </a:solidFill>
              </a:rPr>
              <a:t> presenta la pagina  con i dati iscritto preimpostati, se deceduto inserire almeno un beneficiario. Digitando il </a:t>
            </a:r>
            <a:r>
              <a:rPr lang="it-IT" sz="1600" i="1" dirty="0">
                <a:solidFill>
                  <a:schemeClr val="tx2"/>
                </a:solidFill>
              </a:rPr>
              <a:t>Codice Fiscale </a:t>
            </a:r>
            <a:r>
              <a:rPr lang="it-IT" sz="1600" dirty="0">
                <a:solidFill>
                  <a:schemeClr val="tx2"/>
                </a:solidFill>
              </a:rPr>
              <a:t>dell’erede e il pulsante </a:t>
            </a:r>
            <a:r>
              <a:rPr lang="it-IT" sz="1600" i="1" dirty="0">
                <a:solidFill>
                  <a:schemeClr val="tx2"/>
                </a:solidFill>
              </a:rPr>
              <a:t>Ricerca</a:t>
            </a:r>
            <a:r>
              <a:rPr lang="it-IT" sz="1600" dirty="0">
                <a:solidFill>
                  <a:schemeClr val="tx2"/>
                </a:solidFill>
              </a:rPr>
              <a:t> è possibile caricare i dati anagrafici di quest’ultimo, se presenti nell’anagrafica INPS, altrimenti dovranno essere inserirti manualmente dall’operatore dell’ente.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602856"/>
            <a:ext cx="9000000" cy="48240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3294748" y="1895083"/>
            <a:ext cx="6617878" cy="3480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355651" y="1916569"/>
            <a:ext cx="252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Informazioni preimpostate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94748" y="5375735"/>
            <a:ext cx="661787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576748" y="5397221"/>
            <a:ext cx="2304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Informazioni obbligatorie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8" name="Fumetto 1 17"/>
          <p:cNvSpPr/>
          <p:nvPr/>
        </p:nvSpPr>
        <p:spPr>
          <a:xfrm>
            <a:off x="1252444" y="2651167"/>
            <a:ext cx="3308432" cy="612068"/>
          </a:xfrm>
          <a:prstGeom prst="wedgeRectCallout">
            <a:avLst>
              <a:gd name="adj1" fmla="val 115076"/>
              <a:gd name="adj2" fmla="val 5229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Inserisce o modifica un percettore Persona Giuridica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0" name="Fumetto 1 19"/>
          <p:cNvSpPr/>
          <p:nvPr/>
        </p:nvSpPr>
        <p:spPr>
          <a:xfrm>
            <a:off x="1252444" y="3587271"/>
            <a:ext cx="2084296" cy="900100"/>
          </a:xfrm>
          <a:prstGeom prst="wedgeRectCallout">
            <a:avLst>
              <a:gd name="adj1" fmla="val 112208"/>
              <a:gd name="adj2" fmla="val 2329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Inserisce o modifica un percettore Persona Fisica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1" name="Fumetto 1 20"/>
          <p:cNvSpPr/>
          <p:nvPr/>
        </p:nvSpPr>
        <p:spPr>
          <a:xfrm>
            <a:off x="8605105" y="2754947"/>
            <a:ext cx="1508231" cy="828092"/>
          </a:xfrm>
          <a:prstGeom prst="wedgeRectCallout">
            <a:avLst>
              <a:gd name="adj1" fmla="val 2565"/>
              <a:gd name="adj2" fmla="val 3563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Salva tutte le informazioni inserite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7" grpId="0"/>
      <p:bldP spid="18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189582" y="108498"/>
            <a:ext cx="3685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Comunicazione cessazione TFS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622897" y="1309413"/>
            <a:ext cx="85212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+mj-lt"/>
              </a:rPr>
              <a:t>INDICE</a:t>
            </a:r>
          </a:p>
          <a:p>
            <a:endParaRPr lang="it-IT" sz="1600" dirty="0">
              <a:solidFill>
                <a:schemeClr val="tx2"/>
              </a:solidFill>
              <a:latin typeface="+mj-lt"/>
            </a:endParaRPr>
          </a:p>
          <a:p>
            <a:pPr marL="54292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Compilazione nuovo modello</a:t>
            </a:r>
          </a:p>
          <a:p>
            <a:pPr marL="54292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Invio modello</a:t>
            </a:r>
            <a:endParaRPr lang="it-IT" sz="1600" dirty="0">
              <a:solidFill>
                <a:schemeClr val="tx2"/>
              </a:solidFill>
              <a:latin typeface="+mj-lt"/>
            </a:endParaRPr>
          </a:p>
          <a:p>
            <a:pPr marL="54292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Modelli in corso di compilazione</a:t>
            </a:r>
            <a:endParaRPr lang="it-IT" sz="1600" dirty="0">
              <a:solidFill>
                <a:schemeClr val="tx2"/>
              </a:solidFill>
              <a:latin typeface="+mj-lt"/>
            </a:endParaRPr>
          </a:p>
          <a:p>
            <a:pPr marL="54292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600" dirty="0" smtClean="0">
                <a:solidFill>
                  <a:schemeClr val="tx2"/>
                </a:solidFill>
                <a:latin typeface="+mj-lt"/>
              </a:rPr>
              <a:t>Modelli inoltrati</a:t>
            </a:r>
            <a:endParaRPr lang="it-IT" sz="1600" dirty="0">
              <a:solidFill>
                <a:schemeClr val="tx2"/>
              </a:solidFill>
              <a:latin typeface="+mj-lt"/>
            </a:endParaRPr>
          </a:p>
          <a:p>
            <a:endParaRPr lang="it-IT" sz="16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54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6481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nuovo modello – Percettore Persona Fisica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Digitando </a:t>
            </a:r>
            <a:r>
              <a:rPr lang="it-IT" sz="1600" dirty="0">
                <a:solidFill>
                  <a:schemeClr val="tx2"/>
                </a:solidFill>
              </a:rPr>
              <a:t>il pulsante </a:t>
            </a:r>
            <a:r>
              <a:rPr lang="it-IT" sz="1600" i="1" dirty="0">
                <a:solidFill>
                  <a:schemeClr val="tx2"/>
                </a:solidFill>
              </a:rPr>
              <a:t>Modifica Percettore Persona Fisica</a:t>
            </a:r>
            <a:r>
              <a:rPr lang="it-IT" sz="1600" dirty="0">
                <a:solidFill>
                  <a:schemeClr val="tx2"/>
                </a:solidFill>
              </a:rPr>
              <a:t>, la prima volta, viene presentata la pagina vuota, obbligando l’operatore dell’ente ad inserire/modificare i dati anagrafici del percettore. L’inserimento avviene impostando il </a:t>
            </a:r>
            <a:r>
              <a:rPr lang="it-IT" sz="1600" i="1" dirty="0">
                <a:solidFill>
                  <a:schemeClr val="tx2"/>
                </a:solidFill>
              </a:rPr>
              <a:t>Codice Fiscale </a:t>
            </a:r>
            <a:r>
              <a:rPr lang="it-IT" sz="1600" dirty="0">
                <a:solidFill>
                  <a:schemeClr val="tx2"/>
                </a:solidFill>
              </a:rPr>
              <a:t>del percettore e selezionando la </a:t>
            </a:r>
            <a:r>
              <a:rPr lang="it-IT" sz="1600" i="1" dirty="0">
                <a:solidFill>
                  <a:schemeClr val="tx2"/>
                </a:solidFill>
              </a:rPr>
              <a:t>Ricerca</a:t>
            </a:r>
            <a:r>
              <a:rPr lang="it-IT" sz="1600" dirty="0">
                <a:solidFill>
                  <a:schemeClr val="tx2"/>
                </a:solidFill>
              </a:rPr>
              <a:t>; i dati vengono visualizzati in pagina se presenti nell’anagrafica INPS, altrimenti dovranno essere inseriti manualmente dall’operatore dell’ente.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607475"/>
            <a:ext cx="9000000" cy="4460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umetto 1 15"/>
          <p:cNvSpPr/>
          <p:nvPr/>
        </p:nvSpPr>
        <p:spPr>
          <a:xfrm>
            <a:off x="7924245" y="1679483"/>
            <a:ext cx="1585703" cy="612068"/>
          </a:xfrm>
          <a:prstGeom prst="wedgeRectCallout">
            <a:avLst>
              <a:gd name="adj1" fmla="val -152385"/>
              <a:gd name="adj2" fmla="val 411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Ricerca C.F. del percettore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9" name="Fumetto 1 18"/>
          <p:cNvSpPr/>
          <p:nvPr/>
        </p:nvSpPr>
        <p:spPr>
          <a:xfrm>
            <a:off x="1606628" y="4764165"/>
            <a:ext cx="2084296" cy="401396"/>
          </a:xfrm>
          <a:prstGeom prst="wedgeRectCallout">
            <a:avLst>
              <a:gd name="adj1" fmla="val 132554"/>
              <a:gd name="adj2" fmla="val 2132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Salva i dati in pagina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2" name="Fumetto 1 21"/>
          <p:cNvSpPr/>
          <p:nvPr/>
        </p:nvSpPr>
        <p:spPr>
          <a:xfrm>
            <a:off x="8782135" y="3944623"/>
            <a:ext cx="1299199" cy="828092"/>
          </a:xfrm>
          <a:prstGeom prst="wedgeRectCallout">
            <a:avLst>
              <a:gd name="adj1" fmla="val -82426"/>
              <a:gd name="adj2" fmla="val 1598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Elimina percettore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3" name="Fumetto 1 22"/>
          <p:cNvSpPr/>
          <p:nvPr/>
        </p:nvSpPr>
        <p:spPr>
          <a:xfrm>
            <a:off x="1392524" y="2291551"/>
            <a:ext cx="2180928" cy="612068"/>
          </a:xfrm>
          <a:prstGeom prst="wedgeRectCallout">
            <a:avLst>
              <a:gd name="adj1" fmla="val 238173"/>
              <a:gd name="adj2" fmla="val 824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Carica i Comuni della provincia selezionata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6827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nuovo modello – Percettore Persona </a:t>
            </a: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Giuridica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Digitando </a:t>
            </a:r>
            <a:r>
              <a:rPr lang="it-IT" sz="1600" dirty="0">
                <a:solidFill>
                  <a:schemeClr val="tx2"/>
                </a:solidFill>
              </a:rPr>
              <a:t>il pulsante </a:t>
            </a:r>
            <a:r>
              <a:rPr lang="it-IT" sz="1600" i="1" dirty="0">
                <a:solidFill>
                  <a:schemeClr val="tx2"/>
                </a:solidFill>
              </a:rPr>
              <a:t>Modifica Percettore </a:t>
            </a:r>
            <a:r>
              <a:rPr lang="it-IT" sz="1600" dirty="0">
                <a:solidFill>
                  <a:schemeClr val="tx2"/>
                </a:solidFill>
              </a:rPr>
              <a:t>Persona </a:t>
            </a:r>
            <a:r>
              <a:rPr lang="it-IT" sz="1600" i="1" dirty="0">
                <a:solidFill>
                  <a:schemeClr val="tx2"/>
                </a:solidFill>
              </a:rPr>
              <a:t>Giuridica</a:t>
            </a:r>
            <a:r>
              <a:rPr lang="it-IT" sz="1600" dirty="0">
                <a:solidFill>
                  <a:schemeClr val="tx2"/>
                </a:solidFill>
              </a:rPr>
              <a:t>, la prima volta, viene presentata la pagina vuota, obbligando l’operatore dell’ente ad inserire/modificare i dati anagrafici del percettore. L’inserimento avviene impostando il </a:t>
            </a:r>
            <a:r>
              <a:rPr lang="it-IT" sz="1600" i="1" dirty="0">
                <a:solidFill>
                  <a:schemeClr val="tx2"/>
                </a:solidFill>
              </a:rPr>
              <a:t>Codice Fiscale P. IVA </a:t>
            </a:r>
            <a:r>
              <a:rPr lang="it-IT" sz="1600" dirty="0">
                <a:solidFill>
                  <a:schemeClr val="tx2"/>
                </a:solidFill>
              </a:rPr>
              <a:t>del percettore e selezionando la </a:t>
            </a:r>
            <a:r>
              <a:rPr lang="it-IT" sz="1600" i="1" dirty="0">
                <a:solidFill>
                  <a:schemeClr val="tx2"/>
                </a:solidFill>
              </a:rPr>
              <a:t>Ricerca</a:t>
            </a:r>
            <a:r>
              <a:rPr lang="it-IT" sz="1600" dirty="0">
                <a:solidFill>
                  <a:schemeClr val="tx2"/>
                </a:solidFill>
              </a:rPr>
              <a:t>; i dati vengono visualizzati in pagina se presenti nell’anagrafica INPS, altrimenti dovranno essere inseriti manualmente dall’operatore dell’ente.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756792"/>
            <a:ext cx="9000000" cy="30640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metto 1 11"/>
          <p:cNvSpPr/>
          <p:nvPr/>
        </p:nvSpPr>
        <p:spPr>
          <a:xfrm>
            <a:off x="7927301" y="1802486"/>
            <a:ext cx="1585703" cy="612068"/>
          </a:xfrm>
          <a:prstGeom prst="wedgeRectCallout">
            <a:avLst>
              <a:gd name="adj1" fmla="val -152385"/>
              <a:gd name="adj2" fmla="val 411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Ricerca C.F. del percettore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3" name="Fumetto 1 12"/>
          <p:cNvSpPr/>
          <p:nvPr/>
        </p:nvSpPr>
        <p:spPr>
          <a:xfrm>
            <a:off x="1645556" y="3407574"/>
            <a:ext cx="2084296" cy="401396"/>
          </a:xfrm>
          <a:prstGeom prst="wedgeRectCallout">
            <a:avLst>
              <a:gd name="adj1" fmla="val 131672"/>
              <a:gd name="adj2" fmla="val 1173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Salva i dati in pagina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Fumetto 1 13"/>
          <p:cNvSpPr/>
          <p:nvPr/>
        </p:nvSpPr>
        <p:spPr>
          <a:xfrm>
            <a:off x="8771939" y="2993528"/>
            <a:ext cx="1299199" cy="828092"/>
          </a:xfrm>
          <a:prstGeom prst="wedgeRectCallout">
            <a:avLst>
              <a:gd name="adj1" fmla="val -87647"/>
              <a:gd name="adj2" fmla="val 711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Elimina percettore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7" name="Fumetto 1 16"/>
          <p:cNvSpPr/>
          <p:nvPr/>
        </p:nvSpPr>
        <p:spPr>
          <a:xfrm>
            <a:off x="1395580" y="2321790"/>
            <a:ext cx="2180928" cy="612068"/>
          </a:xfrm>
          <a:prstGeom prst="wedgeRectCallout">
            <a:avLst>
              <a:gd name="adj1" fmla="val 237657"/>
              <a:gd name="adj2" fmla="val 426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Carica i Comuni della provincia selezionata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01" y="1371478"/>
            <a:ext cx="6366724" cy="5383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4698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nuovo modello – </a:t>
            </a: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Riepilogo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dirty="0">
                <a:solidFill>
                  <a:schemeClr val="tx2"/>
                </a:solidFill>
              </a:rPr>
              <a:t>pagina dei </a:t>
            </a:r>
            <a:r>
              <a:rPr lang="it-IT" sz="1600" i="1" dirty="0">
                <a:solidFill>
                  <a:schemeClr val="tx2"/>
                </a:solidFill>
              </a:rPr>
              <a:t>Beneficiari</a:t>
            </a:r>
            <a:r>
              <a:rPr lang="it-IT" sz="1600" dirty="0">
                <a:solidFill>
                  <a:schemeClr val="tx2"/>
                </a:solidFill>
              </a:rPr>
              <a:t> digitando il pulsante </a:t>
            </a:r>
            <a:r>
              <a:rPr lang="it-IT" sz="1600" i="1" dirty="0">
                <a:solidFill>
                  <a:schemeClr val="tx2"/>
                </a:solidFill>
              </a:rPr>
              <a:t>Avanti</a:t>
            </a:r>
            <a:r>
              <a:rPr lang="it-IT" sz="1600" dirty="0">
                <a:solidFill>
                  <a:schemeClr val="tx2"/>
                </a:solidFill>
              </a:rPr>
              <a:t> viene presentata la pagina di </a:t>
            </a:r>
            <a:r>
              <a:rPr lang="it-IT" sz="1600" i="1" dirty="0">
                <a:solidFill>
                  <a:schemeClr val="tx2"/>
                </a:solidFill>
              </a:rPr>
              <a:t>Riepilogo</a:t>
            </a:r>
            <a:r>
              <a:rPr lang="it-IT" sz="1600" dirty="0">
                <a:solidFill>
                  <a:schemeClr val="tx2"/>
                </a:solidFill>
              </a:rPr>
              <a:t> con i dati anagrafici del titolare della domanda ed il riepilogo dei dati inseriti nella </a:t>
            </a:r>
            <a:r>
              <a:rPr lang="it-IT" sz="1600" i="1" dirty="0">
                <a:solidFill>
                  <a:schemeClr val="tx2"/>
                </a:solidFill>
              </a:rPr>
              <a:t>Comunicazione di cessazione TFS</a:t>
            </a:r>
            <a:r>
              <a:rPr lang="it-IT" sz="1600" dirty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it-IT" sz="1600" dirty="0">
                <a:solidFill>
                  <a:schemeClr val="tx2"/>
                </a:solidFill>
              </a:rPr>
              <a:t>Prima dell’invio, l’operatore dell’ente, deve prendere visione dell’informativa presente in pagina e selezionare il rispettivo </a:t>
            </a:r>
            <a:r>
              <a:rPr lang="it-IT" sz="1600" i="1" dirty="0" err="1">
                <a:solidFill>
                  <a:schemeClr val="tx2"/>
                </a:solidFill>
              </a:rPr>
              <a:t>check</a:t>
            </a:r>
            <a:r>
              <a:rPr lang="it-IT" sz="1600" dirty="0">
                <a:solidFill>
                  <a:schemeClr val="tx2"/>
                </a:solidFill>
              </a:rPr>
              <a:t> di presa visione.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Fumetto 1 15"/>
          <p:cNvSpPr/>
          <p:nvPr/>
        </p:nvSpPr>
        <p:spPr>
          <a:xfrm>
            <a:off x="2338401" y="1864561"/>
            <a:ext cx="1585703" cy="612068"/>
          </a:xfrm>
          <a:prstGeom prst="wedgeRectCallout">
            <a:avLst>
              <a:gd name="adj1" fmla="val 223201"/>
              <a:gd name="adj2" fmla="val 53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Dati anagrafici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8" name="Fumetto 1 17"/>
          <p:cNvSpPr/>
          <p:nvPr/>
        </p:nvSpPr>
        <p:spPr>
          <a:xfrm>
            <a:off x="2498990" y="4366245"/>
            <a:ext cx="2366063" cy="414047"/>
          </a:xfrm>
          <a:prstGeom prst="wedgeRectCallout">
            <a:avLst>
              <a:gd name="adj1" fmla="val 169873"/>
              <a:gd name="adj2" fmla="val 616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>
                <a:solidFill>
                  <a:schemeClr val="tx2"/>
                </a:solidFill>
              </a:rPr>
              <a:t>Check</a:t>
            </a:r>
            <a:r>
              <a:rPr lang="it-IT" dirty="0" smtClean="0">
                <a:solidFill>
                  <a:schemeClr val="tx2"/>
                </a:solidFill>
              </a:rPr>
              <a:t> di presa visione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9" name="Fumetto 1 18"/>
          <p:cNvSpPr/>
          <p:nvPr/>
        </p:nvSpPr>
        <p:spPr>
          <a:xfrm>
            <a:off x="8829826" y="4218776"/>
            <a:ext cx="1875262" cy="653622"/>
          </a:xfrm>
          <a:prstGeom prst="wedgeRectCallout">
            <a:avLst>
              <a:gd name="adj1" fmla="val 22527"/>
              <a:gd name="adj2" fmla="val 2914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Invio della Domanda ad INPS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0" name="Fumetto 1 19"/>
          <p:cNvSpPr/>
          <p:nvPr/>
        </p:nvSpPr>
        <p:spPr>
          <a:xfrm>
            <a:off x="8175989" y="2600786"/>
            <a:ext cx="2393897" cy="612068"/>
          </a:xfrm>
          <a:prstGeom prst="wedgeRectCallout">
            <a:avLst>
              <a:gd name="adj1" fmla="val -74434"/>
              <a:gd name="adj2" fmla="val 984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Dati riepilogativi inseriti nella domanda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298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Invio modello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– </a:t>
            </a: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Riepilogo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Dopo </a:t>
            </a:r>
            <a:r>
              <a:rPr lang="it-IT" sz="1600" dirty="0">
                <a:solidFill>
                  <a:schemeClr val="tx2"/>
                </a:solidFill>
              </a:rPr>
              <a:t>aver effettuato i controlli sulla correttezza dei dati inseriti e dopo un ulteriore consenso a proseguire nell’Invio della domanda, il sistema prosegue presentando la pagina con l’esito della protocollazione.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32" y="1457519"/>
            <a:ext cx="9000000" cy="2411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metto 1 11"/>
          <p:cNvSpPr/>
          <p:nvPr/>
        </p:nvSpPr>
        <p:spPr>
          <a:xfrm>
            <a:off x="7292833" y="2396353"/>
            <a:ext cx="2809839" cy="430248"/>
          </a:xfrm>
          <a:prstGeom prst="wedgeRectCallout">
            <a:avLst>
              <a:gd name="adj1" fmla="val -127976"/>
              <a:gd name="adj2" fmla="val 85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Protocollo Domanda inviata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3" name="Fumetto 1 12"/>
          <p:cNvSpPr/>
          <p:nvPr/>
        </p:nvSpPr>
        <p:spPr>
          <a:xfrm>
            <a:off x="7286330" y="3013052"/>
            <a:ext cx="2809839" cy="430248"/>
          </a:xfrm>
          <a:prstGeom prst="wedgeRectCallout">
            <a:avLst>
              <a:gd name="adj1" fmla="val -110631"/>
              <a:gd name="adj2" fmla="val 109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Sede INPS di </a:t>
            </a:r>
            <a:r>
              <a:rPr lang="it-IT" dirty="0">
                <a:solidFill>
                  <a:schemeClr val="tx2"/>
                </a:solidFill>
              </a:rPr>
              <a:t>c</a:t>
            </a:r>
            <a:r>
              <a:rPr lang="it-IT" dirty="0" smtClean="0">
                <a:solidFill>
                  <a:schemeClr val="tx2"/>
                </a:solidFill>
              </a:rPr>
              <a:t>ompetenza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252444" y="4195697"/>
            <a:ext cx="9632950" cy="99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solidFill>
                  <a:schemeClr val="tx2"/>
                </a:solidFill>
              </a:rPr>
              <a:t>Dopo la protocollazione è possibile consultare la Comunicazione nella funzione </a:t>
            </a:r>
            <a:r>
              <a:rPr lang="it-IT" sz="1600" i="1" dirty="0">
                <a:solidFill>
                  <a:schemeClr val="tx2"/>
                </a:solidFill>
              </a:rPr>
              <a:t>Modelli inoltrati</a:t>
            </a:r>
            <a:r>
              <a:rPr lang="it-IT" sz="16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4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695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Modelli in corso di compilazione –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Ricerca </a:t>
            </a: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Domande Salvate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Selezionando </a:t>
            </a:r>
            <a:r>
              <a:rPr lang="it-IT" sz="1600" dirty="0">
                <a:solidFill>
                  <a:schemeClr val="tx2"/>
                </a:solidFill>
              </a:rPr>
              <a:t>la funzione </a:t>
            </a:r>
            <a:r>
              <a:rPr lang="it-IT" sz="1600" i="1" dirty="0">
                <a:solidFill>
                  <a:schemeClr val="tx2"/>
                </a:solidFill>
              </a:rPr>
              <a:t>Modelli in corso di compilazione</a:t>
            </a:r>
            <a:r>
              <a:rPr lang="it-IT" sz="1600" dirty="0">
                <a:solidFill>
                  <a:schemeClr val="tx2"/>
                </a:solidFill>
              </a:rPr>
              <a:t>, presente nella sezione </a:t>
            </a:r>
            <a:r>
              <a:rPr lang="it-IT" sz="1600" i="1" dirty="0">
                <a:solidFill>
                  <a:schemeClr val="tx2"/>
                </a:solidFill>
              </a:rPr>
              <a:t>Compilazione del Modulo TFS</a:t>
            </a:r>
            <a:r>
              <a:rPr lang="it-IT" sz="1600" dirty="0">
                <a:solidFill>
                  <a:schemeClr val="tx2"/>
                </a:solidFill>
              </a:rPr>
              <a:t>, viene presentata la pagina per la ricerca dei modelli tramite, il </a:t>
            </a:r>
            <a:r>
              <a:rPr lang="it-IT" sz="1600" i="1" dirty="0">
                <a:solidFill>
                  <a:schemeClr val="tx2"/>
                </a:solidFill>
              </a:rPr>
              <a:t>Codice Fiscale dell’operatore dell’ente </a:t>
            </a:r>
            <a:r>
              <a:rPr lang="it-IT" sz="1600" dirty="0">
                <a:solidFill>
                  <a:schemeClr val="tx2"/>
                </a:solidFill>
              </a:rPr>
              <a:t>o il </a:t>
            </a:r>
            <a:r>
              <a:rPr lang="it-IT" sz="1600" i="1" dirty="0">
                <a:solidFill>
                  <a:schemeClr val="tx2"/>
                </a:solidFill>
              </a:rPr>
              <a:t>Codice Fiscale dell’iscritto</a:t>
            </a:r>
            <a:r>
              <a:rPr lang="it-IT" sz="1600" dirty="0">
                <a:solidFill>
                  <a:schemeClr val="tx2"/>
                </a:solidFill>
              </a:rPr>
              <a:t> della </a:t>
            </a:r>
            <a:r>
              <a:rPr lang="it-IT" sz="1600" i="1" dirty="0">
                <a:solidFill>
                  <a:schemeClr val="tx2"/>
                </a:solidFill>
              </a:rPr>
              <a:t>Comunicazione di cessazione TFS</a:t>
            </a:r>
            <a:r>
              <a:rPr lang="it-IT" sz="1600" dirty="0">
                <a:solidFill>
                  <a:schemeClr val="tx2"/>
                </a:solidFill>
              </a:rPr>
              <a:t> che si sta lavorando.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475995"/>
            <a:ext cx="9000000" cy="27865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umetto 1 14"/>
          <p:cNvSpPr/>
          <p:nvPr/>
        </p:nvSpPr>
        <p:spPr>
          <a:xfrm>
            <a:off x="4887248" y="1465520"/>
            <a:ext cx="2808312" cy="370515"/>
          </a:xfrm>
          <a:prstGeom prst="wedgeRectCallout">
            <a:avLst>
              <a:gd name="adj1" fmla="val 39475"/>
              <a:gd name="adj2" fmla="val 983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Ricerca per Operatore Ente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6" name="Fumetto 1 15"/>
          <p:cNvSpPr/>
          <p:nvPr/>
        </p:nvSpPr>
        <p:spPr>
          <a:xfrm>
            <a:off x="1456092" y="2348616"/>
            <a:ext cx="1944216" cy="370515"/>
          </a:xfrm>
          <a:prstGeom prst="wedgeRectCallout">
            <a:avLst>
              <a:gd name="adj1" fmla="val 253981"/>
              <a:gd name="adj2" fmla="val 531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Ricerca per iscritto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7" name="Callout con freccia in su 16"/>
          <p:cNvSpPr/>
          <p:nvPr/>
        </p:nvSpPr>
        <p:spPr>
          <a:xfrm>
            <a:off x="2949260" y="4001543"/>
            <a:ext cx="6912008" cy="1800200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2"/>
              </a:solidFill>
            </a:endParaRPr>
          </a:p>
          <a:p>
            <a:pPr algn="ctr"/>
            <a:endParaRPr lang="it-IT" dirty="0" smtClean="0">
              <a:solidFill>
                <a:schemeClr val="tx2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64" y="5013064"/>
            <a:ext cx="6840000" cy="78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5370648" y="4656192"/>
            <a:ext cx="208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Lista Domanda Salvate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76" y="4071130"/>
            <a:ext cx="7538940" cy="1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5070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Modelli inoltrati –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Ricerca Domande </a:t>
            </a: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Inoltrate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Selezionando </a:t>
            </a:r>
            <a:r>
              <a:rPr lang="it-IT" sz="1600" dirty="0">
                <a:solidFill>
                  <a:schemeClr val="tx2"/>
                </a:solidFill>
              </a:rPr>
              <a:t>la funzione </a:t>
            </a:r>
            <a:r>
              <a:rPr lang="it-IT" sz="1600" i="1" dirty="0">
                <a:solidFill>
                  <a:schemeClr val="tx2"/>
                </a:solidFill>
              </a:rPr>
              <a:t>Modelli Inoltrati</a:t>
            </a:r>
            <a:r>
              <a:rPr lang="it-IT" sz="1600" dirty="0">
                <a:solidFill>
                  <a:schemeClr val="tx2"/>
                </a:solidFill>
              </a:rPr>
              <a:t>, presente nella sezione </a:t>
            </a:r>
            <a:r>
              <a:rPr lang="it-IT" sz="1600" i="1" dirty="0">
                <a:solidFill>
                  <a:schemeClr val="tx2"/>
                </a:solidFill>
              </a:rPr>
              <a:t>Compilazione del Modulo T</a:t>
            </a:r>
            <a:r>
              <a:rPr lang="it-IT" sz="1600" dirty="0">
                <a:solidFill>
                  <a:schemeClr val="tx2"/>
                </a:solidFill>
              </a:rPr>
              <a:t>FS, viene presentata la pagina per la ricerca dei modelli tramite, il </a:t>
            </a:r>
            <a:r>
              <a:rPr lang="it-IT" sz="1600" i="1" dirty="0">
                <a:solidFill>
                  <a:schemeClr val="tx2"/>
                </a:solidFill>
              </a:rPr>
              <a:t>Codice Fiscale dell’iscritto </a:t>
            </a:r>
            <a:r>
              <a:rPr lang="it-IT" sz="1600" dirty="0">
                <a:solidFill>
                  <a:schemeClr val="tx2"/>
                </a:solidFill>
              </a:rPr>
              <a:t>della </a:t>
            </a:r>
            <a:r>
              <a:rPr lang="it-IT" sz="1600" i="1" dirty="0">
                <a:solidFill>
                  <a:schemeClr val="tx2"/>
                </a:solidFill>
              </a:rPr>
              <a:t>Comunicazione di cessazione TFS </a:t>
            </a:r>
            <a:r>
              <a:rPr lang="it-IT" sz="1600" dirty="0">
                <a:solidFill>
                  <a:schemeClr val="tx2"/>
                </a:solidFill>
              </a:rPr>
              <a:t>che è stata inviata in INPS.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512001"/>
            <a:ext cx="9000000" cy="1550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umetto 1 12"/>
          <p:cNvSpPr/>
          <p:nvPr/>
        </p:nvSpPr>
        <p:spPr>
          <a:xfrm>
            <a:off x="7373154" y="2466084"/>
            <a:ext cx="1944216" cy="370515"/>
          </a:xfrm>
          <a:prstGeom prst="wedgeRectCallout">
            <a:avLst>
              <a:gd name="adj1" fmla="val -91092"/>
              <a:gd name="adj2" fmla="val -1374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Ricerca per iscritto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Callout con freccia in su 13"/>
          <p:cNvSpPr/>
          <p:nvPr/>
        </p:nvSpPr>
        <p:spPr>
          <a:xfrm>
            <a:off x="2386960" y="2797113"/>
            <a:ext cx="7614814" cy="2830334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2"/>
              </a:solidFill>
            </a:endParaRPr>
          </a:p>
          <a:p>
            <a:pPr algn="ctr"/>
            <a:endParaRPr lang="it-IT" dirty="0" smtClean="0">
              <a:solidFill>
                <a:schemeClr val="tx2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041826" y="3776778"/>
            <a:ext cx="230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Lista Domanda Inoltrate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2" name="Fumetto 1 21"/>
          <p:cNvSpPr/>
          <p:nvPr/>
        </p:nvSpPr>
        <p:spPr>
          <a:xfrm>
            <a:off x="2998573" y="4071130"/>
            <a:ext cx="3336325" cy="475489"/>
          </a:xfrm>
          <a:prstGeom prst="wedgeRectCallout">
            <a:avLst>
              <a:gd name="adj1" fmla="val 77181"/>
              <a:gd name="adj2" fmla="val 1663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solidFill>
                  <a:schemeClr val="tx2"/>
                </a:solidFill>
              </a:rPr>
              <a:t>Visualizza comunicazione di </a:t>
            </a:r>
            <a:r>
              <a:rPr lang="it-IT" sz="1400" dirty="0" smtClean="0">
                <a:solidFill>
                  <a:schemeClr val="tx2"/>
                </a:solidFill>
              </a:rPr>
              <a:t>cessazione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pdf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3" name="Fumetto 1 22"/>
          <p:cNvSpPr/>
          <p:nvPr/>
        </p:nvSpPr>
        <p:spPr>
          <a:xfrm>
            <a:off x="8908560" y="3181481"/>
            <a:ext cx="1976834" cy="933851"/>
          </a:xfrm>
          <a:prstGeom prst="wedgeRectCallout">
            <a:avLst>
              <a:gd name="adj1" fmla="val -13580"/>
              <a:gd name="adj2" fmla="val 1485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Copia domanda in Modelli in corso di compilazione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7" name="Fumetto 1 16"/>
          <p:cNvSpPr/>
          <p:nvPr/>
        </p:nvSpPr>
        <p:spPr>
          <a:xfrm>
            <a:off x="5298123" y="5442189"/>
            <a:ext cx="2406958" cy="370515"/>
          </a:xfrm>
          <a:prstGeom prst="wedgeRectCallout">
            <a:avLst>
              <a:gd name="adj1" fmla="val 78532"/>
              <a:gd name="adj2" fmla="val -1365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Visualizza allegato pdf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2" grpId="0" animBg="1"/>
      <p:bldP spid="23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3685624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chemeClr val="tx2"/>
                </a:solidFill>
                <a:latin typeface="Arial" charset="0"/>
              </a:rPr>
              <a:t>Comunicazione cessazione TFS</a:t>
            </a:r>
          </a:p>
          <a:p>
            <a:pPr>
              <a:spcAft>
                <a:spcPts val="600"/>
              </a:spcAft>
            </a:pP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2294515"/>
            <a:ext cx="9632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chemeClr val="tx2"/>
                </a:solidFill>
              </a:rPr>
              <a:t>GRAZIE</a:t>
            </a:r>
            <a:endParaRPr lang="it-IT" sz="6600" dirty="0">
              <a:solidFill>
                <a:schemeClr val="tx2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47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3685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chemeClr val="tx2"/>
                </a:solidFill>
                <a:latin typeface="Arial" charset="0"/>
              </a:rPr>
              <a:t>Comunicazione </a:t>
            </a:r>
            <a:r>
              <a:rPr lang="it-IT" b="1">
                <a:solidFill>
                  <a:schemeClr val="tx2"/>
                </a:solidFill>
                <a:latin typeface="Arial" charset="0"/>
              </a:rPr>
              <a:t>cessazione </a:t>
            </a:r>
            <a:r>
              <a:rPr lang="it-IT" b="1" smtClean="0">
                <a:solidFill>
                  <a:schemeClr val="tx2"/>
                </a:solidFill>
                <a:latin typeface="Arial" charset="0"/>
              </a:rPr>
              <a:t>TFS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600">
                <a:solidFill>
                  <a:schemeClr val="tx2"/>
                </a:solidFill>
              </a:defRPr>
            </a:lvl1pPr>
          </a:lstStyle>
          <a:p>
            <a:endParaRPr lang="it-IT" dirty="0" smtClean="0"/>
          </a:p>
          <a:p>
            <a:r>
              <a:rPr lang="it-IT" b="1" dirty="0"/>
              <a:t>PASSAGGIO DAL PL1 – 350/P ALL’INVIO TELEMATICO DEI DATI UTILI ALL’ELABORAZIONE DEL TFS</a:t>
            </a:r>
          </a:p>
          <a:p>
            <a:endParaRPr lang="it-IT" dirty="0"/>
          </a:p>
          <a:p>
            <a:r>
              <a:rPr lang="it-IT" dirty="0"/>
              <a:t>Le funzioni telematiche della comunicazione di cessazione consentono all’operatore dell’Amministrazione Pubblica di inviare all’Inps le informazioni relative a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+mj-lt"/>
              </a:rPr>
              <a:t>dati necessari all’accredito della prestazione;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+mj-lt"/>
              </a:rPr>
              <a:t>eventuali beneficiari;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+mj-lt"/>
              </a:rPr>
              <a:t>recuperi/rimborsi per conto dell’Amministrazione Pubblica;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+mj-lt"/>
              </a:rPr>
              <a:t>stato dei pagamenti relativi ai piani di ammortamento dei </a:t>
            </a:r>
            <a:r>
              <a:rPr lang="it-IT" dirty="0" smtClean="0">
                <a:latin typeface="+mj-lt"/>
              </a:rPr>
              <a:t>riscatti;</a:t>
            </a:r>
            <a:endParaRPr lang="it-IT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+mj-lt"/>
              </a:rPr>
              <a:t>maggiorazioni di servizi e/o di retribuzioni;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+mj-lt"/>
              </a:rPr>
              <a:t>servizi presso enti non iscritti svolti dal dipendente transitato poi  in mobilità presso Amministrazioni pubbliche iscritte;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+mj-lt"/>
              </a:rPr>
              <a:t>retribuzione percepita nel periodo precedente all’applicazione del limite retributivo ai sensi dell’art. 13, D.L. 66/2014.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825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6549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chemeClr val="tx2"/>
                </a:solidFill>
                <a:latin typeface="Arial" charset="0"/>
              </a:rPr>
              <a:t>Comunicazione cessazione TFS – Accesso operatore ente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160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All’interno dell’area riservata enti è presente il link che rimanda al </a:t>
            </a:r>
            <a:r>
              <a:rPr lang="it-IT" dirty="0" err="1"/>
              <a:t>form</a:t>
            </a:r>
            <a:r>
              <a:rPr lang="it-IT" dirty="0"/>
              <a:t> web per l’inserimento della domanda di </a:t>
            </a:r>
            <a:r>
              <a:rPr lang="it-IT" i="1" dirty="0"/>
              <a:t>Comunicazione cessazione TFS</a:t>
            </a:r>
            <a:r>
              <a:rPr lang="it-IT" dirty="0"/>
              <a:t>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87" y="1140147"/>
            <a:ext cx="9000000" cy="53914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metto 1 8"/>
          <p:cNvSpPr/>
          <p:nvPr/>
        </p:nvSpPr>
        <p:spPr>
          <a:xfrm>
            <a:off x="3936871" y="1501943"/>
            <a:ext cx="5256584" cy="1008112"/>
          </a:xfrm>
          <a:prstGeom prst="wedgeRectCallout">
            <a:avLst>
              <a:gd name="adj1" fmla="val -66806"/>
              <a:gd name="adj2" fmla="val 1067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2"/>
                </a:solidFill>
              </a:rPr>
              <a:t>Selezione del link per la compilazione del modello di </a:t>
            </a:r>
            <a:r>
              <a:rPr lang="it-IT" i="1" dirty="0" smtClean="0">
                <a:solidFill>
                  <a:schemeClr val="tx2"/>
                </a:solidFill>
              </a:rPr>
              <a:t>Comunicazione di cessazione TFS</a:t>
            </a:r>
            <a:r>
              <a:rPr lang="it-IT" dirty="0" smtClean="0">
                <a:solidFill>
                  <a:schemeClr val="tx2"/>
                </a:solidFill>
              </a:rPr>
              <a:t>.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6891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chemeClr val="tx2"/>
                </a:solidFill>
                <a:latin typeface="Arial" charset="0"/>
              </a:rPr>
              <a:t>Comunicazione cessazione TFS – Compilazione modello TFS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dirty="0">
                <a:solidFill>
                  <a:schemeClr val="tx2"/>
                </a:solidFill>
              </a:rPr>
              <a:t>Home Page della  Compilazione del modello TFS sono disponibili le seguenti funzioni: </a:t>
            </a:r>
            <a:endParaRPr lang="it-IT" sz="1600" dirty="0" smtClean="0">
              <a:solidFill>
                <a:schemeClr val="tx2"/>
              </a:solidFill>
            </a:endParaRPr>
          </a:p>
          <a:p>
            <a:pPr algn="just"/>
            <a:endParaRPr lang="it-IT" sz="1600" dirty="0">
              <a:solidFill>
                <a:schemeClr val="tx2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2"/>
                </a:solidFill>
              </a:rPr>
              <a:t>Compilazione nuovo modello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2"/>
                </a:solidFill>
              </a:rPr>
              <a:t>Modelli in corso di compilazione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2"/>
                </a:solidFill>
              </a:rPr>
              <a:t>Modelli </a:t>
            </a:r>
            <a:r>
              <a:rPr lang="it-IT" sz="1600" dirty="0" smtClean="0">
                <a:solidFill>
                  <a:schemeClr val="tx2"/>
                </a:solidFill>
              </a:rPr>
              <a:t>inoltrati</a:t>
            </a:r>
            <a:endParaRPr lang="it-IT" sz="1600" dirty="0">
              <a:solidFill>
                <a:schemeClr val="tx2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31" y="2806652"/>
            <a:ext cx="9000000" cy="274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umetto 1 10"/>
          <p:cNvSpPr/>
          <p:nvPr/>
        </p:nvSpPr>
        <p:spPr>
          <a:xfrm>
            <a:off x="2924283" y="1864390"/>
            <a:ext cx="3600400" cy="407844"/>
          </a:xfrm>
          <a:prstGeom prst="wedgeRectCallout">
            <a:avLst>
              <a:gd name="adj1" fmla="val -58951"/>
              <a:gd name="adj2" fmla="val 311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Compilazione di un nuovo modello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Fumetto 1 11"/>
          <p:cNvSpPr/>
          <p:nvPr/>
        </p:nvSpPr>
        <p:spPr>
          <a:xfrm>
            <a:off x="4260183" y="2469258"/>
            <a:ext cx="5256584" cy="407844"/>
          </a:xfrm>
          <a:prstGeom prst="wedgeRectCallout">
            <a:avLst>
              <a:gd name="adj1" fmla="val -77911"/>
              <a:gd name="adj2" fmla="val 1999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Riprende la compilazione di un modello già inserito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3" name="Fumetto 1 12"/>
          <p:cNvSpPr/>
          <p:nvPr/>
        </p:nvSpPr>
        <p:spPr>
          <a:xfrm>
            <a:off x="5273563" y="3242346"/>
            <a:ext cx="4680520" cy="407844"/>
          </a:xfrm>
          <a:prstGeom prst="wedgeRectCallout">
            <a:avLst>
              <a:gd name="adj1" fmla="val -116253"/>
              <a:gd name="adj2" fmla="val 543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Consultazione dei modelli già inoltrati ad INPS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5314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nuovo modello – </a:t>
            </a:r>
            <a:r>
              <a:rPr lang="it-IT" b="1" dirty="0">
                <a:solidFill>
                  <a:schemeClr val="tx2"/>
                </a:solidFill>
                <a:latin typeface="Arial" charset="0"/>
              </a:rPr>
              <a:t>Ricerca Iscritto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Selezionando </a:t>
            </a:r>
            <a:r>
              <a:rPr lang="it-IT" sz="1600" dirty="0">
                <a:solidFill>
                  <a:schemeClr val="tx2"/>
                </a:solidFill>
              </a:rPr>
              <a:t>la funzione “Compilazione nuovo modello”, il sistema presenta la pagina </a:t>
            </a:r>
            <a:r>
              <a:rPr lang="it-IT" sz="1600">
                <a:solidFill>
                  <a:schemeClr val="tx2"/>
                </a:solidFill>
              </a:rPr>
              <a:t>di </a:t>
            </a:r>
            <a:r>
              <a:rPr lang="it-IT" sz="1600" smtClean="0">
                <a:solidFill>
                  <a:schemeClr val="tx2"/>
                </a:solidFill>
              </a:rPr>
              <a:t>“Ricerca </a:t>
            </a:r>
            <a:r>
              <a:rPr lang="it-IT" sz="1600" dirty="0">
                <a:solidFill>
                  <a:schemeClr val="tx2"/>
                </a:solidFill>
              </a:rPr>
              <a:t>Iscritto“ che permette di iniziare la compilazione di un nuovo modello da inviare all’INPS  per il calcolo della prestazione TFS.</a:t>
            </a:r>
          </a:p>
          <a:p>
            <a:pPr algn="just"/>
            <a:r>
              <a:rPr lang="it-IT" sz="1600" dirty="0">
                <a:solidFill>
                  <a:schemeClr val="tx2"/>
                </a:solidFill>
              </a:rPr>
              <a:t>Il codice fiscale dell’iscritto e la data di cessazione dal servizio sono dati obbligatori; quest’ultima corrisponde  alla data inserita nella funzione di Ultimo Miglio TFS della Posizione Assicurativa.</a:t>
            </a:r>
          </a:p>
          <a:p>
            <a:pPr algn="just">
              <a:lnSpc>
                <a:spcPct val="150000"/>
              </a:lnSpc>
            </a:pPr>
            <a:endParaRPr lang="it-IT" sz="1300" dirty="0">
              <a:solidFill>
                <a:schemeClr val="tx2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64" y="1749980"/>
            <a:ext cx="9000000" cy="20482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umetto 1 14"/>
          <p:cNvSpPr/>
          <p:nvPr/>
        </p:nvSpPr>
        <p:spPr>
          <a:xfrm>
            <a:off x="4934396" y="2824352"/>
            <a:ext cx="5076124" cy="936104"/>
          </a:xfrm>
          <a:prstGeom prst="wedgeRectCallout">
            <a:avLst>
              <a:gd name="adj1" fmla="val 21007"/>
              <a:gd name="adj2" fmla="val -84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Selezionare dopo l’inserimento dei dati obbligatori.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Vengono effettuati dei controlli preliminari sulla correttezza dei dati inseriti nei criteri di ricerca.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1163756" y="4048488"/>
            <a:ext cx="9721638" cy="99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solidFill>
                  <a:schemeClr val="tx2"/>
                </a:solidFill>
              </a:rPr>
              <a:t>Il sistema effettua dei controlli preliminari sull’esistenza dell’iscritto nell’anagrafica INPS e sull’amministrazione di appartenenza alla data di cessazione indicata in pagina.</a:t>
            </a:r>
          </a:p>
        </p:txBody>
      </p:sp>
    </p:spTree>
    <p:extLst>
      <p:ext uri="{BB962C8B-B14F-4D97-AF65-F5344CB8AC3E}">
        <p14:creationId xmlns:p14="http://schemas.microsoft.com/office/powerpoint/2010/main" val="16241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4916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nuovo modello – Dati Iscritto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Dalla </a:t>
            </a:r>
            <a:r>
              <a:rPr lang="it-IT" sz="1600" i="1" dirty="0">
                <a:solidFill>
                  <a:schemeClr val="tx2"/>
                </a:solidFill>
              </a:rPr>
              <a:t>Ricerca Iscritto</a:t>
            </a:r>
            <a:r>
              <a:rPr lang="it-IT" sz="1600" dirty="0">
                <a:solidFill>
                  <a:schemeClr val="tx2"/>
                </a:solidFill>
              </a:rPr>
              <a:t>, viene presenta la pagina con i </a:t>
            </a:r>
            <a:r>
              <a:rPr lang="it-IT" sz="1600" i="1" dirty="0">
                <a:solidFill>
                  <a:schemeClr val="tx2"/>
                </a:solidFill>
              </a:rPr>
              <a:t>Dati Iscritto </a:t>
            </a:r>
            <a:r>
              <a:rPr lang="it-IT" sz="1600" dirty="0">
                <a:solidFill>
                  <a:schemeClr val="tx2"/>
                </a:solidFill>
              </a:rPr>
              <a:t>presenti nell’anagrafica INPS. Nella sezione </a:t>
            </a:r>
            <a:r>
              <a:rPr lang="it-IT" sz="1600" i="1" dirty="0">
                <a:solidFill>
                  <a:schemeClr val="tx2"/>
                </a:solidFill>
              </a:rPr>
              <a:t>Ulteriori recapiti dell’Amministrazione</a:t>
            </a:r>
            <a:r>
              <a:rPr lang="it-IT" sz="1600" dirty="0">
                <a:solidFill>
                  <a:schemeClr val="tx2"/>
                </a:solidFill>
              </a:rPr>
              <a:t>, il telefono e l’e-mail sono obbligatori per permettere alla sede INPS di competenza di contattare l’ente nel caso di necessità. L‘informazione </a:t>
            </a:r>
            <a:r>
              <a:rPr lang="it-IT" sz="1600" i="1" dirty="0">
                <a:solidFill>
                  <a:schemeClr val="tx2"/>
                </a:solidFill>
              </a:rPr>
              <a:t>Email titolare</a:t>
            </a:r>
            <a:r>
              <a:rPr lang="it-IT" sz="1600" dirty="0">
                <a:solidFill>
                  <a:schemeClr val="tx2"/>
                </a:solidFill>
              </a:rPr>
              <a:t>, se presente, permette l’invio all’iscritto delle comunicazioni sullo stato della lavorazione del TFS in carico all’INPS.</a:t>
            </a:r>
          </a:p>
          <a:p>
            <a:pPr algn="just">
              <a:lnSpc>
                <a:spcPct val="150000"/>
              </a:lnSpc>
            </a:pPr>
            <a:endParaRPr lang="it-IT" sz="1600" dirty="0">
              <a:solidFill>
                <a:schemeClr val="tx2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698129"/>
            <a:ext cx="9000000" cy="46099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metto 1 9"/>
          <p:cNvSpPr/>
          <p:nvPr/>
        </p:nvSpPr>
        <p:spPr>
          <a:xfrm>
            <a:off x="7049256" y="4496941"/>
            <a:ext cx="3024336" cy="936104"/>
          </a:xfrm>
          <a:prstGeom prst="wedgeRectCallout">
            <a:avLst>
              <a:gd name="adj1" fmla="val -59667"/>
              <a:gd name="adj2" fmla="val 816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Dato facoltativo per l’invio delle comunicazioni all’iscritto da parte dell’INPS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4583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nuovo modello – Dati TFS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Il </a:t>
            </a:r>
            <a:r>
              <a:rPr lang="it-IT" sz="1600" dirty="0">
                <a:solidFill>
                  <a:schemeClr val="tx2"/>
                </a:solidFill>
              </a:rPr>
              <a:t>pulsante </a:t>
            </a:r>
            <a:r>
              <a:rPr lang="it-IT" sz="1600" i="1" dirty="0">
                <a:solidFill>
                  <a:schemeClr val="tx2"/>
                </a:solidFill>
              </a:rPr>
              <a:t>Avanti</a:t>
            </a:r>
            <a:r>
              <a:rPr lang="it-IT" sz="1600" dirty="0">
                <a:solidFill>
                  <a:schemeClr val="tx2"/>
                </a:solidFill>
              </a:rPr>
              <a:t> effettua i controlli sui dati inseriti e in assenza di errori , i dati vengono salvati negli archivi. Viene presentata la pagina con dei </a:t>
            </a:r>
            <a:r>
              <a:rPr lang="it-IT" sz="1600" i="1" dirty="0">
                <a:solidFill>
                  <a:schemeClr val="tx2"/>
                </a:solidFill>
              </a:rPr>
              <a:t>Dati TFS</a:t>
            </a:r>
            <a:r>
              <a:rPr lang="it-IT" sz="1600" dirty="0">
                <a:solidFill>
                  <a:schemeClr val="tx2"/>
                </a:solidFill>
              </a:rPr>
              <a:t> inseriti nell’</a:t>
            </a:r>
            <a:r>
              <a:rPr lang="it-IT" sz="1600" i="1" dirty="0">
                <a:solidFill>
                  <a:schemeClr val="tx2"/>
                </a:solidFill>
              </a:rPr>
              <a:t>Ultimo Miglio TFS</a:t>
            </a:r>
            <a:r>
              <a:rPr lang="it-IT" sz="1600" dirty="0">
                <a:solidFill>
                  <a:schemeClr val="tx2"/>
                </a:solidFill>
              </a:rPr>
              <a:t>. Per completare i dati presenti in pagina è obbligatorio selezionare il tipo di documento che si vuole lavorare e segnalare un eventuale decesso, non ancora acquisito dall’anagrafica INPS e avvenuto dopo la cessazione dal servizio.</a:t>
            </a:r>
          </a:p>
          <a:p>
            <a:pPr algn="just">
              <a:lnSpc>
                <a:spcPct val="150000"/>
              </a:lnSpc>
            </a:pPr>
            <a:endParaRPr lang="it-IT" sz="1600" dirty="0">
              <a:solidFill>
                <a:schemeClr val="tx2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0349"/>
            <a:ext cx="9000000" cy="45336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umetto 1 10"/>
          <p:cNvSpPr/>
          <p:nvPr/>
        </p:nvSpPr>
        <p:spPr>
          <a:xfrm>
            <a:off x="5830540" y="2318422"/>
            <a:ext cx="3960440" cy="360040"/>
          </a:xfrm>
          <a:prstGeom prst="wedgeRectCallout">
            <a:avLst>
              <a:gd name="adj1" fmla="val -64287"/>
              <a:gd name="adj2" fmla="val 3325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Decesso dopo la cessazione dal servizio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Fumetto 1 11"/>
          <p:cNvSpPr/>
          <p:nvPr/>
        </p:nvSpPr>
        <p:spPr>
          <a:xfrm>
            <a:off x="1263224" y="2136406"/>
            <a:ext cx="2952328" cy="648072"/>
          </a:xfrm>
          <a:prstGeom prst="wedgeRectCallout">
            <a:avLst>
              <a:gd name="adj1" fmla="val 28321"/>
              <a:gd name="adj2" fmla="val 2224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Prima comunicazione all’INPS del periodo da liquidare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3" name="Fumetto 1 12"/>
          <p:cNvSpPr/>
          <p:nvPr/>
        </p:nvSpPr>
        <p:spPr>
          <a:xfrm>
            <a:off x="1259632" y="4609666"/>
            <a:ext cx="2448272" cy="648072"/>
          </a:xfrm>
          <a:prstGeom prst="wedgeRectCallout">
            <a:avLst>
              <a:gd name="adj1" fmla="val 82896"/>
              <a:gd name="adj2" fmla="val -1461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Periodo da liquidare già comunicato all’INPS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Fumetto 1 13"/>
          <p:cNvSpPr/>
          <p:nvPr/>
        </p:nvSpPr>
        <p:spPr>
          <a:xfrm>
            <a:off x="6794904" y="3686820"/>
            <a:ext cx="3168352" cy="1187886"/>
          </a:xfrm>
          <a:prstGeom prst="wedgeRectCallout">
            <a:avLst>
              <a:gd name="adj1" fmla="val -92445"/>
              <a:gd name="adj2" fmla="val -271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Periodo già liquidato senza che l’iscritto ne avesse diritto. Data di cessazione successiva alla precedente comunicazione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1203871" y="137074"/>
            <a:ext cx="4583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chemeClr val="tx2"/>
                </a:solidFill>
                <a:latin typeface="Arial" charset="0"/>
              </a:rPr>
              <a:t>Compilazione nuovo modello – Dati TFS</a:t>
            </a:r>
            <a:endParaRPr lang="it-IT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8264-C696-4517-8323-F19B74054E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2444" y="531999"/>
            <a:ext cx="963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Nel </a:t>
            </a:r>
            <a:r>
              <a:rPr lang="it-IT" sz="1600" dirty="0">
                <a:solidFill>
                  <a:schemeClr val="tx2"/>
                </a:solidFill>
              </a:rPr>
              <a:t>caso in cui la somma degli importi retributivi inseriti nell’</a:t>
            </a:r>
            <a:r>
              <a:rPr lang="it-IT" sz="1600" i="1" dirty="0">
                <a:solidFill>
                  <a:schemeClr val="tx2"/>
                </a:solidFill>
              </a:rPr>
              <a:t>Ultimo Miglio TFS</a:t>
            </a:r>
            <a:r>
              <a:rPr lang="it-IT" sz="1600" dirty="0">
                <a:solidFill>
                  <a:schemeClr val="tx2"/>
                </a:solidFill>
              </a:rPr>
              <a:t> raggiunga i limiti imposti dal </a:t>
            </a:r>
            <a:r>
              <a:rPr lang="it-IT" sz="1600" i="1" dirty="0">
                <a:solidFill>
                  <a:schemeClr val="tx2"/>
                </a:solidFill>
              </a:rPr>
              <a:t>DL 66/2014</a:t>
            </a:r>
            <a:r>
              <a:rPr lang="it-IT" sz="1600" dirty="0">
                <a:solidFill>
                  <a:schemeClr val="tx2"/>
                </a:solidFill>
              </a:rPr>
              <a:t>, viene presentata in pagina la sezione per l’inserimento delle retribuzioni alla data di entrata in vigore del Decreto Legge.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1143000" y="514343"/>
            <a:ext cx="7815054" cy="0"/>
          </a:xfrm>
          <a:prstGeom prst="line">
            <a:avLst/>
          </a:prstGeom>
          <a:solidFill>
            <a:srgbClr val="D6E0EC"/>
          </a:solidFill>
          <a:ln w="19050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4" y="1729893"/>
            <a:ext cx="9000000" cy="45336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umetto 1 15"/>
          <p:cNvSpPr/>
          <p:nvPr/>
        </p:nvSpPr>
        <p:spPr>
          <a:xfrm>
            <a:off x="7138505" y="2084515"/>
            <a:ext cx="2664296" cy="1008112"/>
          </a:xfrm>
          <a:prstGeom prst="wedgeRectCallout">
            <a:avLst>
              <a:gd name="adj1" fmla="val 37831"/>
              <a:gd name="adj2" fmla="val 2300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2"/>
                </a:solidFill>
              </a:rPr>
              <a:t>Somma importi corrispondono ai limiti retributivi del DL 66/2014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64" y="3377407"/>
            <a:ext cx="7560000" cy="2833106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1931</Words>
  <Application>Microsoft Office PowerPoint</Application>
  <PresentationFormat>Widescreen</PresentationFormat>
  <Paragraphs>211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Univers 45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Tatiana</dc:creator>
  <cp:lastModifiedBy>Rutigliano Assunta</cp:lastModifiedBy>
  <cp:revision>76</cp:revision>
  <cp:lastPrinted>2018-03-12T14:34:02Z</cp:lastPrinted>
  <dcterms:created xsi:type="dcterms:W3CDTF">2016-11-29T14:10:03Z</dcterms:created>
  <dcterms:modified xsi:type="dcterms:W3CDTF">2018-04-04T10:36:08Z</dcterms:modified>
</cp:coreProperties>
</file>