
<file path=[Content_Types].xml><?xml version="1.0" encoding="utf-8"?>
<Types xmlns="http://schemas.openxmlformats.org/package/2006/content-types">
  <Default Extension="94FA7E20" ContentType="image/png"/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10" r:id="rId1"/>
    <p:sldMasterId id="2147483750" r:id="rId2"/>
    <p:sldMasterId id="2147483766" r:id="rId3"/>
    <p:sldMasterId id="2147483815" r:id="rId4"/>
    <p:sldMasterId id="2147483840" r:id="rId5"/>
    <p:sldMasterId id="2147483859" r:id="rId6"/>
  </p:sldMasterIdLst>
  <p:notesMasterIdLst>
    <p:notesMasterId r:id="rId23"/>
  </p:notesMasterIdLst>
  <p:sldIdLst>
    <p:sldId id="2147308287" r:id="rId7"/>
    <p:sldId id="2034" r:id="rId8"/>
    <p:sldId id="2147471093" r:id="rId9"/>
    <p:sldId id="2147308322" r:id="rId10"/>
    <p:sldId id="2134804438" r:id="rId11"/>
    <p:sldId id="2147308414" r:id="rId12"/>
    <p:sldId id="1956" r:id="rId13"/>
    <p:sldId id="2134804418" r:id="rId14"/>
    <p:sldId id="2028" r:id="rId15"/>
    <p:sldId id="2147471096" r:id="rId16"/>
    <p:sldId id="2147471097" r:id="rId17"/>
    <p:sldId id="2147471099" r:id="rId18"/>
    <p:sldId id="2147471098" r:id="rId19"/>
    <p:sldId id="2134804520" r:id="rId20"/>
    <p:sldId id="2147471094" r:id="rId21"/>
    <p:sldId id="1462" r:id="rId22"/>
  </p:sldIdLst>
  <p:sldSz cx="12192000" cy="6858000"/>
  <p:notesSz cx="6797675" cy="9926638"/>
  <p:defaultTextStyle>
    <a:defPPr>
      <a:defRPr lang="it-IT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7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2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A0DEDCE3-999A-43B0-A98B-0A7F9F6239C9}">
          <p14:sldIdLst/>
        </p14:section>
        <p14:section name="Sezione predefinita" id="{116A12F7-B4FA-40BD-8AB8-4EDEF0E4931B}">
          <p14:sldIdLst>
            <p14:sldId id="2147308287"/>
            <p14:sldId id="2034"/>
            <p14:sldId id="2147471093"/>
            <p14:sldId id="2147308322"/>
            <p14:sldId id="2134804438"/>
            <p14:sldId id="2147308414"/>
            <p14:sldId id="1956"/>
            <p14:sldId id="2134804418"/>
            <p14:sldId id="2028"/>
            <p14:sldId id="2147471096"/>
            <p14:sldId id="2147471097"/>
            <p14:sldId id="2147471099"/>
            <p14:sldId id="2147471098"/>
            <p14:sldId id="2134804520"/>
            <p14:sldId id="2147471094"/>
            <p14:sldId id="14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logozzo" initials="M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E7EFF8"/>
    <a:srgbClr val="0096D6"/>
    <a:srgbClr val="7886AF"/>
    <a:srgbClr val="57617F"/>
    <a:srgbClr val="B9B9B9"/>
    <a:srgbClr val="4F81BD"/>
    <a:srgbClr val="FFDF79"/>
    <a:srgbClr val="7DC7FF"/>
    <a:srgbClr val="FFE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4" autoAdjust="0"/>
    <p:restoredTop sz="94660"/>
  </p:normalViewPr>
  <p:slideViewPr>
    <p:cSldViewPr>
      <p:cViewPr varScale="1">
        <p:scale>
          <a:sx n="108" d="100"/>
          <a:sy n="108" d="100"/>
        </p:scale>
        <p:origin x="58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41FC5-EC6C-4722-BBB6-211B079130FF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5FE6B-3E99-4A77-B021-F0A2C66924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02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7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2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8038"/>
            <a:ext cx="7185025" cy="4041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77BB1-BB3E-4EDF-B5FC-A3BA0BC965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33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039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3446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78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94FA7E20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4"/>
            <a:ext cx="9144000" cy="1608645"/>
          </a:xfrm>
          <a:prstGeom prst="rect">
            <a:avLst/>
          </a:prstGeom>
        </p:spPr>
        <p:txBody>
          <a:bodyPr lIns="102341" tIns="51172" rIns="102341" bIns="51172" anchor="b"/>
          <a:lstStyle>
            <a:lvl1pPr>
              <a:lnSpc>
                <a:spcPct val="90000"/>
              </a:lnSpc>
              <a:defRPr sz="5200" spc="-112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02341" tIns="51172" rIns="102341" bIns="51172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58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92" y="1584001"/>
            <a:ext cx="5171017" cy="4296588"/>
          </a:xfrm>
          <a:prstGeom prst="rect">
            <a:avLst/>
          </a:prstGeom>
        </p:spPr>
        <p:txBody>
          <a:bodyPr lIns="102341" tIns="51172" rIns="102341" bIns="51172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02341" tIns="51172" rIns="102341" bIns="51172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717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6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6" y="531289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1"/>
            <a:ext cx="11280140" cy="573024"/>
          </a:xfrm>
          <a:prstGeom prst="rect">
            <a:avLst/>
          </a:prstGeom>
        </p:spPr>
        <p:txBody>
          <a:bodyPr lIns="102341" tIns="51172" rIns="102341" bIns="51172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8"/>
            <a:ext cx="3364992" cy="4296833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4" y="1584960"/>
            <a:ext cx="3369733" cy="4296832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65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667000"/>
            <a:ext cx="9141619" cy="2286000"/>
          </a:xfrm>
          <a:prstGeom prst="rect">
            <a:avLst/>
          </a:prstGeom>
        </p:spPr>
        <p:txBody>
          <a:bodyPr lIns="63964" tIns="31980" rIns="63964" bIns="31980" anchor="b">
            <a:noAutofit/>
          </a:bodyPr>
          <a:lstStyle>
            <a:lvl1pPr>
              <a:lnSpc>
                <a:spcPct val="80000"/>
              </a:lnSpc>
              <a:defRPr sz="6700"/>
            </a:lvl1pPr>
          </a:lstStyle>
          <a:p>
            <a:r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6" y="4939697"/>
            <a:ext cx="9141619" cy="699107"/>
          </a:xfrm>
          <a:prstGeom prst="rect">
            <a:avLst/>
          </a:prstGeom>
        </p:spPr>
        <p:txBody>
          <a:bodyPr wrap="square" lIns="63964" tIns="31980" rIns="63964" bIns="3198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700"/>
            </a:lvl1pPr>
            <a:lvl2pPr marL="0" indent="0">
              <a:spcBef>
                <a:spcPts val="0"/>
              </a:spcBef>
              <a:buFontTx/>
              <a:buNone/>
              <a:defRPr sz="1700"/>
            </a:lvl2pPr>
            <a:lvl3pPr marL="0" indent="0">
              <a:spcBef>
                <a:spcPts val="0"/>
              </a:spcBef>
              <a:buFontTx/>
              <a:buNone/>
              <a:defRPr sz="1700"/>
            </a:lvl3pPr>
            <a:lvl4pPr marL="0" indent="0">
              <a:spcBef>
                <a:spcPts val="0"/>
              </a:spcBef>
              <a:buFontTx/>
              <a:buNone/>
              <a:defRPr sz="1700"/>
            </a:lvl4pPr>
            <a:lvl5pPr marL="0" indent="0">
              <a:spcBef>
                <a:spcPts val="0"/>
              </a:spcBef>
              <a:buFontTx/>
              <a:buNone/>
              <a:defRPr sz="1700"/>
            </a:lvl5pPr>
            <a:lvl6pPr marL="0" indent="0">
              <a:spcBef>
                <a:spcPts val="0"/>
              </a:spcBef>
              <a:buFontTx/>
              <a:buNone/>
              <a:defRPr sz="1700"/>
            </a:lvl6pPr>
            <a:lvl7pPr marL="0" indent="0">
              <a:spcBef>
                <a:spcPts val="0"/>
              </a:spcBef>
              <a:buFontTx/>
              <a:buNone/>
              <a:defRPr sz="1700"/>
            </a:lvl7pPr>
            <a:lvl8pPr marL="0" indent="0">
              <a:spcBef>
                <a:spcPts val="0"/>
              </a:spcBef>
              <a:buFontTx/>
              <a:buNone/>
              <a:defRPr sz="1700"/>
            </a:lvl8pPr>
            <a:lvl9pPr marL="0" indent="0">
              <a:spcBef>
                <a:spcPts val="0"/>
              </a:spcBef>
              <a:buFontTx/>
              <a:buNone/>
              <a:defRPr sz="17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6" y="5791200"/>
            <a:ext cx="9141619" cy="457200"/>
          </a:xfrm>
          <a:prstGeom prst="rect">
            <a:avLst/>
          </a:prstGeom>
        </p:spPr>
        <p:txBody>
          <a:bodyPr wrap="square" lIns="63964" tIns="31980" rIns="63964" bIns="3198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700"/>
            </a:lvl2pPr>
            <a:lvl3pPr marL="0" indent="0">
              <a:spcBef>
                <a:spcPts val="0"/>
              </a:spcBef>
              <a:buFontTx/>
              <a:buNone/>
              <a:defRPr sz="1700"/>
            </a:lvl3pPr>
            <a:lvl4pPr marL="0" indent="0">
              <a:spcBef>
                <a:spcPts val="0"/>
              </a:spcBef>
              <a:buFontTx/>
              <a:buNone/>
              <a:defRPr sz="1700"/>
            </a:lvl4pPr>
            <a:lvl5pPr marL="0" indent="0">
              <a:spcBef>
                <a:spcPts val="0"/>
              </a:spcBef>
              <a:buFontTx/>
              <a:buNone/>
              <a:defRPr sz="1700"/>
            </a:lvl5pPr>
            <a:lvl6pPr marL="0" indent="0">
              <a:spcBef>
                <a:spcPts val="0"/>
              </a:spcBef>
              <a:buFontTx/>
              <a:buNone/>
              <a:defRPr sz="1700"/>
            </a:lvl6pPr>
            <a:lvl7pPr marL="0" indent="0">
              <a:spcBef>
                <a:spcPts val="0"/>
              </a:spcBef>
              <a:buFontTx/>
              <a:buNone/>
              <a:defRPr sz="1700"/>
            </a:lvl7pPr>
            <a:lvl8pPr marL="0" indent="0">
              <a:spcBef>
                <a:spcPts val="0"/>
              </a:spcBef>
              <a:buFontTx/>
              <a:buNone/>
              <a:defRPr sz="1700"/>
            </a:lvl8pPr>
            <a:lvl9pPr marL="0" indent="0">
              <a:spcBef>
                <a:spcPts val="0"/>
              </a:spcBef>
              <a:buFontTx/>
              <a:buNone/>
              <a:defRPr sz="1700"/>
            </a:lvl9pPr>
          </a:lstStyle>
          <a:p>
            <a:pPr lvl="0"/>
            <a:r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7" y="418134"/>
            <a:ext cx="4896611" cy="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02" y="418134"/>
            <a:ext cx="27835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3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>
            <a:spLocks noChangeAspect="1"/>
          </p:cNvSpPr>
          <p:nvPr/>
        </p:nvSpPr>
        <p:spPr bwMode="black">
          <a:xfrm>
            <a:off x="302951" y="0"/>
            <a:ext cx="608541" cy="533136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lIns="102351" tIns="51177" rIns="102351" bIns="51177"/>
          <a:lstStyle/>
          <a:p>
            <a:pPr defTabSz="1023495">
              <a:defRPr/>
            </a:pPr>
            <a:endParaRPr lang="en-US" sz="3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71503" y="1714505"/>
            <a:ext cx="9334500" cy="4267729"/>
          </a:xfrm>
          <a:prstGeom prst="rect">
            <a:avLst/>
          </a:prstGeom>
        </p:spPr>
        <p:txBody>
          <a:bodyPr lIns="63979" tIns="31988" rIns="63979" bIns="31988"/>
          <a:lstStyle>
            <a:lvl1pPr>
              <a:lnSpc>
                <a:spcPct val="85000"/>
              </a:lnSpc>
              <a:spcBef>
                <a:spcPts val="0"/>
              </a:spcBef>
              <a:defRPr sz="4200"/>
            </a:lvl1pPr>
            <a:lvl2pPr marL="0" indent="0">
              <a:spcBef>
                <a:spcPts val="630"/>
              </a:spcBef>
              <a:buFontTx/>
              <a:buNone/>
              <a:defRPr/>
            </a:lvl2pPr>
            <a:lvl3pPr marL="0" indent="0">
              <a:spcBef>
                <a:spcPts val="630"/>
              </a:spcBef>
              <a:buFontTx/>
              <a:buNone/>
              <a:defRPr/>
            </a:lvl3pPr>
            <a:lvl4pPr marL="0" indent="0">
              <a:spcBef>
                <a:spcPts val="630"/>
              </a:spcBef>
              <a:buFontTx/>
              <a:buNone/>
              <a:defRPr/>
            </a:lvl4pPr>
            <a:lvl5pPr marL="0" indent="0">
              <a:spcBef>
                <a:spcPts val="630"/>
              </a:spcBef>
              <a:buFontTx/>
              <a:buNone/>
              <a:defRPr/>
            </a:lvl5pPr>
            <a:lvl6pPr marL="0" indent="0">
              <a:spcBef>
                <a:spcPts val="630"/>
              </a:spcBef>
              <a:buFontTx/>
              <a:buNone/>
              <a:defRPr baseline="0"/>
            </a:lvl6pPr>
            <a:lvl7pPr marL="0" indent="0">
              <a:spcBef>
                <a:spcPts val="630"/>
              </a:spcBef>
              <a:buFontTx/>
              <a:buNone/>
              <a:defRPr baseline="0"/>
            </a:lvl7pPr>
            <a:lvl8pPr marL="0" indent="0">
              <a:spcBef>
                <a:spcPts val="630"/>
              </a:spcBef>
              <a:buFontTx/>
              <a:buNone/>
              <a:defRPr baseline="0"/>
            </a:lvl8pPr>
            <a:lvl9pPr marL="0" indent="0">
              <a:spcBef>
                <a:spcPts val="630"/>
              </a:spcBef>
              <a:buFontTx/>
              <a:buNone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4"/>
            <a:ext cx="9144000" cy="1608645"/>
          </a:xfrm>
          <a:prstGeom prst="rect">
            <a:avLst/>
          </a:prstGeom>
        </p:spPr>
        <p:txBody>
          <a:bodyPr lIns="146250" tIns="73126" rIns="146250" bIns="73126" anchor="b"/>
          <a:lstStyle>
            <a:lvl1pPr>
              <a:lnSpc>
                <a:spcPct val="90000"/>
              </a:lnSpc>
              <a:defRPr sz="4700" spc="-1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46250" tIns="73126" rIns="146250" bIns="73126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40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45703" rIns="91407" bIns="4570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3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700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46250" tIns="73126" rIns="146250" bIns="73126" anchor="t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92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4" y="6047324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45703" rIns="91407" bIns="4570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3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700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46250" tIns="73126" rIns="146250" bIns="73126" anchor="t">
            <a:noAutofit/>
          </a:bodyPr>
          <a:lstStyle>
            <a:lvl1pPr algn="l" defTabSz="45703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28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45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72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defTabSz="457030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defTabSz="457030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54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51172" rIns="102341" bIns="5117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51169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800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02341" tIns="51172" rIns="102341" bIns="51172" anchor="t">
            <a:noAutofit/>
          </a:bodyPr>
          <a:lstStyle>
            <a:lvl1pPr algn="l">
              <a:lnSpc>
                <a:spcPct val="90000"/>
              </a:lnSpc>
              <a:defRPr sz="4500" b="1" i="0" spc="-112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824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8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171387" indent="-171387">
              <a:buFont typeface="HP Simplified" pitchFamily="34" charset="0"/>
              <a:buChar char="•"/>
              <a:defRPr sz="1300" b="0">
                <a:solidFill>
                  <a:schemeClr val="tx1"/>
                </a:solidFill>
              </a:defRPr>
            </a:lvl1pPr>
            <a:lvl2pPr marL="342773" indent="-171387">
              <a:buSzPct val="80000"/>
              <a:buFont typeface="HP Simplified" pitchFamily="34" charset="0"/>
              <a:buChar char="–"/>
              <a:defRPr sz="1300">
                <a:solidFill>
                  <a:srgbClr val="000000"/>
                </a:solidFill>
              </a:defRPr>
            </a:lvl2pPr>
            <a:lvl3pPr marL="512574" indent="-169802">
              <a:defRPr sz="1300">
                <a:solidFill>
                  <a:srgbClr val="000000"/>
                </a:solidFill>
              </a:defRPr>
            </a:lvl3pPr>
            <a:lvl4pPr marL="690308" indent="-180909">
              <a:defRPr sz="1300">
                <a:solidFill>
                  <a:srgbClr val="000000"/>
                </a:solidFill>
              </a:defRPr>
            </a:lvl4pPr>
            <a:lvl5pPr marL="833132" indent="-150758">
              <a:defRPr sz="13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4" y="313419"/>
            <a:ext cx="11280140" cy="445922"/>
          </a:xfrm>
          <a:prstGeom prst="rect">
            <a:avLst/>
          </a:prstGeom>
          <a:ln>
            <a:noFill/>
          </a:ln>
        </p:spPr>
        <p:txBody>
          <a:bodyPr lIns="146250" tIns="73126" rIns="146250" bIns="73126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4"/>
            <a:ext cx="5374216" cy="4293025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71" y="1584960"/>
            <a:ext cx="5171019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06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82" y="1584001"/>
            <a:ext cx="5171017" cy="4296588"/>
          </a:xfrm>
          <a:prstGeom prst="rect">
            <a:avLst/>
          </a:prstGeom>
        </p:spPr>
        <p:txBody>
          <a:bodyPr lIns="146250" tIns="73126" rIns="146250" bIns="73126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46250" tIns="73126" rIns="146250" bIns="73126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73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6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6" y="531289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1"/>
            <a:ext cx="11280140" cy="573024"/>
          </a:xfrm>
          <a:prstGeom prst="rect">
            <a:avLst/>
          </a:prstGeom>
        </p:spPr>
        <p:txBody>
          <a:bodyPr lIns="146250" tIns="73126" rIns="146250" bIns="73126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8"/>
            <a:ext cx="3364992" cy="4296833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4" y="1584960"/>
            <a:ext cx="3369733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30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109716" tIns="54857" rIns="109716" bIns="5485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8757"/>
            <a:ext cx="11049000" cy="4773475"/>
          </a:xfrm>
          <a:prstGeom prst="rect">
            <a:avLst/>
          </a:prstGeom>
        </p:spPr>
        <p:txBody>
          <a:bodyPr lIns="109716" tIns="54857" rIns="109716" bIns="54857"/>
          <a:lstStyle>
            <a:lvl4pPr marL="285705" indent="-142853">
              <a:buFont typeface="Arial" pitchFamily="34" charset="0"/>
              <a:buChar char="–"/>
              <a:defRPr/>
            </a:lvl4pPr>
            <a:lvl5pPr marL="428557" indent="-142853">
              <a:buFont typeface="Arial" pitchFamily="34" charset="0"/>
              <a:buChar char="–"/>
              <a:defRPr/>
            </a:lvl5pPr>
            <a:lvl6pPr marL="571409" indent="-142853">
              <a:buFont typeface="Arial" pitchFamily="34" charset="0"/>
              <a:buChar char="–"/>
              <a:defRPr baseline="0"/>
            </a:lvl6pPr>
            <a:lvl7pPr marL="714260" indent="-142853">
              <a:buFont typeface="Arial" pitchFamily="34" charset="0"/>
              <a:buChar char="–"/>
              <a:defRPr baseline="0"/>
            </a:lvl7pPr>
            <a:lvl8pPr marL="857112" indent="-142853">
              <a:buFont typeface="Arial" pitchFamily="34" charset="0"/>
              <a:buChar char="–"/>
              <a:defRPr baseline="0"/>
            </a:lvl8pPr>
            <a:lvl9pPr marL="999965" indent="-142853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fld id="{6DB770DE-692F-4463-A70D-B09B478A8FF9}" type="datetimeFigureOut">
              <a:rPr lang="it-IT" smtClean="0">
                <a:solidFill>
                  <a:srgbClr val="000000"/>
                </a:solidFill>
              </a:rPr>
              <a:pPr defTabSz="914253"/>
              <a:t>30/05/2023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fld id="{421694A0-5733-4F47-9D72-01C16A72CC61}" type="slidenum">
              <a:rPr lang="it-IT" smtClean="0">
                <a:solidFill>
                  <a:srgbClr val="000000"/>
                </a:solidFill>
              </a:rPr>
              <a:pPr defTabSz="914253"/>
              <a:t>‹N›</a:t>
            </a:fld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4"/>
            <a:ext cx="9144000" cy="1608645"/>
          </a:xfrm>
          <a:prstGeom prst="rect">
            <a:avLst/>
          </a:prstGeom>
        </p:spPr>
        <p:txBody>
          <a:bodyPr lIns="146250" tIns="73126" rIns="146250" bIns="73126" anchor="b"/>
          <a:lstStyle>
            <a:lvl1pPr>
              <a:lnSpc>
                <a:spcPct val="90000"/>
              </a:lnSpc>
              <a:defRPr sz="4700" spc="-1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46250" tIns="73126" rIns="146250" bIns="73126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4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45703" rIns="91407" bIns="4570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3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700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46250" tIns="73126" rIns="146250" bIns="73126" anchor="t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00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4" y="6047324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45703" rIns="91407" bIns="4570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3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700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46250" tIns="73126" rIns="146250" bIns="73126" anchor="t">
            <a:noAutofit/>
          </a:bodyPr>
          <a:lstStyle>
            <a:lvl1pPr algn="l" defTabSz="45703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4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4" y="6047324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51172" rIns="102341" bIns="5117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51169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800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02341" tIns="51172" rIns="102341" bIns="51172" anchor="t">
            <a:noAutofit/>
          </a:bodyPr>
          <a:lstStyle>
            <a:lvl1pPr algn="l" defTabSz="51169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500" b="1" i="0" kern="1200" spc="-112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82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75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72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defTabSz="457030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defTabSz="457030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33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4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171387" indent="-171387">
              <a:buFont typeface="HP Simplified" pitchFamily="34" charset="0"/>
              <a:buChar char="•"/>
              <a:defRPr sz="1300" b="0">
                <a:solidFill>
                  <a:schemeClr val="tx1"/>
                </a:solidFill>
              </a:defRPr>
            </a:lvl1pPr>
            <a:lvl2pPr marL="342773" indent="-171387">
              <a:buSzPct val="80000"/>
              <a:buFont typeface="HP Simplified" pitchFamily="34" charset="0"/>
              <a:buChar char="–"/>
              <a:defRPr sz="1300">
                <a:solidFill>
                  <a:srgbClr val="000000"/>
                </a:solidFill>
              </a:defRPr>
            </a:lvl2pPr>
            <a:lvl3pPr marL="512574" indent="-169802">
              <a:defRPr sz="1300">
                <a:solidFill>
                  <a:srgbClr val="000000"/>
                </a:solidFill>
              </a:defRPr>
            </a:lvl3pPr>
            <a:lvl4pPr marL="690308" indent="-180909">
              <a:defRPr sz="1300">
                <a:solidFill>
                  <a:srgbClr val="000000"/>
                </a:solidFill>
              </a:defRPr>
            </a:lvl4pPr>
            <a:lvl5pPr marL="833132" indent="-150758">
              <a:defRPr sz="13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4" y="313419"/>
            <a:ext cx="11280140" cy="445922"/>
          </a:xfrm>
          <a:prstGeom prst="rect">
            <a:avLst/>
          </a:prstGeom>
          <a:ln>
            <a:noFill/>
          </a:ln>
        </p:spPr>
        <p:txBody>
          <a:bodyPr lIns="146250" tIns="73126" rIns="146250" bIns="73126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4"/>
            <a:ext cx="5374216" cy="4293025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71" y="1584960"/>
            <a:ext cx="5171019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19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82" y="1584001"/>
            <a:ext cx="5171017" cy="4296588"/>
          </a:xfrm>
          <a:prstGeom prst="rect">
            <a:avLst/>
          </a:prstGeom>
        </p:spPr>
        <p:txBody>
          <a:bodyPr lIns="146250" tIns="73126" rIns="146250" bIns="73126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46250" tIns="73126" rIns="146250" bIns="73126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4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6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6" y="531289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1"/>
            <a:ext cx="11280140" cy="573024"/>
          </a:xfrm>
          <a:prstGeom prst="rect">
            <a:avLst/>
          </a:prstGeom>
        </p:spPr>
        <p:txBody>
          <a:bodyPr lIns="146250" tIns="73126" rIns="146250" bIns="73126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8"/>
            <a:ext cx="3364992" cy="4296833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4" y="1584960"/>
            <a:ext cx="3369733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707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667000"/>
            <a:ext cx="9141619" cy="2286000"/>
          </a:xfrm>
          <a:prstGeom prst="rect">
            <a:avLst/>
          </a:prstGeom>
        </p:spPr>
        <p:txBody>
          <a:bodyPr lIns="91407" tIns="45703" rIns="91407" bIns="45703"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6" y="4939697"/>
            <a:ext cx="9141619" cy="699107"/>
          </a:xfrm>
          <a:prstGeom prst="rect">
            <a:avLst/>
          </a:prstGeom>
        </p:spPr>
        <p:txBody>
          <a:bodyPr wrap="square" lIns="91407" tIns="45703" rIns="91407" bIns="45703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3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6" y="5791200"/>
            <a:ext cx="9141619" cy="457200"/>
          </a:xfrm>
          <a:prstGeom prst="rect">
            <a:avLst/>
          </a:prstGeom>
        </p:spPr>
        <p:txBody>
          <a:bodyPr wrap="square" lIns="91407" tIns="45703" rIns="91407" bIns="45703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7" y="418134"/>
            <a:ext cx="4896611" cy="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02" y="418134"/>
            <a:ext cx="27835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1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109716" tIns="54857" rIns="109716" bIns="5485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8757"/>
            <a:ext cx="11049000" cy="4773475"/>
          </a:xfrm>
          <a:prstGeom prst="rect">
            <a:avLst/>
          </a:prstGeom>
        </p:spPr>
        <p:txBody>
          <a:bodyPr lIns="109716" tIns="54857" rIns="109716" bIns="54857"/>
          <a:lstStyle>
            <a:lvl4pPr marL="285705" indent="-142853">
              <a:buFont typeface="Arial" pitchFamily="34" charset="0"/>
              <a:buChar char="–"/>
              <a:defRPr/>
            </a:lvl4pPr>
            <a:lvl5pPr marL="428557" indent="-142853">
              <a:buFont typeface="Arial" pitchFamily="34" charset="0"/>
              <a:buChar char="–"/>
              <a:defRPr/>
            </a:lvl5pPr>
            <a:lvl6pPr marL="571409" indent="-142853">
              <a:buFont typeface="Arial" pitchFamily="34" charset="0"/>
              <a:buChar char="–"/>
              <a:defRPr baseline="0"/>
            </a:lvl6pPr>
            <a:lvl7pPr marL="714260" indent="-142853">
              <a:buFont typeface="Arial" pitchFamily="34" charset="0"/>
              <a:buChar char="–"/>
              <a:defRPr baseline="0"/>
            </a:lvl7pPr>
            <a:lvl8pPr marL="857112" indent="-142853">
              <a:buFont typeface="Arial" pitchFamily="34" charset="0"/>
              <a:buChar char="–"/>
              <a:defRPr baseline="0"/>
            </a:lvl8pPr>
            <a:lvl9pPr marL="999965" indent="-142853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45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fld id="{6DB770DE-692F-4463-A70D-B09B478A8FF9}" type="datetimeFigureOut">
              <a:rPr lang="it-IT" smtClean="0">
                <a:solidFill>
                  <a:srgbClr val="000000"/>
                </a:solidFill>
              </a:rPr>
              <a:pPr defTabSz="914253"/>
              <a:t>30/05/2023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fld id="{421694A0-5733-4F47-9D72-01C16A72CC61}" type="slidenum">
              <a:rPr lang="it-IT" smtClean="0">
                <a:solidFill>
                  <a:srgbClr val="000000"/>
                </a:solidFill>
              </a:rPr>
              <a:pPr defTabSz="914253"/>
              <a:t>‹N›</a:t>
            </a:fld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2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3"/>
            <a:ext cx="9144000" cy="1608645"/>
          </a:xfrm>
          <a:prstGeom prst="rect">
            <a:avLst/>
          </a:prstGeom>
        </p:spPr>
        <p:txBody>
          <a:bodyPr lIns="121885" tIns="60943" rIns="121885" bIns="60943" anchor="b"/>
          <a:lstStyle>
            <a:lvl1pPr>
              <a:lnSpc>
                <a:spcPct val="90000"/>
              </a:lnSpc>
              <a:defRPr sz="6200" spc="-133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21885" tIns="60943" rIns="121885" bIns="60943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34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>
              <a:lnSpc>
                <a:spcPct val="90000"/>
              </a:lnSpc>
              <a:defRPr sz="5300" b="1" i="0" spc="-133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7570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2" y="6047319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 defTabSz="609421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5300" b="1" i="0" kern="1200" spc="-133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8695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5017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67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26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1266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656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228534" indent="-228534">
              <a:buFont typeface="HP Simplified" pitchFamily="34" charset="0"/>
              <a:buChar char="•"/>
              <a:defRPr sz="1700" b="0">
                <a:solidFill>
                  <a:schemeClr val="tx1"/>
                </a:solidFill>
              </a:defRPr>
            </a:lvl1pPr>
            <a:lvl2pPr marL="457068" indent="-228534">
              <a:buSzPct val="80000"/>
              <a:buFont typeface="HP Simplified" pitchFamily="34" charset="0"/>
              <a:buChar char="–"/>
              <a:defRPr sz="1700">
                <a:solidFill>
                  <a:srgbClr val="000000"/>
                </a:solidFill>
              </a:defRPr>
            </a:lvl2pPr>
            <a:lvl3pPr marL="683488" indent="-226420">
              <a:defRPr sz="1700">
                <a:solidFill>
                  <a:srgbClr val="000000"/>
                </a:solidFill>
              </a:defRPr>
            </a:lvl3pPr>
            <a:lvl4pPr marL="920484" indent="-241230">
              <a:defRPr sz="1700">
                <a:solidFill>
                  <a:srgbClr val="000000"/>
                </a:solidFill>
              </a:defRPr>
            </a:lvl4pPr>
            <a:lvl5pPr marL="1110930" indent="-201027">
              <a:defRPr sz="17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414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2" y="313419"/>
            <a:ext cx="11280140" cy="520627"/>
          </a:xfrm>
          <a:prstGeom prst="rect">
            <a:avLst/>
          </a:prstGeom>
          <a:ln>
            <a:noFill/>
          </a:ln>
        </p:spPr>
        <p:txBody>
          <a:bodyPr lIns="121885" tIns="60943" rIns="121885" bIns="60943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3"/>
            <a:ext cx="5374216" cy="4293025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67" y="1584960"/>
            <a:ext cx="5171018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199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72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41" tIns="51172" rIns="102341" bIns="51172" anchor="ctr"/>
          <a:lstStyle/>
          <a:p>
            <a:pPr algn="ctr" defTabSz="511695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77" y="1584001"/>
            <a:ext cx="5171018" cy="4296588"/>
          </a:xfrm>
          <a:prstGeom prst="rect">
            <a:avLst/>
          </a:prstGeom>
        </p:spPr>
        <p:txBody>
          <a:bodyPr lIns="121885" tIns="60943" rIns="121885" bIns="60943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1518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4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4" y="531285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8014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4"/>
            <a:ext cx="3364992" cy="4296833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1" y="1584960"/>
            <a:ext cx="3369733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4129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14499"/>
            <a:ext cx="5334000" cy="4267730"/>
          </a:xfrm>
          <a:prstGeom prst="rect">
            <a:avLst/>
          </a:prstGeom>
          <a:noFill/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 marL="380970" indent="-190484">
              <a:buFont typeface="Arial" pitchFamily="34" charset="0"/>
              <a:buChar char="–"/>
              <a:defRPr sz="1700"/>
            </a:lvl4pPr>
            <a:lvl5pPr marL="571454" indent="-190484">
              <a:buFont typeface="Arial" pitchFamily="34" charset="0"/>
              <a:buChar char="–"/>
              <a:defRPr sz="1700"/>
            </a:lvl5pPr>
            <a:lvl6pPr marL="761940" indent="-190484">
              <a:buFont typeface="Arial" pitchFamily="34" charset="0"/>
              <a:buChar char="–"/>
              <a:defRPr sz="1700" baseline="0"/>
            </a:lvl6pPr>
            <a:lvl7pPr marL="952424" indent="-190484">
              <a:buFont typeface="Arial" pitchFamily="34" charset="0"/>
              <a:buChar char="–"/>
              <a:defRPr sz="1700" baseline="0"/>
            </a:lvl7pPr>
            <a:lvl8pPr marL="1142908" indent="-190484">
              <a:buFont typeface="Arial" pitchFamily="34" charset="0"/>
              <a:buChar char="–"/>
              <a:defRPr sz="1700" baseline="0"/>
            </a:lvl8pPr>
            <a:lvl9pPr marL="1333393" indent="-190484">
              <a:buFont typeface="Arial" pitchFamily="34" charset="0"/>
              <a:buChar char="–"/>
              <a:defRPr sz="17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1714499"/>
            <a:ext cx="5334000" cy="4267728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 baseline="0"/>
            </a:lvl6pPr>
            <a:lvl7pPr>
              <a:defRPr sz="1700" baseline="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8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371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3"/>
            <a:ext cx="9144000" cy="1608645"/>
          </a:xfrm>
          <a:prstGeom prst="rect">
            <a:avLst/>
          </a:prstGeom>
        </p:spPr>
        <p:txBody>
          <a:bodyPr lIns="121885" tIns="60943" rIns="121885" bIns="60943" anchor="b"/>
          <a:lstStyle>
            <a:lvl1pPr>
              <a:lnSpc>
                <a:spcPct val="90000"/>
              </a:lnSpc>
              <a:defRPr sz="6200" spc="-133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21885" tIns="60943" rIns="121885" bIns="60943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38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>
              <a:lnSpc>
                <a:spcPct val="90000"/>
              </a:lnSpc>
              <a:defRPr sz="5300" b="1" i="0" spc="-133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29796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2" y="6047319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 defTabSz="609421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5300" b="1" i="0" kern="1200" spc="-133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1473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473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67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512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512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41" tIns="51172" rIns="102341" bIns="51172" anchor="ctr"/>
          <a:lstStyle/>
          <a:p>
            <a:pPr algn="ctr" defTabSz="511695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11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0909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228534" indent="-228534">
              <a:buFont typeface="HP Simplified" pitchFamily="34" charset="0"/>
              <a:buChar char="•"/>
              <a:defRPr sz="1700" b="0">
                <a:solidFill>
                  <a:schemeClr val="tx1"/>
                </a:solidFill>
              </a:defRPr>
            </a:lvl1pPr>
            <a:lvl2pPr marL="457068" indent="-228534">
              <a:buSzPct val="80000"/>
              <a:buFont typeface="HP Simplified" pitchFamily="34" charset="0"/>
              <a:buChar char="–"/>
              <a:defRPr sz="1700">
                <a:solidFill>
                  <a:srgbClr val="000000"/>
                </a:solidFill>
              </a:defRPr>
            </a:lvl2pPr>
            <a:lvl3pPr marL="683488" indent="-226420">
              <a:defRPr sz="1700">
                <a:solidFill>
                  <a:srgbClr val="000000"/>
                </a:solidFill>
              </a:defRPr>
            </a:lvl3pPr>
            <a:lvl4pPr marL="920484" indent="-241230">
              <a:defRPr sz="1700">
                <a:solidFill>
                  <a:srgbClr val="000000"/>
                </a:solidFill>
              </a:defRPr>
            </a:lvl4pPr>
            <a:lvl5pPr marL="1110930" indent="-201027">
              <a:defRPr sz="17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9464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2" y="313419"/>
            <a:ext cx="11280140" cy="520627"/>
          </a:xfrm>
          <a:prstGeom prst="rect">
            <a:avLst/>
          </a:prstGeom>
          <a:ln>
            <a:noFill/>
          </a:ln>
        </p:spPr>
        <p:txBody>
          <a:bodyPr lIns="121885" tIns="60943" rIns="121885" bIns="60943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3"/>
            <a:ext cx="5374216" cy="4293025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67" y="1584960"/>
            <a:ext cx="5171018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98244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77" y="1584001"/>
            <a:ext cx="5171018" cy="4296588"/>
          </a:xfrm>
          <a:prstGeom prst="rect">
            <a:avLst/>
          </a:prstGeom>
        </p:spPr>
        <p:txBody>
          <a:bodyPr lIns="121885" tIns="60943" rIns="121885" bIns="60943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8608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4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4" y="531285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8014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4"/>
            <a:ext cx="3364992" cy="4296833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1" y="1584960"/>
            <a:ext cx="3369733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24605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14499"/>
            <a:ext cx="5334000" cy="4267730"/>
          </a:xfrm>
          <a:prstGeom prst="rect">
            <a:avLst/>
          </a:prstGeom>
          <a:noFill/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 marL="380970" indent="-190484">
              <a:buFont typeface="Arial" pitchFamily="34" charset="0"/>
              <a:buChar char="–"/>
              <a:defRPr sz="1700"/>
            </a:lvl4pPr>
            <a:lvl5pPr marL="571454" indent="-190484">
              <a:buFont typeface="Arial" pitchFamily="34" charset="0"/>
              <a:buChar char="–"/>
              <a:defRPr sz="1700"/>
            </a:lvl5pPr>
            <a:lvl6pPr marL="761940" indent="-190484">
              <a:buFont typeface="Arial" pitchFamily="34" charset="0"/>
              <a:buChar char="–"/>
              <a:defRPr sz="1700" baseline="0"/>
            </a:lvl6pPr>
            <a:lvl7pPr marL="952424" indent="-190484">
              <a:buFont typeface="Arial" pitchFamily="34" charset="0"/>
              <a:buChar char="–"/>
              <a:defRPr sz="1700" baseline="0"/>
            </a:lvl7pPr>
            <a:lvl8pPr marL="1142908" indent="-190484">
              <a:buFont typeface="Arial" pitchFamily="34" charset="0"/>
              <a:buChar char="–"/>
              <a:defRPr sz="1700" baseline="0"/>
            </a:lvl8pPr>
            <a:lvl9pPr marL="1333393" indent="-190484">
              <a:buFont typeface="Arial" pitchFamily="34" charset="0"/>
              <a:buChar char="–"/>
              <a:defRPr sz="17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1714499"/>
            <a:ext cx="5334000" cy="4267728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 baseline="0"/>
            </a:lvl6pPr>
            <a:lvl7pPr>
              <a:defRPr sz="1700" baseline="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0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504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73827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7667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03200" y="152400"/>
            <a:ext cx="8839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229600" cy="106680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1087120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3225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656" y="174000"/>
            <a:ext cx="5328592" cy="720080"/>
          </a:xfrm>
        </p:spPr>
        <p:txBody>
          <a:bodyPr anchor="ctr">
            <a:normAutofit/>
          </a:bodyPr>
          <a:lstStyle>
            <a:lvl1pPr algn="ctr">
              <a:defRPr lang="en-US" sz="2800" b="1" kern="1200" dirty="0">
                <a:solidFill>
                  <a:srgbClr val="009A44"/>
                </a:solidFill>
                <a:latin typeface="Arial" pitchFamily="34" charset="0"/>
                <a:ea typeface="HP Simplified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14" name="Picture 34" descr="Sistema Nazionale di Valutazione (SNV) – indicazioni operative in merito ai  documenti strategici delle istituzioni scolastiche (Rapporto di  autovalutazione, Piano di miglioramento, Piano triennale dell&amp;#39;offerta  formativa) – Ufficio Scolastico Regionale ...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1" b="19673"/>
          <a:stretch/>
        </p:blipFill>
        <p:spPr bwMode="auto">
          <a:xfrm>
            <a:off x="9773606" y="6219618"/>
            <a:ext cx="1816732" cy="4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651B945E-1BC3-4767-AEC3-E6933D62FBD3}"/>
              </a:ext>
            </a:extLst>
          </p:cNvPr>
          <p:cNvCxnSpPr/>
          <p:nvPr userDrawn="1"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438C1B1E-F1FF-49F6-A465-396C4F2F37C4}"/>
              </a:ext>
            </a:extLst>
          </p:cNvPr>
          <p:cNvCxnSpPr/>
          <p:nvPr userDrawn="1"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70BA9A61-BC58-4E89-AC80-587A2D9F9A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6179175"/>
            <a:ext cx="2609850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2341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92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3"/>
            <a:ext cx="9144000" cy="1608645"/>
          </a:xfrm>
          <a:prstGeom prst="rect">
            <a:avLst/>
          </a:prstGeom>
        </p:spPr>
        <p:txBody>
          <a:bodyPr lIns="121885" tIns="60943" rIns="121885" bIns="60943" anchor="b"/>
          <a:lstStyle>
            <a:lvl1pPr>
              <a:lnSpc>
                <a:spcPct val="90000"/>
              </a:lnSpc>
              <a:defRPr sz="6200" spc="-133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21885" tIns="60943" rIns="121885" bIns="60943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17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>
              <a:lnSpc>
                <a:spcPct val="90000"/>
              </a:lnSpc>
              <a:defRPr sz="5300" b="1" i="0" spc="-133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69649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2" y="6047319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 defTabSz="609421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5300" b="1" i="0" kern="1200" spc="-133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83103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955607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67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797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02830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4722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228534" indent="-228534">
              <a:buFont typeface="HP Simplified" pitchFamily="34" charset="0"/>
              <a:buChar char="•"/>
              <a:defRPr sz="1700" b="0">
                <a:solidFill>
                  <a:schemeClr val="tx1"/>
                </a:solidFill>
              </a:defRPr>
            </a:lvl1pPr>
            <a:lvl2pPr marL="457068" indent="-228534">
              <a:buSzPct val="80000"/>
              <a:buFont typeface="HP Simplified" pitchFamily="34" charset="0"/>
              <a:buChar char="–"/>
              <a:defRPr sz="1700">
                <a:solidFill>
                  <a:srgbClr val="000000"/>
                </a:solidFill>
              </a:defRPr>
            </a:lvl2pPr>
            <a:lvl3pPr marL="683488" indent="-226420">
              <a:defRPr sz="1700">
                <a:solidFill>
                  <a:srgbClr val="000000"/>
                </a:solidFill>
              </a:defRPr>
            </a:lvl3pPr>
            <a:lvl4pPr marL="920484" indent="-241230">
              <a:defRPr sz="1700">
                <a:solidFill>
                  <a:srgbClr val="000000"/>
                </a:solidFill>
              </a:defRPr>
            </a:lvl4pPr>
            <a:lvl5pPr marL="1110930" indent="-201027">
              <a:defRPr sz="17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94197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2" y="313419"/>
            <a:ext cx="11280140" cy="520627"/>
          </a:xfrm>
          <a:prstGeom prst="rect">
            <a:avLst/>
          </a:prstGeom>
          <a:ln>
            <a:noFill/>
          </a:ln>
        </p:spPr>
        <p:txBody>
          <a:bodyPr lIns="121885" tIns="60943" rIns="121885" bIns="60943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3"/>
            <a:ext cx="5374216" cy="4293025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67" y="1584960"/>
            <a:ext cx="5171018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621424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77" y="1584001"/>
            <a:ext cx="5171018" cy="4296588"/>
          </a:xfrm>
          <a:prstGeom prst="rect">
            <a:avLst/>
          </a:prstGeom>
        </p:spPr>
        <p:txBody>
          <a:bodyPr lIns="121885" tIns="60943" rIns="121885" bIns="60943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502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191888" indent="-191888">
              <a:buFont typeface="HP Simplified" pitchFamily="34" charset="0"/>
              <a:buChar char="•"/>
              <a:defRPr sz="1500" b="0">
                <a:solidFill>
                  <a:schemeClr val="tx1"/>
                </a:solidFill>
              </a:defRPr>
            </a:lvl1pPr>
            <a:lvl2pPr marL="383775" indent="-191888">
              <a:buSzPct val="80000"/>
              <a:buFont typeface="HP Simplified" pitchFamily="34" charset="0"/>
              <a:buChar char="–"/>
              <a:defRPr sz="1500">
                <a:solidFill>
                  <a:srgbClr val="000000"/>
                </a:solidFill>
              </a:defRPr>
            </a:lvl2pPr>
            <a:lvl3pPr marL="573888" indent="-190112">
              <a:defRPr sz="1500">
                <a:solidFill>
                  <a:srgbClr val="000000"/>
                </a:solidFill>
              </a:defRPr>
            </a:lvl3pPr>
            <a:lvl4pPr marL="772875" indent="-202548">
              <a:defRPr sz="1500">
                <a:solidFill>
                  <a:srgbClr val="000000"/>
                </a:solidFill>
              </a:defRPr>
            </a:lvl4pPr>
            <a:lvl5pPr marL="932779" indent="-168790"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4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4" y="531285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8014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4"/>
            <a:ext cx="3364992" cy="4296833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1" y="1584960"/>
            <a:ext cx="3369733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08078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14499"/>
            <a:ext cx="5334000" cy="4267730"/>
          </a:xfrm>
          <a:prstGeom prst="rect">
            <a:avLst/>
          </a:prstGeom>
          <a:noFill/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 marL="380970" indent="-190484">
              <a:buFont typeface="Arial" pitchFamily="34" charset="0"/>
              <a:buChar char="–"/>
              <a:defRPr sz="1700"/>
            </a:lvl4pPr>
            <a:lvl5pPr marL="571454" indent="-190484">
              <a:buFont typeface="Arial" pitchFamily="34" charset="0"/>
              <a:buChar char="–"/>
              <a:defRPr sz="1700"/>
            </a:lvl5pPr>
            <a:lvl6pPr marL="761940" indent="-190484">
              <a:buFont typeface="Arial" pitchFamily="34" charset="0"/>
              <a:buChar char="–"/>
              <a:defRPr sz="1700" baseline="0"/>
            </a:lvl6pPr>
            <a:lvl7pPr marL="952424" indent="-190484">
              <a:buFont typeface="Arial" pitchFamily="34" charset="0"/>
              <a:buChar char="–"/>
              <a:defRPr sz="1700" baseline="0"/>
            </a:lvl7pPr>
            <a:lvl8pPr marL="1142908" indent="-190484">
              <a:buFont typeface="Arial" pitchFamily="34" charset="0"/>
              <a:buChar char="–"/>
              <a:defRPr sz="1700" baseline="0"/>
            </a:lvl8pPr>
            <a:lvl9pPr marL="1333393" indent="-190484">
              <a:buFont typeface="Arial" pitchFamily="34" charset="0"/>
              <a:buChar char="–"/>
              <a:defRPr sz="17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1714499"/>
            <a:ext cx="5334000" cy="4267728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 baseline="0"/>
            </a:lvl6pPr>
            <a:lvl7pPr>
              <a:defRPr sz="1700" baseline="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30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9149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73827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7667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03200" y="152400"/>
            <a:ext cx="8839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229600" cy="106680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1087120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1838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109728" tIns="54864" rIns="109728" bIns="548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8757"/>
            <a:ext cx="11049000" cy="4773475"/>
          </a:xfrm>
          <a:prstGeom prst="rect">
            <a:avLst/>
          </a:prstGeom>
        </p:spPr>
        <p:txBody>
          <a:bodyPr lIns="109728" tIns="54864" rIns="109728" bIns="54864"/>
          <a:lstStyle>
            <a:lvl4pPr marL="285739" indent="-142869">
              <a:buFont typeface="Arial" pitchFamily="34" charset="0"/>
              <a:buChar char="–"/>
              <a:defRPr/>
            </a:lvl4pPr>
            <a:lvl5pPr marL="428608" indent="-142869">
              <a:buFont typeface="Arial" pitchFamily="34" charset="0"/>
              <a:buChar char="–"/>
              <a:defRPr/>
            </a:lvl5pPr>
            <a:lvl6pPr marL="571478" indent="-142869">
              <a:buFont typeface="Arial" pitchFamily="34" charset="0"/>
              <a:buChar char="–"/>
              <a:defRPr baseline="0"/>
            </a:lvl6pPr>
            <a:lvl7pPr marL="714346" indent="-142869">
              <a:buFont typeface="Arial" pitchFamily="34" charset="0"/>
              <a:buChar char="–"/>
              <a:defRPr baseline="0"/>
            </a:lvl7pPr>
            <a:lvl8pPr marL="857216" indent="-142869">
              <a:buFont typeface="Arial" pitchFamily="34" charset="0"/>
              <a:buChar char="–"/>
              <a:defRPr baseline="0"/>
            </a:lvl8pPr>
            <a:lvl9pPr marL="1000085" indent="-142869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24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84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4" y="313419"/>
            <a:ext cx="11280140" cy="441910"/>
          </a:xfrm>
          <a:prstGeom prst="rect">
            <a:avLst/>
          </a:prstGeom>
          <a:ln>
            <a:noFill/>
          </a:ln>
        </p:spPr>
        <p:txBody>
          <a:bodyPr lIns="102341" tIns="51172" rIns="102341" bIns="51172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4"/>
            <a:ext cx="5374216" cy="4293025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71" y="1584960"/>
            <a:ext cx="5171019" cy="4296832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17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5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72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51172" rIns="102341" bIns="51172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2339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8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defTabSz="102339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8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2" y="6225136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8" y="6028268"/>
            <a:ext cx="162771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8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8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1695" rtl="0" eaLnBrk="0" fontAlgn="base" hangingPunct="0">
        <a:spcBef>
          <a:spcPct val="0"/>
        </a:spcBef>
        <a:spcAft>
          <a:spcPct val="0"/>
        </a:spcAft>
        <a:defRPr lang="en-GB" sz="22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51169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51169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51169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51169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511695" algn="l" defTabSz="51169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1023393" algn="l" defTabSz="51169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535084" algn="l" defTabSz="51169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2046779" algn="l" defTabSz="51169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511695" rtl="0" eaLnBrk="0" fontAlgn="base" hangingPunct="0">
        <a:spcBef>
          <a:spcPct val="0"/>
        </a:spcBef>
        <a:spcAft>
          <a:spcPts val="448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81492" rtl="0" eaLnBrk="0" fontAlgn="base" hangingPunct="0">
        <a:spcBef>
          <a:spcPct val="0"/>
        </a:spcBef>
        <a:spcAft>
          <a:spcPts val="448"/>
        </a:spcAft>
        <a:buSzPct val="100000"/>
        <a:buFont typeface="Lucida Grande"/>
        <a:defRPr sz="18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190112" indent="-190112" algn="l" defTabSz="511695" rtl="0" eaLnBrk="0" fontAlgn="base" hangingPunct="0">
        <a:spcBef>
          <a:spcPct val="0"/>
        </a:spcBef>
        <a:spcAft>
          <a:spcPts val="448"/>
        </a:spcAft>
        <a:buFont typeface="HP Simplified"/>
        <a:buChar char="•"/>
        <a:defRPr sz="15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381998" indent="-202548" algn="l" defTabSz="511695" rtl="0" eaLnBrk="0" fontAlgn="base" hangingPunct="0">
        <a:spcBef>
          <a:spcPct val="0"/>
        </a:spcBef>
        <a:spcAft>
          <a:spcPts val="448"/>
        </a:spcAft>
        <a:buSzPct val="80000"/>
        <a:buFont typeface="HP Simplified"/>
        <a:buChar char="–"/>
        <a:defRPr lang="en-US" sz="15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525910" indent="-168790" algn="l" defTabSz="511695" rtl="0" eaLnBrk="0" fontAlgn="base" hangingPunct="0">
        <a:spcBef>
          <a:spcPct val="0"/>
        </a:spcBef>
        <a:spcAft>
          <a:spcPts val="448"/>
        </a:spcAft>
        <a:buFont typeface="HP Simplified"/>
        <a:buChar char="•"/>
        <a:defRPr sz="15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2558477" indent="0" algn="l" defTabSz="511695" rtl="0" eaLnBrk="1" latinLnBrk="0" hangingPunct="1">
        <a:lnSpc>
          <a:spcPts val="2800"/>
        </a:lnSpc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26022" indent="-255848" algn="l" defTabSz="5116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715" indent="-255848" algn="l" defTabSz="5116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417" indent="-255848" algn="l" defTabSz="5116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695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393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084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779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77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168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870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563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72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45703" rIns="91407" bIns="4570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7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7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2" y="6225129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8" y="6028268"/>
            <a:ext cx="162771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8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2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4" r:id="rId12"/>
    <p:sldLayoutId id="214748376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030" rtl="0" eaLnBrk="0" fontAlgn="base" hangingPunct="0">
        <a:spcBef>
          <a:spcPct val="0"/>
        </a:spcBef>
        <a:spcAft>
          <a:spcPct val="0"/>
        </a:spcAft>
        <a:defRPr lang="en-GB" sz="19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457030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914062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371091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1828124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457030" rtl="0" eaLnBrk="0" fontAlgn="base" hangingPunct="0">
        <a:spcBef>
          <a:spcPct val="0"/>
        </a:spcBef>
        <a:spcAft>
          <a:spcPts val="400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30054" rtl="0" eaLnBrk="0" fontAlgn="base" hangingPunct="0">
        <a:spcBef>
          <a:spcPct val="0"/>
        </a:spcBef>
        <a:spcAft>
          <a:spcPts val="400"/>
        </a:spcAft>
        <a:buSzPct val="100000"/>
        <a:buFont typeface="Lucida Grande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169802" indent="-169802" algn="l" defTabSz="457030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341188" indent="-180909" algn="l" defTabSz="457030" rtl="0" eaLnBrk="0" fontAlgn="base" hangingPunct="0">
        <a:spcBef>
          <a:spcPct val="0"/>
        </a:spcBef>
        <a:spcAft>
          <a:spcPts val="400"/>
        </a:spcAft>
        <a:buSzPct val="80000"/>
        <a:buFont typeface="HP Simplified"/>
        <a:buChar char="–"/>
        <a:defRPr lang="en-US" sz="13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469727" indent="-150758" algn="l" defTabSz="457030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2285155" indent="0" algn="l" defTabSz="45703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0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2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65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0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2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1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5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4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7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8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72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45703" rIns="91407" bIns="4570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7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7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2" y="6225129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8" y="6028268"/>
            <a:ext cx="162771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8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7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9" r:id="rId12"/>
    <p:sldLayoutId id="2147483780" r:id="rId13"/>
    <p:sldLayoutId id="214748378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030" rtl="0" eaLnBrk="0" fontAlgn="base" hangingPunct="0">
        <a:spcBef>
          <a:spcPct val="0"/>
        </a:spcBef>
        <a:spcAft>
          <a:spcPct val="0"/>
        </a:spcAft>
        <a:defRPr lang="en-GB" sz="19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457030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914062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371091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1828124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457030" rtl="0" eaLnBrk="0" fontAlgn="base" hangingPunct="0">
        <a:spcBef>
          <a:spcPct val="0"/>
        </a:spcBef>
        <a:spcAft>
          <a:spcPts val="400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30054" rtl="0" eaLnBrk="0" fontAlgn="base" hangingPunct="0">
        <a:spcBef>
          <a:spcPct val="0"/>
        </a:spcBef>
        <a:spcAft>
          <a:spcPts val="400"/>
        </a:spcAft>
        <a:buSzPct val="100000"/>
        <a:buFont typeface="Lucida Grande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169802" indent="-169802" algn="l" defTabSz="457030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341188" indent="-180909" algn="l" defTabSz="457030" rtl="0" eaLnBrk="0" fontAlgn="base" hangingPunct="0">
        <a:spcBef>
          <a:spcPct val="0"/>
        </a:spcBef>
        <a:spcAft>
          <a:spcPts val="400"/>
        </a:spcAft>
        <a:buSzPct val="80000"/>
        <a:buFont typeface="HP Simplified"/>
        <a:buChar char="–"/>
        <a:defRPr lang="en-US" sz="13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469727" indent="-150758" algn="l" defTabSz="457030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2285155" indent="0" algn="l" defTabSz="45703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0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2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65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0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2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1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5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4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7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8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67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60943" rIns="121885" bIns="6094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884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9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defTabSz="121884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9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225123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7" y="6028268"/>
            <a:ext cx="162771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3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8" r:id="rId12"/>
    <p:sldLayoutId id="2147483830" r:id="rId13"/>
  </p:sldLayoutIdLst>
  <p:hf hdr="0" ftr="0" dt="0"/>
  <p:txStyles>
    <p:titleStyle>
      <a:lvl1pPr algn="l" defTabSz="609421" rtl="0" eaLnBrk="0" fontAlgn="base" hangingPunct="0">
        <a:spcBef>
          <a:spcPct val="0"/>
        </a:spcBef>
        <a:spcAft>
          <a:spcPct val="0"/>
        </a:spcAft>
        <a:defRPr lang="en-GB" sz="26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609421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1218847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828269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2437693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609421" rtl="0" eaLnBrk="0" fontAlgn="base" hangingPunct="0">
        <a:spcBef>
          <a:spcPct val="0"/>
        </a:spcBef>
        <a:spcAft>
          <a:spcPts val="533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573452" rtl="0" eaLnBrk="0" fontAlgn="base" hangingPunct="0">
        <a:spcBef>
          <a:spcPct val="0"/>
        </a:spcBef>
        <a:spcAft>
          <a:spcPts val="533"/>
        </a:spcAft>
        <a:buSzPct val="100000"/>
        <a:buFont typeface="Lucida Grande"/>
        <a:defRPr sz="22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226420" indent="-226420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454953" indent="-241230" algn="l" defTabSz="609421" rtl="0" eaLnBrk="0" fontAlgn="base" hangingPunct="0">
        <a:spcBef>
          <a:spcPct val="0"/>
        </a:spcBef>
        <a:spcAft>
          <a:spcPts val="533"/>
        </a:spcAft>
        <a:buSzPct val="80000"/>
        <a:buFont typeface="HP Simplified"/>
        <a:buChar char="–"/>
        <a:defRPr lang="en-US" sz="17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626352" indent="-201027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3047116" indent="0" algn="l" defTabSz="609421" rtl="0" eaLnBrk="1" latinLnBrk="0" hangingPunct="1">
        <a:lnSpc>
          <a:spcPts val="3333"/>
        </a:lnSpc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1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75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099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1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7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3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4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8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67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60943" rIns="121885" bIns="6094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884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9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defTabSz="121884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9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225123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7" y="6028268"/>
            <a:ext cx="162771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3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4" r:id="rId13"/>
    <p:sldLayoutId id="2147483855" r:id="rId14"/>
    <p:sldLayoutId id="2147483858" r:id="rId15"/>
    <p:sldLayoutId id="2147483878" r:id="rId16"/>
  </p:sldLayoutIdLst>
  <p:hf hdr="0" ftr="0" dt="0"/>
  <p:txStyles>
    <p:titleStyle>
      <a:lvl1pPr algn="l" defTabSz="609421" rtl="0" eaLnBrk="0" fontAlgn="base" hangingPunct="0">
        <a:spcBef>
          <a:spcPct val="0"/>
        </a:spcBef>
        <a:spcAft>
          <a:spcPct val="0"/>
        </a:spcAft>
        <a:defRPr lang="en-GB" sz="26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609421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1218847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828269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2437693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609421" rtl="0" eaLnBrk="0" fontAlgn="base" hangingPunct="0">
        <a:spcBef>
          <a:spcPct val="0"/>
        </a:spcBef>
        <a:spcAft>
          <a:spcPts val="533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573452" rtl="0" eaLnBrk="0" fontAlgn="base" hangingPunct="0">
        <a:spcBef>
          <a:spcPct val="0"/>
        </a:spcBef>
        <a:spcAft>
          <a:spcPts val="533"/>
        </a:spcAft>
        <a:buSzPct val="100000"/>
        <a:buFont typeface="Lucida Grande"/>
        <a:defRPr sz="22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226420" indent="-226420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454953" indent="-241230" algn="l" defTabSz="609421" rtl="0" eaLnBrk="0" fontAlgn="base" hangingPunct="0">
        <a:spcBef>
          <a:spcPct val="0"/>
        </a:spcBef>
        <a:spcAft>
          <a:spcPts val="533"/>
        </a:spcAft>
        <a:buSzPct val="80000"/>
        <a:buFont typeface="HP Simplified"/>
        <a:buChar char="–"/>
        <a:defRPr lang="en-US" sz="17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626352" indent="-201027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3047116" indent="0" algn="l" defTabSz="609421" rtl="0" eaLnBrk="1" latinLnBrk="0" hangingPunct="1">
        <a:lnSpc>
          <a:spcPts val="3333"/>
        </a:lnSpc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1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75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099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1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7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3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4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8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67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60943" rIns="121885" bIns="6094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884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9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defTabSz="121884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90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225123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7" y="6028268"/>
            <a:ext cx="162771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3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2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hf hdr="0" ftr="0" dt="0"/>
  <p:txStyles>
    <p:titleStyle>
      <a:lvl1pPr algn="l" defTabSz="609421" rtl="0" eaLnBrk="0" fontAlgn="base" hangingPunct="0">
        <a:spcBef>
          <a:spcPct val="0"/>
        </a:spcBef>
        <a:spcAft>
          <a:spcPct val="0"/>
        </a:spcAft>
        <a:defRPr lang="en-GB" sz="26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609421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1218847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828269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2437693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609421" rtl="0" eaLnBrk="0" fontAlgn="base" hangingPunct="0">
        <a:spcBef>
          <a:spcPct val="0"/>
        </a:spcBef>
        <a:spcAft>
          <a:spcPts val="533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573452" rtl="0" eaLnBrk="0" fontAlgn="base" hangingPunct="0">
        <a:spcBef>
          <a:spcPct val="0"/>
        </a:spcBef>
        <a:spcAft>
          <a:spcPts val="533"/>
        </a:spcAft>
        <a:buSzPct val="100000"/>
        <a:buFont typeface="Lucida Grande"/>
        <a:defRPr sz="22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226420" indent="-226420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454953" indent="-241230" algn="l" defTabSz="609421" rtl="0" eaLnBrk="0" fontAlgn="base" hangingPunct="0">
        <a:spcBef>
          <a:spcPct val="0"/>
        </a:spcBef>
        <a:spcAft>
          <a:spcPts val="533"/>
        </a:spcAft>
        <a:buSzPct val="80000"/>
        <a:buFont typeface="HP Simplified"/>
        <a:buChar char="–"/>
        <a:defRPr lang="en-US" sz="17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626352" indent="-201027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3047116" indent="0" algn="l" defTabSz="609421" rtl="0" eaLnBrk="1" latinLnBrk="0" hangingPunct="1">
        <a:lnSpc>
          <a:spcPts val="3333"/>
        </a:lnSpc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1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75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099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1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7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3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4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8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94FA7E20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94FA7E20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18" Type="http://schemas.openxmlformats.org/officeDocument/2006/relationships/image" Target="../media/image49.sv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sv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668195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8195" y="858445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689334" y="2921012"/>
            <a:ext cx="4708169" cy="131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80" tIns="33692" rIns="67380" bIns="33692" anchor="ctr"/>
          <a:lstStyle/>
          <a:p>
            <a:pPr algn="r" defTabSz="722710" eaLnBrk="0" hangingPunct="0">
              <a:spcBef>
                <a:spcPct val="25000"/>
              </a:spcBef>
              <a:defRPr/>
            </a:pPr>
            <a:endParaRPr lang="it-IT" sz="2400" b="1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055440" y="4164692"/>
            <a:ext cx="7855154" cy="0"/>
          </a:xfrm>
          <a:prstGeom prst="line">
            <a:avLst/>
          </a:prstGeom>
          <a:ln w="28575">
            <a:solidFill>
              <a:srgbClr val="005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2" name="Picture 34" descr="Sistema Nazionale di Valutazione (SNV) – indicazioni operative in merito ai  documenti strategici delle istituzioni scolastiche (Rapporto di  autovalutazione, Piano di miglioramento, Piano triennale dell&amp;#39;offerta  formativa) – Ufficio Scolastico Regionale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1" r="75401" b="19673"/>
          <a:stretch/>
        </p:blipFill>
        <p:spPr bwMode="auto">
          <a:xfrm>
            <a:off x="9111608" y="2315640"/>
            <a:ext cx="2335138" cy="234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B95D656-85CE-4AC7-AB00-596EBDE10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44" y="476672"/>
            <a:ext cx="3231311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3">
            <a:extLst>
              <a:ext uri="{FF2B5EF4-FFF2-40B4-BE49-F238E27FC236}">
                <a16:creationId xmlns:a16="http://schemas.microsoft.com/office/drawing/2014/main" id="{6F378F5A-D7D2-9974-13C5-B7ACE5038E06}"/>
              </a:ext>
            </a:extLst>
          </p:cNvPr>
          <p:cNvSpPr txBox="1">
            <a:spLocks/>
          </p:cNvSpPr>
          <p:nvPr/>
        </p:nvSpPr>
        <p:spPr>
          <a:xfrm>
            <a:off x="1055440" y="3122982"/>
            <a:ext cx="785515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lang="en-GB" sz="2600" b="1" kern="1200" dirty="0">
                <a:solidFill>
                  <a:schemeClr val="bg1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1pPr>
            <a:lvl2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2pPr>
            <a:lvl3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3pPr>
            <a:lvl4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4pPr>
            <a:lvl5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5pPr>
            <a:lvl6pPr marL="609421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6pPr>
            <a:lvl7pPr marL="1218847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7pPr>
            <a:lvl8pPr marL="1828269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8pPr>
            <a:lvl9pPr marL="2437693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9pPr>
          </a:lstStyle>
          <a:p>
            <a:pPr algn="r"/>
            <a:r>
              <a:rPr lang="it-IT" sz="3200" dirty="0">
                <a:solidFill>
                  <a:srgbClr val="0070C0"/>
                </a:solidFill>
              </a:rPr>
              <a:t>Dal Curriculum dello studente all’E-Portfolio</a:t>
            </a:r>
          </a:p>
          <a:p>
            <a:pPr algn="r"/>
            <a:endParaRPr lang="it-IT" sz="2400" b="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4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D78440-ADA3-673B-BAA2-7C8BE2DC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74000"/>
            <a:ext cx="8208912" cy="720080"/>
          </a:xfrm>
        </p:spPr>
        <p:txBody>
          <a:bodyPr>
            <a:normAutofit fontScale="90000"/>
          </a:bodyPr>
          <a:lstStyle/>
          <a:p>
            <a:r>
              <a:rPr lang="it-IT" dirty="0"/>
              <a:t>Curriculum dello studente e nuovi professionali</a:t>
            </a:r>
          </a:p>
        </p:txBody>
      </p:sp>
      <p:sp>
        <p:nvSpPr>
          <p:cNvPr id="3" name="Rettangolo 9">
            <a:extLst>
              <a:ext uri="{FF2B5EF4-FFF2-40B4-BE49-F238E27FC236}">
                <a16:creationId xmlns:a16="http://schemas.microsoft.com/office/drawing/2014/main" id="{E686920C-CEB6-EA82-C731-E24235BAF679}"/>
              </a:ext>
            </a:extLst>
          </p:cNvPr>
          <p:cNvSpPr/>
          <p:nvPr/>
        </p:nvSpPr>
        <p:spPr>
          <a:xfrm>
            <a:off x="623740" y="1408750"/>
            <a:ext cx="10939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90000"/>
              </a:lnSpc>
              <a:spcAft>
                <a:spcPts val="400"/>
              </a:spcAft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 fine di declinare in maniera consapevole ogni indirizzo di studio, </a:t>
            </a:r>
            <a:r>
              <a:rPr lang="it-IT" sz="20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il Regolamento di cui al </a:t>
            </a:r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D.I. n. 92/2018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ha previsto, per gli Istituti professionali, </a:t>
            </a:r>
            <a:r>
              <a:rPr lang="it-IT" sz="20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l’introduzione di una descrizione univoca e sintetica del profilo in uscita degli studenti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diplomati attraverso l’utilizzo dei seguenti codici identificativi</a:t>
            </a:r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da riportare nel Curriculum dello studente:</a:t>
            </a:r>
          </a:p>
        </p:txBody>
      </p:sp>
      <p:grpSp>
        <p:nvGrpSpPr>
          <p:cNvPr id="4" name="Group 43">
            <a:extLst>
              <a:ext uri="{FF2B5EF4-FFF2-40B4-BE49-F238E27FC236}">
                <a16:creationId xmlns:a16="http://schemas.microsoft.com/office/drawing/2014/main" id="{A0BDD8B5-F5F3-9FB6-6EC6-BF4CE286E65B}"/>
              </a:ext>
            </a:extLst>
          </p:cNvPr>
          <p:cNvGrpSpPr/>
          <p:nvPr/>
        </p:nvGrpSpPr>
        <p:grpSpPr>
          <a:xfrm>
            <a:off x="623740" y="3206654"/>
            <a:ext cx="10944520" cy="2009623"/>
            <a:chOff x="0" y="3308283"/>
            <a:chExt cx="10944520" cy="2009623"/>
          </a:xfrm>
        </p:grpSpPr>
        <p:grpSp>
          <p:nvGrpSpPr>
            <p:cNvPr id="5" name="Group 55">
              <a:extLst>
                <a:ext uri="{FF2B5EF4-FFF2-40B4-BE49-F238E27FC236}">
                  <a16:creationId xmlns:a16="http://schemas.microsoft.com/office/drawing/2014/main" id="{E2F1D4F9-CAB5-E68C-20A3-435FF268AAF4}"/>
                </a:ext>
              </a:extLst>
            </p:cNvPr>
            <p:cNvGrpSpPr/>
            <p:nvPr/>
          </p:nvGrpSpPr>
          <p:grpSpPr>
            <a:xfrm>
              <a:off x="0" y="3308283"/>
              <a:ext cx="1799918" cy="637669"/>
              <a:chOff x="-447266" y="2208645"/>
              <a:chExt cx="2733266" cy="914400"/>
            </a:xfrm>
            <a:solidFill>
              <a:srgbClr val="5B9BD5">
                <a:lumMod val="75000"/>
              </a:srgbClr>
            </a:solidFill>
          </p:grpSpPr>
          <p:sp>
            <p:nvSpPr>
              <p:cNvPr id="15" name="Hexagon 56">
                <a:extLst>
                  <a:ext uri="{FF2B5EF4-FFF2-40B4-BE49-F238E27FC236}">
                    <a16:creationId xmlns:a16="http://schemas.microsoft.com/office/drawing/2014/main" id="{3D74B617-0FF4-CD1D-6E25-0D6B4B306D42}"/>
                  </a:ext>
                </a:extLst>
              </p:cNvPr>
              <p:cNvSpPr/>
              <p:nvPr/>
            </p:nvSpPr>
            <p:spPr>
              <a:xfrm>
                <a:off x="-447266" y="2208645"/>
                <a:ext cx="2473170" cy="914400"/>
              </a:xfrm>
              <a:prstGeom prst="hexagon">
                <a:avLst/>
              </a:prstGeom>
              <a:grpFill/>
              <a:ln w="12700">
                <a:solidFill>
                  <a:srgbClr val="5B9BD5">
                    <a:lumMod val="75000"/>
                  </a:srgbClr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ATECO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Arrow: Chevron 57">
                <a:extLst>
                  <a:ext uri="{FF2B5EF4-FFF2-40B4-BE49-F238E27FC236}">
                    <a16:creationId xmlns:a16="http://schemas.microsoft.com/office/drawing/2014/main" id="{6A0D56A1-BF0A-E359-DF06-E0A9471F274D}"/>
                  </a:ext>
                </a:extLst>
              </p:cNvPr>
              <p:cNvSpPr/>
              <p:nvPr/>
            </p:nvSpPr>
            <p:spPr>
              <a:xfrm>
                <a:off x="1870202" y="2208645"/>
                <a:ext cx="415798" cy="900148"/>
              </a:xfrm>
              <a:prstGeom prst="chevron">
                <a:avLst>
                  <a:gd name="adj" fmla="val 53448"/>
                </a:avLst>
              </a:prstGeom>
              <a:grpFill/>
              <a:ln w="12700">
                <a:solidFill>
                  <a:srgbClr val="5B9BD5">
                    <a:lumMod val="75000"/>
                  </a:srgbClr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45">
              <a:extLst>
                <a:ext uri="{FF2B5EF4-FFF2-40B4-BE49-F238E27FC236}">
                  <a16:creationId xmlns:a16="http://schemas.microsoft.com/office/drawing/2014/main" id="{311FD9DB-D300-4B11-3AE0-6CF7B34A8669}"/>
                </a:ext>
              </a:extLst>
            </p:cNvPr>
            <p:cNvSpPr txBox="1"/>
            <p:nvPr/>
          </p:nvSpPr>
          <p:spPr>
            <a:xfrm>
              <a:off x="1959061" y="3308284"/>
              <a:ext cx="8985459" cy="637200"/>
            </a:xfrm>
            <a:prstGeom prst="rect">
              <a:avLst/>
            </a:prstGeom>
            <a:noFill/>
            <a:ln w="12700">
              <a:solidFill>
                <a:srgbClr val="5B9BD5">
                  <a:lumMod val="75000"/>
                </a:srgbClr>
              </a:solidFill>
            </a:ln>
          </p:spPr>
          <p:txBody>
            <a:bodyPr wrap="square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</a:rPr>
                <a:t>indica l’attività economica di riferimento in cui lo studente si è specializzato durante il suo percorso scolastico</a:t>
              </a:r>
              <a:endParaRPr kumimoji="0" lang="it-IT" sz="180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7" name="Group 180">
              <a:extLst>
                <a:ext uri="{FF2B5EF4-FFF2-40B4-BE49-F238E27FC236}">
                  <a16:creationId xmlns:a16="http://schemas.microsoft.com/office/drawing/2014/main" id="{53783737-A96D-8B9F-8982-936FE0754CF8}"/>
                </a:ext>
              </a:extLst>
            </p:cNvPr>
            <p:cNvGrpSpPr/>
            <p:nvPr/>
          </p:nvGrpSpPr>
          <p:grpSpPr>
            <a:xfrm>
              <a:off x="0" y="3992674"/>
              <a:ext cx="1799918" cy="637669"/>
              <a:chOff x="-447266" y="2208645"/>
              <a:chExt cx="2733266" cy="914400"/>
            </a:xfrm>
            <a:solidFill>
              <a:srgbClr val="5B9BD5">
                <a:lumMod val="75000"/>
              </a:srgbClr>
            </a:solidFill>
          </p:grpSpPr>
          <p:sp>
            <p:nvSpPr>
              <p:cNvPr id="13" name="Hexagon 186">
                <a:extLst>
                  <a:ext uri="{FF2B5EF4-FFF2-40B4-BE49-F238E27FC236}">
                    <a16:creationId xmlns:a16="http://schemas.microsoft.com/office/drawing/2014/main" id="{C54AB371-BAD4-AA62-258F-483066582B29}"/>
                  </a:ext>
                </a:extLst>
              </p:cNvPr>
              <p:cNvSpPr/>
              <p:nvPr/>
            </p:nvSpPr>
            <p:spPr>
              <a:xfrm>
                <a:off x="-447266" y="2208645"/>
                <a:ext cx="2473170" cy="914400"/>
              </a:xfrm>
              <a:prstGeom prst="hexagon">
                <a:avLst/>
              </a:prstGeom>
              <a:grpFill/>
              <a:ln w="12700">
                <a:solidFill>
                  <a:srgbClr val="5B9BD5">
                    <a:lumMod val="75000"/>
                  </a:srgbClr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SEP</a:t>
                </a:r>
              </a:p>
            </p:txBody>
          </p:sp>
          <p:sp>
            <p:nvSpPr>
              <p:cNvPr id="14" name="Arrow: Chevron 187">
                <a:extLst>
                  <a:ext uri="{FF2B5EF4-FFF2-40B4-BE49-F238E27FC236}">
                    <a16:creationId xmlns:a16="http://schemas.microsoft.com/office/drawing/2014/main" id="{2B9601C7-CD45-A530-4980-F21132412DA9}"/>
                  </a:ext>
                </a:extLst>
              </p:cNvPr>
              <p:cNvSpPr/>
              <p:nvPr/>
            </p:nvSpPr>
            <p:spPr>
              <a:xfrm>
                <a:off x="1870202" y="2208645"/>
                <a:ext cx="415798" cy="900148"/>
              </a:xfrm>
              <a:prstGeom prst="chevron">
                <a:avLst>
                  <a:gd name="adj" fmla="val 53448"/>
                </a:avLst>
              </a:prstGeom>
              <a:grpFill/>
              <a:ln w="12700">
                <a:solidFill>
                  <a:srgbClr val="5B9BD5">
                    <a:lumMod val="75000"/>
                  </a:srgbClr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45">
              <a:extLst>
                <a:ext uri="{FF2B5EF4-FFF2-40B4-BE49-F238E27FC236}">
                  <a16:creationId xmlns:a16="http://schemas.microsoft.com/office/drawing/2014/main" id="{1691E2A5-4DE6-AFA3-DA22-9C2F1A92FF2C}"/>
                </a:ext>
              </a:extLst>
            </p:cNvPr>
            <p:cNvSpPr txBox="1"/>
            <p:nvPr/>
          </p:nvSpPr>
          <p:spPr>
            <a:xfrm>
              <a:off x="1959061" y="3989503"/>
              <a:ext cx="8985459" cy="637200"/>
            </a:xfrm>
            <a:prstGeom prst="rect">
              <a:avLst/>
            </a:prstGeom>
            <a:noFill/>
            <a:ln w="12700">
              <a:solidFill>
                <a:srgbClr val="5B9BD5">
                  <a:lumMod val="75000"/>
                </a:srgbClr>
              </a:solidFill>
            </a:ln>
          </p:spPr>
          <p:txBody>
            <a:bodyPr wrap="square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/>
                </a:rPr>
                <a:t>i</a:t>
              </a:r>
              <a:r>
                <a:rPr kumimoji="0" lang="it-IT" sz="18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</a:rPr>
                <a:t>ndica</a:t>
              </a:r>
              <a:r>
                <a:rPr kumimoji="0" lang="it-IT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</a:rPr>
                <a:t> il settore economico-produttivo in cui lo studente diplomato è in grado di  offrire competenze tecnico-professionali</a:t>
              </a:r>
            </a:p>
          </p:txBody>
        </p:sp>
        <p:grpSp>
          <p:nvGrpSpPr>
            <p:cNvPr id="9" name="Group 182">
              <a:extLst>
                <a:ext uri="{FF2B5EF4-FFF2-40B4-BE49-F238E27FC236}">
                  <a16:creationId xmlns:a16="http://schemas.microsoft.com/office/drawing/2014/main" id="{9F2D4065-95E6-212E-0EE2-E067C58AC9DB}"/>
                </a:ext>
              </a:extLst>
            </p:cNvPr>
            <p:cNvGrpSpPr/>
            <p:nvPr/>
          </p:nvGrpSpPr>
          <p:grpSpPr>
            <a:xfrm>
              <a:off x="0" y="4680237"/>
              <a:ext cx="1799918" cy="637669"/>
              <a:chOff x="-447266" y="2208645"/>
              <a:chExt cx="2733266" cy="914400"/>
            </a:xfrm>
            <a:solidFill>
              <a:srgbClr val="5B9BD5">
                <a:lumMod val="75000"/>
              </a:srgbClr>
            </a:solidFill>
          </p:grpSpPr>
          <p:sp>
            <p:nvSpPr>
              <p:cNvPr id="11" name="Hexagon 184">
                <a:extLst>
                  <a:ext uri="{FF2B5EF4-FFF2-40B4-BE49-F238E27FC236}">
                    <a16:creationId xmlns:a16="http://schemas.microsoft.com/office/drawing/2014/main" id="{73CA55B2-D13A-7CE0-5F57-21B663F98B86}"/>
                  </a:ext>
                </a:extLst>
              </p:cNvPr>
              <p:cNvSpPr/>
              <p:nvPr/>
            </p:nvSpPr>
            <p:spPr>
              <a:xfrm>
                <a:off x="-447266" y="2208645"/>
                <a:ext cx="2473170" cy="914400"/>
              </a:xfrm>
              <a:prstGeom prst="hexagon">
                <a:avLst/>
              </a:prstGeom>
              <a:grpFill/>
              <a:ln w="12700">
                <a:solidFill>
                  <a:srgbClr val="5B9BD5">
                    <a:lumMod val="75000"/>
                  </a:srgbClr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NUP</a:t>
                </a:r>
              </a:p>
            </p:txBody>
          </p:sp>
          <p:sp>
            <p:nvSpPr>
              <p:cNvPr id="12" name="Arrow: Chevron 185">
                <a:extLst>
                  <a:ext uri="{FF2B5EF4-FFF2-40B4-BE49-F238E27FC236}">
                    <a16:creationId xmlns:a16="http://schemas.microsoft.com/office/drawing/2014/main" id="{67B2CFEA-F7FC-E75C-8207-BE3F989D7CF6}"/>
                  </a:ext>
                </a:extLst>
              </p:cNvPr>
              <p:cNvSpPr/>
              <p:nvPr/>
            </p:nvSpPr>
            <p:spPr>
              <a:xfrm>
                <a:off x="1870202" y="2208645"/>
                <a:ext cx="415798" cy="900148"/>
              </a:xfrm>
              <a:prstGeom prst="chevron">
                <a:avLst>
                  <a:gd name="adj" fmla="val 53448"/>
                </a:avLst>
              </a:prstGeom>
              <a:grpFill/>
              <a:ln w="12700">
                <a:solidFill>
                  <a:srgbClr val="5B9BD5">
                    <a:lumMod val="75000"/>
                  </a:srgbClr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45">
              <a:extLst>
                <a:ext uri="{FF2B5EF4-FFF2-40B4-BE49-F238E27FC236}">
                  <a16:creationId xmlns:a16="http://schemas.microsoft.com/office/drawing/2014/main" id="{811529D9-1704-0C24-BB4C-2516515A1C05}"/>
                </a:ext>
              </a:extLst>
            </p:cNvPr>
            <p:cNvSpPr txBox="1"/>
            <p:nvPr/>
          </p:nvSpPr>
          <p:spPr>
            <a:xfrm>
              <a:off x="1959061" y="4673894"/>
              <a:ext cx="8985459" cy="637200"/>
            </a:xfrm>
            <a:prstGeom prst="rect">
              <a:avLst/>
            </a:prstGeom>
            <a:noFill/>
            <a:ln w="12700">
              <a:solidFill>
                <a:srgbClr val="5B9BD5">
                  <a:lumMod val="75000"/>
                </a:srgbClr>
              </a:solidFill>
            </a:ln>
          </p:spPr>
          <p:txBody>
            <a:bodyPr wrap="square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/>
                </a:rPr>
                <a:t>indica</a:t>
              </a:r>
              <a:r>
                <a:rPr kumimoji="0" lang="it-IT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</a:rPr>
                <a:t> la Nomenclatura e Classificazione delle Unità Professionali e rappresenta la figura professionale in uscita dal percorso di studi</a:t>
              </a:r>
              <a:endParaRPr kumimoji="0" lang="it-IT" sz="180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83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559B70-8E46-D2B3-BD67-3A87060B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 dei codici nel SIDI</a:t>
            </a:r>
          </a:p>
        </p:txBody>
      </p:sp>
      <p:sp>
        <p:nvSpPr>
          <p:cNvPr id="3" name="Rettangolo 9">
            <a:extLst>
              <a:ext uri="{FF2B5EF4-FFF2-40B4-BE49-F238E27FC236}">
                <a16:creationId xmlns:a16="http://schemas.microsoft.com/office/drawing/2014/main" id="{D07592CA-5CA4-CB88-33BF-53C3102A7F49}"/>
              </a:ext>
            </a:extLst>
          </p:cNvPr>
          <p:cNvSpPr/>
          <p:nvPr/>
        </p:nvSpPr>
        <p:spPr>
          <a:xfrm>
            <a:off x="241215" y="1772816"/>
            <a:ext cx="3422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Istituti professionali devono caratterizzare i quadri orario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non solo con il codice ATECO ma anche con le eventuali codifiche SEP e NUP affinché i codici siano riportati nel Curriculum dello studente</a:t>
            </a:r>
            <a:endParaRPr lang="it-IT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18AC00B-A05B-B869-15C8-D3560D696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884" y="1124744"/>
            <a:ext cx="8106332" cy="54408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F1C3EF2C-BDB2-73CE-51FB-71D848D7EC18}"/>
              </a:ext>
            </a:extLst>
          </p:cNvPr>
          <p:cNvSpPr/>
          <p:nvPr/>
        </p:nvSpPr>
        <p:spPr>
          <a:xfrm>
            <a:off x="3791744" y="3068960"/>
            <a:ext cx="792088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3CEDD6F-50A7-C217-7B18-7ABB302C1819}"/>
              </a:ext>
            </a:extLst>
          </p:cNvPr>
          <p:cNvSpPr/>
          <p:nvPr/>
        </p:nvSpPr>
        <p:spPr>
          <a:xfrm>
            <a:off x="3791744" y="3855459"/>
            <a:ext cx="792088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5F2949A-BC2A-DBF8-13A5-3065022B6E73}"/>
              </a:ext>
            </a:extLst>
          </p:cNvPr>
          <p:cNvSpPr/>
          <p:nvPr/>
        </p:nvSpPr>
        <p:spPr>
          <a:xfrm>
            <a:off x="3760589" y="2421199"/>
            <a:ext cx="792088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18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0E1EB3-4455-EBFE-5A92-CB34D6B2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174000"/>
            <a:ext cx="7848872" cy="720080"/>
          </a:xfrm>
        </p:spPr>
        <p:txBody>
          <a:bodyPr>
            <a:normAutofit/>
          </a:bodyPr>
          <a:lstStyle/>
          <a:p>
            <a:r>
              <a:rPr kumimoji="0" lang="it-IT" sz="2500" b="1" i="0" u="none" strike="noStrike" kern="1200" cap="none" spc="0" normalizeH="0" baseline="0" noProof="0" dirty="0">
                <a:ln>
                  <a:noFill/>
                </a:ln>
                <a:solidFill>
                  <a:srgbClr val="009A44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Curriculum dello studente e nuovi professionali</a:t>
            </a:r>
            <a:endParaRPr lang="it-IT" dirty="0"/>
          </a:p>
        </p:txBody>
      </p:sp>
      <p:sp>
        <p:nvSpPr>
          <p:cNvPr id="3" name="Rettangolo 9">
            <a:extLst>
              <a:ext uri="{FF2B5EF4-FFF2-40B4-BE49-F238E27FC236}">
                <a16:creationId xmlns:a16="http://schemas.microsoft.com/office/drawing/2014/main" id="{F59A1BC3-8312-B2F5-AD71-6D1A7A55AB5A}"/>
              </a:ext>
            </a:extLst>
          </p:cNvPr>
          <p:cNvSpPr/>
          <p:nvPr/>
        </p:nvSpPr>
        <p:spPr>
          <a:xfrm>
            <a:off x="600075" y="1018594"/>
            <a:ext cx="10991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All’interno della sezione «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Percorso di studi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», verranno inserite le diciture «</a:t>
            </a:r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Codice ATECO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Codice SEP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» e «</a:t>
            </a:r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Codice NUP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» con l’indicazione di un codice alfanumerico e la relativa descrizione (es.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00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00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ttività creative, artistiche e di intrattenimento).</a:t>
            </a:r>
            <a:endParaRPr lang="it-IT" sz="200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5112D258-C7F8-89E3-7E60-EAE38B43A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133915"/>
            <a:ext cx="6264696" cy="371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35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D78440-ADA3-673B-BAA2-7C8BE2DC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74000"/>
            <a:ext cx="8208912" cy="720080"/>
          </a:xfrm>
        </p:spPr>
        <p:txBody>
          <a:bodyPr>
            <a:normAutofit fontScale="90000"/>
          </a:bodyPr>
          <a:lstStyle/>
          <a:p>
            <a:r>
              <a:rPr lang="it-IT" dirty="0"/>
              <a:t>Curriculum dello studente e nuovi professionali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2ED767B9-5F7E-D684-CFFE-62DB4E6A7FD0}"/>
              </a:ext>
            </a:extLst>
          </p:cNvPr>
          <p:cNvSpPr txBox="1"/>
          <p:nvPr/>
        </p:nvSpPr>
        <p:spPr>
          <a:xfrm>
            <a:off x="335360" y="987488"/>
            <a:ext cx="11521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/>
            <a:r>
              <a:rPr lang="it-IT" sz="2000" dirty="0">
                <a:solidFill>
                  <a:prstClr val="black"/>
                </a:solidFill>
                <a:latin typeface="Arial"/>
              </a:rPr>
              <a:t>Nel Curriculum dello Studente,  verranno declinate </a:t>
            </a:r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ogni indirizzo</a:t>
            </a:r>
          </a:p>
        </p:txBody>
      </p:sp>
      <p:grpSp>
        <p:nvGrpSpPr>
          <p:cNvPr id="18" name="Group 21">
            <a:extLst>
              <a:ext uri="{FF2B5EF4-FFF2-40B4-BE49-F238E27FC236}">
                <a16:creationId xmlns:a16="http://schemas.microsoft.com/office/drawing/2014/main" id="{E895B890-6D28-A225-7CDA-B89D0D6F4801}"/>
              </a:ext>
            </a:extLst>
          </p:cNvPr>
          <p:cNvGrpSpPr/>
          <p:nvPr/>
        </p:nvGrpSpPr>
        <p:grpSpPr>
          <a:xfrm>
            <a:off x="263352" y="1938429"/>
            <a:ext cx="3240360" cy="400110"/>
            <a:chOff x="926904" y="4014624"/>
            <a:chExt cx="8259862" cy="400110"/>
          </a:xfrm>
        </p:grpSpPr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AFAAD503-9A41-41E4-514C-52E5130D4D3E}"/>
                </a:ext>
              </a:extLst>
            </p:cNvPr>
            <p:cNvGrpSpPr/>
            <p:nvPr/>
          </p:nvGrpSpPr>
          <p:grpSpPr>
            <a:xfrm>
              <a:off x="926904" y="4029982"/>
              <a:ext cx="647337" cy="369394"/>
              <a:chOff x="926904" y="4029982"/>
              <a:chExt cx="647337" cy="369394"/>
            </a:xfrm>
          </p:grpSpPr>
          <p:sp>
            <p:nvSpPr>
              <p:cNvPr id="21" name="object 36">
                <a:extLst>
                  <a:ext uri="{FF2B5EF4-FFF2-40B4-BE49-F238E27FC236}">
                    <a16:creationId xmlns:a16="http://schemas.microsoft.com/office/drawing/2014/main" id="{EFDC1374-DC50-36DD-099E-5A3DD377C591}"/>
                  </a:ext>
                </a:extLst>
              </p:cNvPr>
              <p:cNvSpPr/>
              <p:nvPr/>
            </p:nvSpPr>
            <p:spPr>
              <a:xfrm>
                <a:off x="926904" y="4029982"/>
                <a:ext cx="272448" cy="369394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601979">
                    <a:moveTo>
                      <a:pt x="190500" y="0"/>
                    </a:moveTo>
                    <a:lnTo>
                      <a:pt x="0" y="0"/>
                    </a:lnTo>
                    <a:lnTo>
                      <a:pt x="190500" y="300990"/>
                    </a:lnTo>
                    <a:lnTo>
                      <a:pt x="0" y="601980"/>
                    </a:lnTo>
                    <a:lnTo>
                      <a:pt x="190500" y="601980"/>
                    </a:lnTo>
                    <a:lnTo>
                      <a:pt x="381000" y="300990"/>
                    </a:lnTo>
                    <a:lnTo>
                      <a:pt x="190500" y="0"/>
                    </a:lnTo>
                    <a:close/>
                  </a:path>
                </a:pathLst>
              </a:custGeom>
              <a:solidFill>
                <a:srgbClr val="5B9BD5">
                  <a:lumMod val="40000"/>
                  <a:lumOff val="60000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" name="object 37">
                <a:extLst>
                  <a:ext uri="{FF2B5EF4-FFF2-40B4-BE49-F238E27FC236}">
                    <a16:creationId xmlns:a16="http://schemas.microsoft.com/office/drawing/2014/main" id="{DA02504E-5475-3FA5-5CEA-7F88F3551200}"/>
                  </a:ext>
                </a:extLst>
              </p:cNvPr>
              <p:cNvSpPr/>
              <p:nvPr/>
            </p:nvSpPr>
            <p:spPr>
              <a:xfrm>
                <a:off x="1117618" y="4029982"/>
                <a:ext cx="272448" cy="369394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601979">
                    <a:moveTo>
                      <a:pt x="190500" y="0"/>
                    </a:moveTo>
                    <a:lnTo>
                      <a:pt x="0" y="0"/>
                    </a:lnTo>
                    <a:lnTo>
                      <a:pt x="190500" y="300990"/>
                    </a:lnTo>
                    <a:lnTo>
                      <a:pt x="0" y="601980"/>
                    </a:lnTo>
                    <a:lnTo>
                      <a:pt x="190500" y="601980"/>
                    </a:lnTo>
                    <a:lnTo>
                      <a:pt x="381000" y="300990"/>
                    </a:lnTo>
                    <a:lnTo>
                      <a:pt x="190500" y="0"/>
                    </a:lnTo>
                    <a:close/>
                  </a:path>
                </a:pathLst>
              </a:custGeom>
              <a:solidFill>
                <a:srgbClr val="5B9BD5">
                  <a:lumMod val="60000"/>
                  <a:lumOff val="40000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" name="object 38">
                <a:extLst>
                  <a:ext uri="{FF2B5EF4-FFF2-40B4-BE49-F238E27FC236}">
                    <a16:creationId xmlns:a16="http://schemas.microsoft.com/office/drawing/2014/main" id="{7C1D2882-FEA8-85F3-0F63-00BF3A35A4EB}"/>
                  </a:ext>
                </a:extLst>
              </p:cNvPr>
              <p:cNvSpPr/>
              <p:nvPr/>
            </p:nvSpPr>
            <p:spPr>
              <a:xfrm>
                <a:off x="1301793" y="4029982"/>
                <a:ext cx="272448" cy="369394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601979">
                    <a:moveTo>
                      <a:pt x="190500" y="0"/>
                    </a:moveTo>
                    <a:lnTo>
                      <a:pt x="0" y="0"/>
                    </a:lnTo>
                    <a:lnTo>
                      <a:pt x="190500" y="300990"/>
                    </a:lnTo>
                    <a:lnTo>
                      <a:pt x="0" y="601980"/>
                    </a:lnTo>
                    <a:lnTo>
                      <a:pt x="190500" y="601980"/>
                    </a:lnTo>
                    <a:lnTo>
                      <a:pt x="381000" y="300990"/>
                    </a:lnTo>
                    <a:lnTo>
                      <a:pt x="190500" y="0"/>
                    </a:lnTo>
                    <a:close/>
                  </a:path>
                </a:pathLst>
              </a:custGeom>
              <a:solidFill>
                <a:srgbClr val="5B9BD5">
                  <a:lumMod val="75000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20" name="TextBox 77">
              <a:extLst>
                <a:ext uri="{FF2B5EF4-FFF2-40B4-BE49-F238E27FC236}">
                  <a16:creationId xmlns:a16="http://schemas.microsoft.com/office/drawing/2014/main" id="{F62D4440-5372-4422-17DB-66D7A0CFCF82}"/>
                </a:ext>
              </a:extLst>
            </p:cNvPr>
            <p:cNvSpPr txBox="1"/>
            <p:nvPr/>
          </p:nvSpPr>
          <p:spPr>
            <a:xfrm>
              <a:off x="1769966" y="4014624"/>
              <a:ext cx="74168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Competenze generali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67442713-6AB1-8AC3-98AA-F1E28D916719}"/>
              </a:ext>
            </a:extLst>
          </p:cNvPr>
          <p:cNvGrpSpPr/>
          <p:nvPr/>
        </p:nvGrpSpPr>
        <p:grpSpPr>
          <a:xfrm>
            <a:off x="263352" y="3861048"/>
            <a:ext cx="3672408" cy="707886"/>
            <a:chOff x="926904" y="4928802"/>
            <a:chExt cx="8888131" cy="707886"/>
          </a:xfrm>
        </p:grpSpPr>
        <p:grpSp>
          <p:nvGrpSpPr>
            <p:cNvPr id="25" name="Group 20">
              <a:extLst>
                <a:ext uri="{FF2B5EF4-FFF2-40B4-BE49-F238E27FC236}">
                  <a16:creationId xmlns:a16="http://schemas.microsoft.com/office/drawing/2014/main" id="{8CAC9F2B-CC97-4808-73AD-7FAC567BAF1E}"/>
                </a:ext>
              </a:extLst>
            </p:cNvPr>
            <p:cNvGrpSpPr/>
            <p:nvPr/>
          </p:nvGrpSpPr>
          <p:grpSpPr>
            <a:xfrm>
              <a:off x="926904" y="4944160"/>
              <a:ext cx="647337" cy="369394"/>
              <a:chOff x="926904" y="4944160"/>
              <a:chExt cx="647337" cy="369394"/>
            </a:xfrm>
          </p:grpSpPr>
          <p:sp>
            <p:nvSpPr>
              <p:cNvPr id="27" name="object 36">
                <a:extLst>
                  <a:ext uri="{FF2B5EF4-FFF2-40B4-BE49-F238E27FC236}">
                    <a16:creationId xmlns:a16="http://schemas.microsoft.com/office/drawing/2014/main" id="{D85E5775-7CBA-A0C6-2B51-B3ED1C36DDC6}"/>
                  </a:ext>
                </a:extLst>
              </p:cNvPr>
              <p:cNvSpPr/>
              <p:nvPr/>
            </p:nvSpPr>
            <p:spPr>
              <a:xfrm>
                <a:off x="926904" y="4944160"/>
                <a:ext cx="272448" cy="369394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601979">
                    <a:moveTo>
                      <a:pt x="190500" y="0"/>
                    </a:moveTo>
                    <a:lnTo>
                      <a:pt x="0" y="0"/>
                    </a:lnTo>
                    <a:lnTo>
                      <a:pt x="190500" y="300990"/>
                    </a:lnTo>
                    <a:lnTo>
                      <a:pt x="0" y="601980"/>
                    </a:lnTo>
                    <a:lnTo>
                      <a:pt x="190500" y="601980"/>
                    </a:lnTo>
                    <a:lnTo>
                      <a:pt x="381000" y="300990"/>
                    </a:lnTo>
                    <a:lnTo>
                      <a:pt x="190500" y="0"/>
                    </a:lnTo>
                    <a:close/>
                  </a:path>
                </a:pathLst>
              </a:custGeom>
              <a:solidFill>
                <a:srgbClr val="5B9BD5">
                  <a:lumMod val="40000"/>
                  <a:lumOff val="60000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8" name="object 37">
                <a:extLst>
                  <a:ext uri="{FF2B5EF4-FFF2-40B4-BE49-F238E27FC236}">
                    <a16:creationId xmlns:a16="http://schemas.microsoft.com/office/drawing/2014/main" id="{99CD1C5A-D507-0A20-C7A4-95C41E0E674C}"/>
                  </a:ext>
                </a:extLst>
              </p:cNvPr>
              <p:cNvSpPr/>
              <p:nvPr/>
            </p:nvSpPr>
            <p:spPr>
              <a:xfrm>
                <a:off x="1117618" y="4944160"/>
                <a:ext cx="272447" cy="369394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601979">
                    <a:moveTo>
                      <a:pt x="190500" y="0"/>
                    </a:moveTo>
                    <a:lnTo>
                      <a:pt x="0" y="0"/>
                    </a:lnTo>
                    <a:lnTo>
                      <a:pt x="190500" y="300990"/>
                    </a:lnTo>
                    <a:lnTo>
                      <a:pt x="0" y="601980"/>
                    </a:lnTo>
                    <a:lnTo>
                      <a:pt x="190500" y="601980"/>
                    </a:lnTo>
                    <a:lnTo>
                      <a:pt x="381000" y="300990"/>
                    </a:lnTo>
                    <a:lnTo>
                      <a:pt x="190500" y="0"/>
                    </a:lnTo>
                    <a:close/>
                  </a:path>
                </a:pathLst>
              </a:custGeom>
              <a:solidFill>
                <a:srgbClr val="5B9BD5">
                  <a:lumMod val="60000"/>
                  <a:lumOff val="40000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" name="object 38">
                <a:extLst>
                  <a:ext uri="{FF2B5EF4-FFF2-40B4-BE49-F238E27FC236}">
                    <a16:creationId xmlns:a16="http://schemas.microsoft.com/office/drawing/2014/main" id="{0E56EA36-F24F-7B60-90BC-0FAE9D1E01C3}"/>
                  </a:ext>
                </a:extLst>
              </p:cNvPr>
              <p:cNvSpPr/>
              <p:nvPr/>
            </p:nvSpPr>
            <p:spPr>
              <a:xfrm>
                <a:off x="1301793" y="4944160"/>
                <a:ext cx="272448" cy="369394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601979">
                    <a:moveTo>
                      <a:pt x="190500" y="0"/>
                    </a:moveTo>
                    <a:lnTo>
                      <a:pt x="0" y="0"/>
                    </a:lnTo>
                    <a:lnTo>
                      <a:pt x="190500" y="300990"/>
                    </a:lnTo>
                    <a:lnTo>
                      <a:pt x="0" y="601980"/>
                    </a:lnTo>
                    <a:lnTo>
                      <a:pt x="190500" y="601980"/>
                    </a:lnTo>
                    <a:lnTo>
                      <a:pt x="381000" y="300990"/>
                    </a:lnTo>
                    <a:lnTo>
                      <a:pt x="190500" y="0"/>
                    </a:lnTo>
                    <a:close/>
                  </a:path>
                </a:pathLst>
              </a:custGeom>
              <a:solidFill>
                <a:srgbClr val="5B9BD5">
                  <a:lumMod val="75000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26" name="TextBox 77">
              <a:extLst>
                <a:ext uri="{FF2B5EF4-FFF2-40B4-BE49-F238E27FC236}">
                  <a16:creationId xmlns:a16="http://schemas.microsoft.com/office/drawing/2014/main" id="{13F1374E-454F-5BF7-BEFA-B295B663C8DB}"/>
                </a:ext>
              </a:extLst>
            </p:cNvPr>
            <p:cNvSpPr txBox="1"/>
            <p:nvPr/>
          </p:nvSpPr>
          <p:spPr>
            <a:xfrm>
              <a:off x="1748914" y="4928802"/>
              <a:ext cx="80661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Competenze personalizzate a fine percorso</a:t>
              </a:r>
            </a:p>
          </p:txBody>
        </p:sp>
      </p:grpSp>
      <p:pic>
        <p:nvPicPr>
          <p:cNvPr id="30" name="Picture 8">
            <a:extLst>
              <a:ext uri="{FF2B5EF4-FFF2-40B4-BE49-F238E27FC236}">
                <a16:creationId xmlns:a16="http://schemas.microsoft.com/office/drawing/2014/main" id="{FDFC9C9B-D340-038B-7800-EA8A8790E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932" y="1387598"/>
            <a:ext cx="6278466" cy="2257426"/>
          </a:xfrm>
          <a:prstGeom prst="rect">
            <a:avLst/>
          </a:prstGeom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A0FD1632-7FB9-D118-2D18-37012CED9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932" y="3717032"/>
            <a:ext cx="6264532" cy="285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34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B51541-E83B-4254-9DF1-A986F141D015}"/>
              </a:ext>
            </a:extLst>
          </p:cNvPr>
          <p:cNvSpPr txBox="1"/>
          <p:nvPr/>
        </p:nvSpPr>
        <p:spPr>
          <a:xfrm>
            <a:off x="407368" y="188640"/>
            <a:ext cx="1130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3603">
              <a:spcAft>
                <a:spcPts val="533"/>
              </a:spcAft>
              <a:buSzPct val="100000"/>
            </a:pPr>
            <a:r>
              <a:rPr lang="it-IT" sz="3600" b="1" dirty="0">
                <a:solidFill>
                  <a:srgbClr val="009A44"/>
                </a:solidFill>
                <a:latin typeface="Arial" pitchFamily="34" charset="0"/>
                <a:cs typeface="Arial" pitchFamily="34" charset="0"/>
              </a:rPr>
              <a:t>Alcuni dati – studenti abilitati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1C26F2-CC39-2682-E283-A4BEBB75B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854815"/>
            <a:ext cx="11449272" cy="5270628"/>
          </a:xfrm>
          <a:prstGeom prst="rect">
            <a:avLst/>
          </a:prstGeom>
        </p:spPr>
      </p:pic>
      <p:pic>
        <p:nvPicPr>
          <p:cNvPr id="5" name="Picture 31">
            <a:extLst>
              <a:ext uri="{FF2B5EF4-FFF2-40B4-BE49-F238E27FC236}">
                <a16:creationId xmlns:a16="http://schemas.microsoft.com/office/drawing/2014/main" id="{5A86A917-605A-D88F-8842-84FA8AB987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0707">
            <a:off x="2663647" y="4877490"/>
            <a:ext cx="1387034" cy="171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B51541-E83B-4254-9DF1-A986F141D015}"/>
              </a:ext>
            </a:extLst>
          </p:cNvPr>
          <p:cNvSpPr txBox="1"/>
          <p:nvPr/>
        </p:nvSpPr>
        <p:spPr>
          <a:xfrm>
            <a:off x="407368" y="188640"/>
            <a:ext cx="11305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3603">
              <a:spcAft>
                <a:spcPts val="533"/>
              </a:spcAft>
              <a:buSzPct val="100000"/>
            </a:pPr>
            <a:r>
              <a:rPr lang="it-IT" sz="3200" b="1" dirty="0">
                <a:solidFill>
                  <a:srgbClr val="009A44"/>
                </a:solidFill>
                <a:latin typeface="Arial" pitchFamily="34" charset="0"/>
                <a:cs typeface="Arial" pitchFamily="34" charset="0"/>
              </a:rPr>
              <a:t>Istituti che non hanno svolto alcuna abilitazione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ACB7EFD-0C02-4F32-CA00-70B174FB9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980728"/>
            <a:ext cx="11089232" cy="4896544"/>
          </a:xfrm>
          <a:prstGeom prst="rect">
            <a:avLst/>
          </a:prstGeom>
        </p:spPr>
      </p:pic>
      <p:pic>
        <p:nvPicPr>
          <p:cNvPr id="8" name="Picture 31">
            <a:extLst>
              <a:ext uri="{FF2B5EF4-FFF2-40B4-BE49-F238E27FC236}">
                <a16:creationId xmlns:a16="http://schemas.microsoft.com/office/drawing/2014/main" id="{5C444BEB-A69F-9633-133C-A28DB91DD9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7487">
            <a:off x="802793" y="453650"/>
            <a:ext cx="1387034" cy="171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77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9F61EC-7F49-4F3C-A1D5-043E422C1026}"/>
              </a:ext>
            </a:extLst>
          </p:cNvPr>
          <p:cNvSpPr txBox="1"/>
          <p:nvPr/>
        </p:nvSpPr>
        <p:spPr>
          <a:xfrm>
            <a:off x="1661158" y="2593011"/>
            <a:ext cx="4800533" cy="1354152"/>
          </a:xfrm>
          <a:prstGeom prst="rect">
            <a:avLst/>
          </a:prstGeom>
          <a:noFill/>
        </p:spPr>
        <p:txBody>
          <a:bodyPr wrap="square" lIns="121856" tIns="60928" rIns="121856" bIns="60928" rtlCol="0">
            <a:spAutoFit/>
          </a:bodyPr>
          <a:lstStyle/>
          <a:p>
            <a:pPr algn="ctr" defTabSz="573266">
              <a:spcAft>
                <a:spcPts val="533"/>
              </a:spcAft>
              <a:buSzPct val="100000"/>
            </a:pPr>
            <a:r>
              <a:rPr lang="it-IT" sz="8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214D8CC-0EEA-4011-AA3C-928AE5FAC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922">
            <a:off x="6413669" y="1116739"/>
            <a:ext cx="5582860" cy="4624523"/>
          </a:xfrm>
          <a:prstGeom prst="rect">
            <a:avLst/>
          </a:prstGeom>
        </p:spPr>
      </p:pic>
      <p:sp>
        <p:nvSpPr>
          <p:cNvPr id="4" name="AutoShape 1">
            <a:extLst>
              <a:ext uri="{FF2B5EF4-FFF2-40B4-BE49-F238E27FC236}">
                <a16:creationId xmlns:a16="http://schemas.microsoft.com/office/drawing/2014/main" id="{D4FF4943-B50E-4417-9C3F-17125DE11B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67809" y="1220543"/>
            <a:ext cx="60959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t-IT" sz="2400" dirty="0"/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443EECAD-663C-4099-B2A2-8B61AF1C4A3C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F65580-AAD4-461D-B4DB-A329C35B77D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31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75" y="-148376"/>
            <a:ext cx="10254886" cy="1325563"/>
          </a:xfrm>
        </p:spPr>
        <p:txBody>
          <a:bodyPr>
            <a:normAutofit/>
          </a:bodyPr>
          <a:lstStyle/>
          <a:p>
            <a:r>
              <a:rPr lang="it-IT" sz="3200" dirty="0">
                <a:sym typeface="Dosis Light"/>
              </a:rPr>
              <a:t>I riferimenti normativi</a:t>
            </a:r>
            <a:endParaRPr lang="it-IT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1356395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20343" y="4064712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Decreto ministeriale 6 agosto 2020, n. 88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4587" y="3810631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Adozione del modello del Curriculum dello studente (allegato al decreto). Introduzione del Curriculum a partire </a:t>
            </a:r>
            <a:r>
              <a:rPr lang="it-IT" sz="1400" i="1" dirty="0" err="1"/>
              <a:t>dall’a.s.</a:t>
            </a:r>
            <a:r>
              <a:rPr lang="it-IT" sz="1400" i="1" dirty="0"/>
              <a:t> 2020/21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20343" y="2792594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D. </a:t>
            </a:r>
            <a:r>
              <a:rPr lang="it-IT" b="1" dirty="0" err="1"/>
              <a:t>lgs</a:t>
            </a:r>
            <a:r>
              <a:rPr lang="it-IT" b="1" dirty="0"/>
              <a:t>. 13 aprile 2017, n. 62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4587" y="2621207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Inserimento del Curriculum dello studente come allegato al Diploma dell’esame di Stato</a:t>
            </a:r>
          </a:p>
          <a:p>
            <a:pPr algn="just">
              <a:spcAft>
                <a:spcPts val="600"/>
              </a:spcAft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«Al diploma è allegato il curriculum … </a:t>
            </a:r>
            <a:r>
              <a:rPr lang="it-IT" sz="1400" i="1" dirty="0">
                <a:solidFill>
                  <a:prstClr val="black"/>
                </a:solidFill>
                <a:latin typeface="Arial"/>
              </a:rPr>
              <a:t>anche </a:t>
            </a:r>
            <a:r>
              <a:rPr kumimoji="0" lang="it-IT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 fini dell’orientamento </a:t>
            </a:r>
            <a:r>
              <a:rPr kumimoji="0" lang="it-IT" sz="1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dell’accesso al mondo del lavoro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</a:t>
            </a:r>
            <a:endParaRPr lang="it-IT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20343" y="1520476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Legge 13 luglio 2015, n. 107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4587" y="1266395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Istituzione del Curriculum dello studente come strumento che individua il profilo dello studente e ne raccoglie tutti  i  dati  utili,  anche </a:t>
            </a:r>
            <a:r>
              <a:rPr lang="it-IT" sz="1400" b="1" i="1" dirty="0">
                <a:solidFill>
                  <a:srgbClr val="0070C0"/>
                </a:solidFill>
              </a:rPr>
              <a:t> </a:t>
            </a:r>
            <a:r>
              <a:rPr lang="it-IT" b="1" i="1" dirty="0">
                <a:solidFill>
                  <a:srgbClr val="0070C0"/>
                </a:solidFill>
              </a:rPr>
              <a:t>ai  fini dell’orientamento </a:t>
            </a:r>
            <a:r>
              <a:rPr lang="it-IT" sz="1400" i="1" dirty="0"/>
              <a:t>e dell’accesso al mondo del lavoro. Prevista inoltre l’associazione a un’identità digitale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3900631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2628513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F8876E-4029-44DD-AF74-32D146493D8C}"/>
              </a:ext>
            </a:extLst>
          </p:cNvPr>
          <p:cNvSpPr/>
          <p:nvPr/>
        </p:nvSpPr>
        <p:spPr>
          <a:xfrm>
            <a:off x="631775" y="1356395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5775" y="2323541"/>
            <a:ext cx="144000" cy="297666"/>
            <a:chOff x="1045775" y="2323541"/>
            <a:chExt cx="144000" cy="297666"/>
          </a:xfrm>
        </p:grpSpPr>
        <p:sp>
          <p:nvSpPr>
            <p:cNvPr id="10" name="Oval 9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45775" y="3601271"/>
            <a:ext cx="144000" cy="297666"/>
            <a:chOff x="1045775" y="2323541"/>
            <a:chExt cx="144000" cy="297666"/>
          </a:xfrm>
        </p:grpSpPr>
        <p:sp>
          <p:nvSpPr>
            <p:cNvPr id="59" name="Oval 58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25">
            <a:extLst>
              <a:ext uri="{FF2B5EF4-FFF2-40B4-BE49-F238E27FC236}">
                <a16:creationId xmlns:a16="http://schemas.microsoft.com/office/drawing/2014/main" id="{F5339A40-F330-0AEB-8693-69A285FE31B3}"/>
              </a:ext>
            </a:extLst>
          </p:cNvPr>
          <p:cNvSpPr txBox="1">
            <a:spLocks/>
          </p:cNvSpPr>
          <p:nvPr/>
        </p:nvSpPr>
        <p:spPr>
          <a:xfrm>
            <a:off x="3968180" y="5085184"/>
            <a:ext cx="7844306" cy="719138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>
            <a:lvl1pPr algn="ctr" defTabSz="609421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rgbClr val="009A44"/>
                </a:solidFill>
                <a:latin typeface="Arial" pitchFamily="34" charset="0"/>
                <a:ea typeface="HP Simplified"/>
                <a:cs typeface="Arial" pitchFamily="34" charset="0"/>
              </a:defRPr>
            </a:lvl1pPr>
            <a:lvl2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2pPr>
            <a:lvl3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3pPr>
            <a:lvl4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4pPr>
            <a:lvl5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5pPr>
            <a:lvl6pPr marL="609421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6pPr>
            <a:lvl7pPr marL="1218847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7pPr>
            <a:lvl8pPr marL="1828269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8pPr>
            <a:lvl9pPr marL="2437693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9pPr>
          </a:lstStyle>
          <a:p>
            <a:pPr algn="l">
              <a:spcAft>
                <a:spcPts val="600"/>
              </a:spcAft>
            </a:pPr>
            <a:r>
              <a:rPr lang="it-IT" sz="2000" dirty="0">
                <a:solidFill>
                  <a:srgbClr val="0070C0"/>
                </a:solidFill>
              </a:rPr>
              <a:t>Decreto ministeriale 22 dicembre 2022, n. 328 </a:t>
            </a:r>
            <a:br>
              <a:rPr lang="it-IT" sz="2000" dirty="0">
                <a:solidFill>
                  <a:srgbClr val="0070C0"/>
                </a:solidFill>
              </a:rPr>
            </a:br>
            <a:r>
              <a:rPr lang="it-IT" sz="2000" dirty="0">
                <a:solidFill>
                  <a:srgbClr val="0070C0"/>
                </a:solidFill>
              </a:rPr>
              <a:t>Linee guida per l’orientamento</a:t>
            </a:r>
          </a:p>
        </p:txBody>
      </p:sp>
      <p:sp>
        <p:nvSpPr>
          <p:cNvPr id="7" name="Freccia angolare bidirezionale 6">
            <a:extLst>
              <a:ext uri="{FF2B5EF4-FFF2-40B4-BE49-F238E27FC236}">
                <a16:creationId xmlns:a16="http://schemas.microsoft.com/office/drawing/2014/main" id="{12D3669F-99F1-C571-5460-B9D934A39F05}"/>
              </a:ext>
            </a:extLst>
          </p:cNvPr>
          <p:cNvSpPr/>
          <p:nvPr/>
        </p:nvSpPr>
        <p:spPr>
          <a:xfrm rot="5400000">
            <a:off x="1976302" y="3807753"/>
            <a:ext cx="719140" cy="2848896"/>
          </a:xfrm>
          <a:prstGeom prst="left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896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5">
            <a:extLst>
              <a:ext uri="{FF2B5EF4-FFF2-40B4-BE49-F238E27FC236}">
                <a16:creationId xmlns:a16="http://schemas.microsoft.com/office/drawing/2014/main" id="{8C81BEAF-22AE-95F4-E8CB-F07D9FFF47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392" y="174625"/>
            <a:ext cx="11017224" cy="719138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2400" dirty="0"/>
              <a:t>Decreto ministeriale 22 dicembre 2022, n. 328 </a:t>
            </a:r>
            <a:br>
              <a:rPr lang="it-IT" sz="2400" dirty="0"/>
            </a:br>
            <a:r>
              <a:rPr lang="it-IT" sz="2400" dirty="0"/>
              <a:t>Linee guida per l’orientamento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CAE8AFF-6108-81F6-00C7-0A4DC4618EFF}"/>
              </a:ext>
            </a:extLst>
          </p:cNvPr>
          <p:cNvSpPr txBox="1"/>
          <p:nvPr/>
        </p:nvSpPr>
        <p:spPr>
          <a:xfrm>
            <a:off x="623392" y="1197620"/>
            <a:ext cx="1087320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0070C0"/>
                </a:solidFill>
              </a:rPr>
              <a:t>9. Consiglio di orientamento, curriculum dello studente ed E-Portfolio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9.2 Nella scuola secondaria di secondo grado, invece, a partire dall’anno scolastico 2020/2021, al diploma finale rilasciato in esito al superamento dell’esame di Stato conclusivo del secondo ciclo di istruzione, viene allegato il “</a:t>
            </a:r>
            <a:r>
              <a:rPr lang="it-IT" sz="2000" b="1" dirty="0">
                <a:solidFill>
                  <a:srgbClr val="0070C0"/>
                </a:solidFill>
              </a:rPr>
              <a:t>Curriculum della studentessa e dello studente</a:t>
            </a:r>
            <a:r>
              <a:rPr lang="it-IT" sz="2000" dirty="0"/>
              <a:t>”, in cui sono indicate le competenze, le conoscenze e le abilità anche professionali acquisite e le attività culturali, artistiche, musicali, sportive e di volontariato, svolte in ambito extra scolastico, nonché in quello dei percorsi per le competenze trasversali e l’orientamento (PCTO) ed altre eventuali certificazioni conseguite, ai fini dell’orientamento e dell'accesso al mondo del lavoro.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9.3 </a:t>
            </a:r>
            <a:r>
              <a:rPr lang="it-IT" sz="2000" b="1" dirty="0">
                <a:solidFill>
                  <a:srgbClr val="0070C0"/>
                </a:solidFill>
              </a:rPr>
              <a:t>L’E-Portfolio dello studente </a:t>
            </a:r>
            <a:r>
              <a:rPr lang="it-IT" sz="2000" dirty="0"/>
              <a:t>rappresenta un’innovazione tecnica e metodologica per rafforzare, in chiave orientativa, il “consiglio di orientamento”, per la scuola secondaria di primo grado, e il “curriculum dello studente”, per la scuola secondaria di secondo grado, ricomprendendoli altresì in </a:t>
            </a:r>
            <a:r>
              <a:rPr lang="it-IT" sz="2000" b="1" dirty="0">
                <a:solidFill>
                  <a:srgbClr val="0070C0"/>
                </a:solidFill>
              </a:rPr>
              <a:t>un’unica, evolutiva interfaccia digitale. </a:t>
            </a:r>
          </a:p>
        </p:txBody>
      </p:sp>
    </p:spTree>
    <p:extLst>
      <p:ext uri="{BB962C8B-B14F-4D97-AF65-F5344CB8AC3E}">
        <p14:creationId xmlns:p14="http://schemas.microsoft.com/office/powerpoint/2010/main" val="20387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800FE9E7-E14E-4FF7-978F-39B8DF27F530}"/>
              </a:ext>
            </a:extLst>
          </p:cNvPr>
          <p:cNvCxnSpPr/>
          <p:nvPr/>
        </p:nvCxnSpPr>
        <p:spPr>
          <a:xfrm flipV="1">
            <a:off x="587375" y="6024407"/>
            <a:ext cx="110172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>
            <a:extLst>
              <a:ext uri="{FF2B5EF4-FFF2-40B4-BE49-F238E27FC236}">
                <a16:creationId xmlns:a16="http://schemas.microsoft.com/office/drawing/2014/main" id="{5ECEC434-E10F-4EAC-8F0D-7ADF693991D4}"/>
              </a:ext>
            </a:extLst>
          </p:cNvPr>
          <p:cNvSpPr txBox="1">
            <a:spLocks/>
          </p:cNvSpPr>
          <p:nvPr/>
        </p:nvSpPr>
        <p:spPr>
          <a:xfrm>
            <a:off x="587374" y="126720"/>
            <a:ext cx="11017249" cy="76088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844083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3200" dirty="0">
                <a:solidFill>
                  <a:srgbClr val="00863D"/>
                </a:solidFill>
                <a:sym typeface="Dosis Light"/>
              </a:rPr>
              <a:t>Linee guida orientamento </a:t>
            </a:r>
            <a:r>
              <a:rPr lang="it-IT" sz="3200" dirty="0">
                <a:solidFill>
                  <a:srgbClr val="C00000"/>
                </a:solidFill>
                <a:sym typeface="Dosis Light"/>
              </a:rPr>
              <a:t>- </a:t>
            </a:r>
            <a:r>
              <a:rPr lang="it-IT" sz="3200" i="1" dirty="0">
                <a:solidFill>
                  <a:srgbClr val="C00000"/>
                </a:solidFill>
                <a:sym typeface="Dosis Light"/>
              </a:rPr>
              <a:t>E-Portfolio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E4C6765-D450-36AB-2EF6-50E6EB03BD9B}"/>
              </a:ext>
            </a:extLst>
          </p:cNvPr>
          <p:cNvSpPr txBox="1"/>
          <p:nvPr/>
        </p:nvSpPr>
        <p:spPr>
          <a:xfrm>
            <a:off x="675576" y="1178459"/>
            <a:ext cx="1090922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Linee Guida. Punto 8.3</a:t>
            </a: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 parti fondamentali che 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contraddistinguono ogni E-Portfolio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personale:</a:t>
            </a:r>
          </a:p>
          <a:p>
            <a:pPr algn="just"/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179705" lvl="0" indent="-342900" algn="just">
              <a:buFont typeface="+mj-lt"/>
              <a:buAutoNum type="alphaLcParenR"/>
            </a:pP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percorso di studi compiuti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anche attraverso attività che ne documentino la personalizzazione 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(PRIMA PARTE del Curriculum dello studente)</a:t>
            </a:r>
          </a:p>
          <a:p>
            <a:pPr marL="342900" marR="179705" lvl="0" indent="-342900" algn="just">
              <a:buFont typeface="+mj-lt"/>
              <a:buAutoNum type="alphaLcParenR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179705" indent="-342900" algn="just">
              <a:buFont typeface="+mj-lt"/>
              <a:buAutoNum type="alphaLcParenR"/>
            </a:pP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sviluppo documentato delle competenze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prospettiva del proprio personale progetto di vita culturale e professionale. Trovano in questo spazio collocazione, ad esempio, anche le competenze sviluppate a seguito di attività svolte nell’ambito dei progetti finanziati con fondi europei o, per gli studenti della scuola secondaria di secondo grado, dei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Percorsi per le competenze trasversali e per l’orientamento 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(SECONDA PARTE e TERZA PARTE del Curriculum dello studente)</a:t>
            </a:r>
          </a:p>
          <a:p>
            <a:pPr marL="342900" marR="179705" lvl="0" indent="-342900" algn="just">
              <a:buFont typeface="+mj-lt"/>
              <a:buAutoNum type="alphaLcParenR"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179705" lvl="0" indent="-342900" algn="just">
              <a:buFont typeface="+mj-lt"/>
              <a:buAutoNum type="alphaLcParenR"/>
            </a:pP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riflessioni in chiave valutativa, auto-valutativa e orientativa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sul percorso svolto e, soprattutto, sulle sue prospettive;</a:t>
            </a:r>
          </a:p>
          <a:p>
            <a:pPr marL="342900" marR="179705" lvl="0" indent="-342900" algn="just">
              <a:buFont typeface="+mj-lt"/>
              <a:buAutoNum type="alphaLcParenR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179705" lvl="0" indent="-342900" algn="just">
              <a:buFont typeface="+mj-lt"/>
              <a:buAutoNum type="alphaLcParenR"/>
            </a:pP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scelta di almeno un prodotto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riconosciuto criticamente dallo studente in ciascun anno scolastico e formativo come il proprio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“capolavoro”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1A53079-EC9D-4C7C-A349-EEF2FB5C8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76" y="6175275"/>
            <a:ext cx="2791433" cy="51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34" descr="Sistema Nazionale di Valutazione (SNV) – indicazioni operative in merito ai  documenti strategici delle istituzioni scolastiche (Rapporto di  autovalutazione, Piano di miglioramento, Piano triennale dell&amp;#39;offerta  formativa) – Ufficio Scolastico Regionale ...">
            <a:extLst>
              <a:ext uri="{FF2B5EF4-FFF2-40B4-BE49-F238E27FC236}">
                <a16:creationId xmlns:a16="http://schemas.microsoft.com/office/drawing/2014/main" id="{C2464415-C242-0534-E197-0FEB4C37A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1" b="19673"/>
          <a:stretch/>
        </p:blipFill>
        <p:spPr bwMode="auto">
          <a:xfrm>
            <a:off x="9773606" y="6219618"/>
            <a:ext cx="1816732" cy="4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26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AF1D3D1-7594-0FE7-9716-2835ADD9D3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412776"/>
            <a:ext cx="4608512" cy="439384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F3345D-9FB3-4F2F-9D36-C8C700F1F385}"/>
              </a:ext>
            </a:extLst>
          </p:cNvPr>
          <p:cNvSpPr txBox="1"/>
          <p:nvPr/>
        </p:nvSpPr>
        <p:spPr>
          <a:xfrm>
            <a:off x="695400" y="1196752"/>
            <a:ext cx="108012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 Curriculum </a:t>
            </a:r>
            <a:r>
              <a:rPr kumimoji="0" lang="it-IT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raccoglie</a:t>
            </a:r>
            <a:r>
              <a:rPr kumimoji="0" lang="it-IT" sz="2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il percorso scolastico e le attività in ambito extrascolastico (difficoltà di scuole e studenti di documentare le competenze – vedi PCTO) </a:t>
            </a:r>
            <a:endParaRPr kumimoji="0" lang="it-IT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it-I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Ogni</a:t>
            </a:r>
            <a:r>
              <a:rPr kumimoji="0" lang="it-IT" sz="2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commissione </a:t>
            </a:r>
            <a:r>
              <a:rPr kumimoji="0" lang="it-IT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sede di riunione preliminare esamina «</a:t>
            </a:r>
            <a:r>
              <a:rPr kumimoji="0" lang="it-IT" sz="2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documentazione relativa al percorso scolastico al fine dello svolgimento del colloquio»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it-IT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Nel colloquio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commissione «</a:t>
            </a:r>
            <a:r>
              <a:rPr kumimoji="0" lang="it-IT" sz="2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tiene conto delle informazioni contenute nel Curriculum dello studente»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it-IT" sz="2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9144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riporta la valutazione finale dell’esame,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è allegato al diploma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e ogni studente può acquisirlo autonomamente assieme al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Supplemento Europass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E863B53D-BF8C-D87F-0737-28DB451F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21" y="174000"/>
            <a:ext cx="10985179" cy="720080"/>
          </a:xfrm>
        </p:spPr>
        <p:txBody>
          <a:bodyPr>
            <a:normAutofit/>
          </a:bodyPr>
          <a:lstStyle/>
          <a:p>
            <a:r>
              <a:rPr lang="it-IT" sz="3200" dirty="0"/>
              <a:t>La situazione attuale</a:t>
            </a:r>
          </a:p>
        </p:txBody>
      </p:sp>
    </p:spTree>
    <p:extLst>
      <p:ext uri="{BB962C8B-B14F-4D97-AF65-F5344CB8AC3E}">
        <p14:creationId xmlns:p14="http://schemas.microsoft.com/office/powerpoint/2010/main" val="42533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C564A-0578-DA1E-A874-BE3F3413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74000"/>
            <a:ext cx="11017224" cy="720080"/>
          </a:xfrm>
        </p:spPr>
        <p:txBody>
          <a:bodyPr>
            <a:normAutofit/>
          </a:bodyPr>
          <a:lstStyle/>
          <a:p>
            <a:r>
              <a:rPr lang="it-IT" sz="3200" dirty="0"/>
              <a:t>Attività previste per la definizione del Curriculum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CCECBC2-27E3-C2FA-29C9-232F6826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268760"/>
            <a:ext cx="11161240" cy="475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9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E5B3CCF-0DFB-4315-88C5-B70013E7BDD5}"/>
              </a:ext>
            </a:extLst>
          </p:cNvPr>
          <p:cNvSpPr/>
          <p:nvPr/>
        </p:nvSpPr>
        <p:spPr>
          <a:xfrm>
            <a:off x="6605659" y="2259313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FF8014-08FD-4222-AD45-FD89CBF0472A}"/>
              </a:ext>
            </a:extLst>
          </p:cNvPr>
          <p:cNvSpPr/>
          <p:nvPr/>
        </p:nvSpPr>
        <p:spPr>
          <a:xfrm>
            <a:off x="9006711" y="2259312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F52997-1638-4176-B6EF-72CD3A5C604A}"/>
              </a:ext>
            </a:extLst>
          </p:cNvPr>
          <p:cNvSpPr/>
          <p:nvPr/>
        </p:nvSpPr>
        <p:spPr>
          <a:xfrm>
            <a:off x="4204607" y="2259314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5EDDA2-A593-4722-B5FA-C71B8C06C838}"/>
              </a:ext>
            </a:extLst>
          </p:cNvPr>
          <p:cNvSpPr/>
          <p:nvPr/>
        </p:nvSpPr>
        <p:spPr>
          <a:xfrm>
            <a:off x="0" y="-53326"/>
            <a:ext cx="1804737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AFE996-E0E4-4C2A-B421-8180F378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Il documento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B890BD6-76FD-489E-9085-FF0895F0F938}"/>
              </a:ext>
            </a:extLst>
          </p:cNvPr>
          <p:cNvSpPr txBox="1">
            <a:spLocks/>
          </p:cNvSpPr>
          <p:nvPr/>
        </p:nvSpPr>
        <p:spPr>
          <a:xfrm>
            <a:off x="680222" y="1037616"/>
            <a:ext cx="10988675" cy="800653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A401"/>
              </a:buClr>
            </a:pPr>
            <a:r>
              <a:rPr lang="it-IT" sz="20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scuola e lo studente hanno la possibilità di generare un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documento in formato PDF </a:t>
            </a:r>
            <a:r>
              <a:rPr lang="it-IT" sz="20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contenente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tutte le informazioni del Curriculum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9493E8-E3BA-42A2-AA6C-8FCDF508C99D}"/>
              </a:ext>
            </a:extLst>
          </p:cNvPr>
          <p:cNvGrpSpPr/>
          <p:nvPr/>
        </p:nvGrpSpPr>
        <p:grpSpPr>
          <a:xfrm>
            <a:off x="631775" y="2259312"/>
            <a:ext cx="2625666" cy="3477614"/>
            <a:chOff x="601663" y="2184277"/>
            <a:chExt cx="2340171" cy="32732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D5B4DB-5552-47F3-9B60-55500B477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6404" y="2339677"/>
              <a:ext cx="2215430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1567A3-21C9-4A1C-972C-FDF808D3A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791" y="2261977"/>
              <a:ext cx="2210656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B294E3-5316-4D0C-9E0F-9A1EEEFCF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663" y="2184277"/>
              <a:ext cx="2208033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EA73F41A-B03E-4F48-BAF4-1B3FFA0426CD}"/>
              </a:ext>
            </a:extLst>
          </p:cNvPr>
          <p:cNvSpPr/>
          <p:nvPr/>
        </p:nvSpPr>
        <p:spPr>
          <a:xfrm>
            <a:off x="3347357" y="2098221"/>
            <a:ext cx="506185" cy="3878036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27C584-A181-417F-8ACE-1F353AE3E40F}"/>
              </a:ext>
            </a:extLst>
          </p:cNvPr>
          <p:cNvGrpSpPr/>
          <p:nvPr/>
        </p:nvGrpSpPr>
        <p:grpSpPr>
          <a:xfrm>
            <a:off x="4425119" y="2696022"/>
            <a:ext cx="1869469" cy="2545941"/>
            <a:chOff x="4423598" y="2566940"/>
            <a:chExt cx="1869469" cy="254594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F2409FD-682A-43AC-A4E9-81ECFB8F7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5528" y="2946086"/>
              <a:ext cx="1527539" cy="2166795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258056A-BF45-4827-A78A-1D702BEC4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52461" y="2828700"/>
              <a:ext cx="1520578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D899A7-3FFD-4322-A926-1BE43C2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2433" y="2697820"/>
              <a:ext cx="1530044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BAC1DB6-4036-494C-8118-FA3774788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3598" y="2566940"/>
              <a:ext cx="1526747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447A35-590C-4892-A4E8-FC987F121D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7532" y="2696021"/>
            <a:ext cx="1526747" cy="215330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3DCDAA6-81FA-430B-B3C4-4F8542774321}"/>
              </a:ext>
            </a:extLst>
          </p:cNvPr>
          <p:cNvGrpSpPr/>
          <p:nvPr/>
        </p:nvGrpSpPr>
        <p:grpSpPr>
          <a:xfrm>
            <a:off x="9284084" y="2696021"/>
            <a:ext cx="1755746" cy="2415061"/>
            <a:chOff x="9245948" y="2547944"/>
            <a:chExt cx="1755746" cy="241506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4409CB5-C419-4DF4-934E-E7748F83B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74947" y="2809704"/>
              <a:ext cx="1526747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2F0E8E8-6CCD-4D1E-89DD-0B6595A98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60981" y="2678823"/>
              <a:ext cx="1525680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5339E9-0E39-49C7-A739-105DA34BB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45948" y="2547944"/>
              <a:ext cx="1523129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AA1A68E-587E-4016-BF2F-57C83ACCAB3D}"/>
              </a:ext>
            </a:extLst>
          </p:cNvPr>
          <p:cNvSpPr txBox="1"/>
          <p:nvPr/>
        </p:nvSpPr>
        <p:spPr>
          <a:xfrm>
            <a:off x="4807956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89C420-9003-469C-99FD-3BA88204DA06}"/>
              </a:ext>
            </a:extLst>
          </p:cNvPr>
          <p:cNvSpPr txBox="1"/>
          <p:nvPr/>
        </p:nvSpPr>
        <p:spPr>
          <a:xfrm>
            <a:off x="7209008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67258C-B341-4B79-8166-E3E26D5EAC15}"/>
              </a:ext>
            </a:extLst>
          </p:cNvPr>
          <p:cNvSpPr txBox="1"/>
          <p:nvPr/>
        </p:nvSpPr>
        <p:spPr>
          <a:xfrm>
            <a:off x="9610060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III</a:t>
            </a:r>
          </a:p>
        </p:txBody>
      </p:sp>
    </p:spTree>
    <p:extLst>
      <p:ext uri="{BB962C8B-B14F-4D97-AF65-F5344CB8AC3E}">
        <p14:creationId xmlns:p14="http://schemas.microsoft.com/office/powerpoint/2010/main" val="212490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7F28BD4-2767-474A-9CD0-68F33C2E4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108" y="1087440"/>
            <a:ext cx="9725506" cy="4854989"/>
          </a:xfrm>
          <a:prstGeom prst="rect">
            <a:avLst/>
          </a:prstGeom>
        </p:spPr>
      </p:pic>
      <p:sp>
        <p:nvSpPr>
          <p:cNvPr id="15" name="Title 8">
            <a:extLst>
              <a:ext uri="{FF2B5EF4-FFF2-40B4-BE49-F238E27FC236}">
                <a16:creationId xmlns:a16="http://schemas.microsoft.com/office/drawing/2014/main" id="{7CB4F456-E7A3-4999-BF60-747813FC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37" y="71606"/>
            <a:ext cx="11295542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3200" dirty="0">
                <a:sym typeface="Dosis Light"/>
              </a:rPr>
              <a:t>Sito web </a:t>
            </a:r>
            <a:r>
              <a:rPr lang="it-IT" sz="3200" i="1" dirty="0">
                <a:sym typeface="Dosis Light"/>
              </a:rPr>
              <a:t>Curriculum dello studente</a:t>
            </a:r>
            <a:br>
              <a:rPr lang="it-IT" i="1" dirty="0">
                <a:sym typeface="Dosis Light"/>
              </a:rPr>
            </a:br>
            <a:endParaRPr lang="it-IT" i="1" dirty="0">
              <a:sym typeface="Dosis Light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445311D1-EFE1-4932-A84F-524BA31AE7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709" y="1861962"/>
            <a:ext cx="560659" cy="560659"/>
          </a:xfrm>
          <a:prstGeom prst="rect">
            <a:avLst/>
          </a:prstGeom>
        </p:spPr>
      </p:pic>
      <p:grpSp>
        <p:nvGrpSpPr>
          <p:cNvPr id="20" name="Group 2">
            <a:extLst>
              <a:ext uri="{FF2B5EF4-FFF2-40B4-BE49-F238E27FC236}">
                <a16:creationId xmlns:a16="http://schemas.microsoft.com/office/drawing/2014/main" id="{63AA6F81-4BCB-4014-B461-FA67B07AD057}"/>
              </a:ext>
            </a:extLst>
          </p:cNvPr>
          <p:cNvGrpSpPr/>
          <p:nvPr/>
        </p:nvGrpSpPr>
        <p:grpSpPr>
          <a:xfrm>
            <a:off x="8730273" y="3304331"/>
            <a:ext cx="3220027" cy="1848202"/>
            <a:chOff x="6467881" y="4281875"/>
            <a:chExt cx="3220027" cy="1848202"/>
          </a:xfrm>
        </p:grpSpPr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E4CE85FA-08E4-447C-89E3-E389AA928DDB}"/>
                </a:ext>
              </a:extLst>
            </p:cNvPr>
            <p:cNvSpPr/>
            <p:nvPr/>
          </p:nvSpPr>
          <p:spPr>
            <a:xfrm>
              <a:off x="6467881" y="4281875"/>
              <a:ext cx="3220027" cy="1848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96BE53-AE3C-4FE1-A023-B2F1922AE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5911" y="4492479"/>
              <a:ext cx="3079727" cy="136263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" name="Rectangle 17">
            <a:extLst>
              <a:ext uri="{FF2B5EF4-FFF2-40B4-BE49-F238E27FC236}">
                <a16:creationId xmlns:a16="http://schemas.microsoft.com/office/drawing/2014/main" id="{7ECCD14F-07D4-44E5-A283-83DEABDBEA4E}"/>
              </a:ext>
            </a:extLst>
          </p:cNvPr>
          <p:cNvSpPr/>
          <p:nvPr/>
        </p:nvSpPr>
        <p:spPr>
          <a:xfrm>
            <a:off x="10331027" y="2481828"/>
            <a:ext cx="1827361" cy="433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Selezione del profilo</a:t>
            </a:r>
          </a:p>
        </p:txBody>
      </p:sp>
      <p:sp>
        <p:nvSpPr>
          <p:cNvPr id="24" name="Rectangle: Rounded Corners 19">
            <a:extLst>
              <a:ext uri="{FF2B5EF4-FFF2-40B4-BE49-F238E27FC236}">
                <a16:creationId xmlns:a16="http://schemas.microsoft.com/office/drawing/2014/main" id="{0C15E38F-BAD2-4880-B128-27CF84EAA9AF}"/>
              </a:ext>
            </a:extLst>
          </p:cNvPr>
          <p:cNvSpPr/>
          <p:nvPr/>
        </p:nvSpPr>
        <p:spPr>
          <a:xfrm>
            <a:off x="10972586" y="3990056"/>
            <a:ext cx="784899" cy="757196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5" name="Rectangle: Rounded Corners 19">
            <a:extLst>
              <a:ext uri="{FF2B5EF4-FFF2-40B4-BE49-F238E27FC236}">
                <a16:creationId xmlns:a16="http://schemas.microsoft.com/office/drawing/2014/main" id="{334A9F69-1C0E-4BC2-9663-2AE80D22FB2F}"/>
              </a:ext>
            </a:extLst>
          </p:cNvPr>
          <p:cNvSpPr/>
          <p:nvPr/>
        </p:nvSpPr>
        <p:spPr>
          <a:xfrm>
            <a:off x="9877672" y="3991591"/>
            <a:ext cx="811756" cy="757196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6" name="Rectangle: Rounded Corners 19">
            <a:extLst>
              <a:ext uri="{FF2B5EF4-FFF2-40B4-BE49-F238E27FC236}">
                <a16:creationId xmlns:a16="http://schemas.microsoft.com/office/drawing/2014/main" id="{2FDFD40B-E1E7-4791-90FA-8DF505AB88CF}"/>
              </a:ext>
            </a:extLst>
          </p:cNvPr>
          <p:cNvSpPr/>
          <p:nvPr/>
        </p:nvSpPr>
        <p:spPr>
          <a:xfrm>
            <a:off x="8913750" y="4010466"/>
            <a:ext cx="811756" cy="75764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id="{0849D986-8769-4456-8162-8481D15D4C3D}"/>
              </a:ext>
            </a:extLst>
          </p:cNvPr>
          <p:cNvSpPr/>
          <p:nvPr/>
        </p:nvSpPr>
        <p:spPr>
          <a:xfrm>
            <a:off x="10681273" y="1072066"/>
            <a:ext cx="1076212" cy="819277"/>
          </a:xfrm>
          <a:prstGeom prst="ellipse">
            <a:avLst/>
          </a:prstGeom>
          <a:noFill/>
          <a:ln w="38100">
            <a:solidFill>
              <a:srgbClr val="AE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1D53A89C-64BD-4AE4-ACFD-89EDE6316612}"/>
              </a:ext>
            </a:extLst>
          </p:cNvPr>
          <p:cNvSpPr>
            <a:spLocks noChangeAspect="1" noEditPoints="1"/>
          </p:cNvSpPr>
          <p:nvPr/>
        </p:nvSpPr>
        <p:spPr bwMode="auto">
          <a:xfrm rot="12519011" flipH="1" flipV="1">
            <a:off x="11104954" y="1938598"/>
            <a:ext cx="755453" cy="326698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CBC3D1F3-8052-4834-AF80-66A54D0B1A62}"/>
              </a:ext>
            </a:extLst>
          </p:cNvPr>
          <p:cNvSpPr/>
          <p:nvPr/>
        </p:nvSpPr>
        <p:spPr>
          <a:xfrm>
            <a:off x="299773" y="2481828"/>
            <a:ext cx="2780388" cy="2195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Rappresenta il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punto di accesso alle informazioni, ai materiali utili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funzioni  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predisposizione e la consultazione de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 Curriculum per le scuole e gli studenti.</a:t>
            </a:r>
          </a:p>
        </p:txBody>
      </p:sp>
    </p:spTree>
    <p:extLst>
      <p:ext uri="{BB962C8B-B14F-4D97-AF65-F5344CB8AC3E}">
        <p14:creationId xmlns:p14="http://schemas.microsoft.com/office/powerpoint/2010/main" val="330438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1" y="62168"/>
            <a:ext cx="10988674" cy="821727"/>
          </a:xfrm>
        </p:spPr>
        <p:txBody>
          <a:bodyPr>
            <a:normAutofit/>
          </a:bodyPr>
          <a:lstStyle/>
          <a:p>
            <a:r>
              <a:rPr lang="it-IT" sz="3200" dirty="0"/>
              <a:t>Materiale di accompagnamento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52B98DE7-E852-4991-871B-21CF43B46840}"/>
              </a:ext>
            </a:extLst>
          </p:cNvPr>
          <p:cNvSpPr txBox="1">
            <a:spLocks/>
          </p:cNvSpPr>
          <p:nvPr/>
        </p:nvSpPr>
        <p:spPr>
          <a:xfrm>
            <a:off x="405720" y="1085170"/>
            <a:ext cx="10988675" cy="959677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ogni passaggio operativo relativo al Curriculum dello studente è stato realizzato del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 di informazione e supporto personalizzato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le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di competenza delle scuole e degli studenti.</a:t>
            </a:r>
          </a:p>
          <a:p>
            <a:pPr algn="just"/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materiale è rinvenibile sul sito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curriculumstudente.istruzione.it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3949999"/>
            <a:ext cx="2725395" cy="2612568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rapide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modello del Curriculum studente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abilitare docenti e studenti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effettuare il consolidamento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sistemi che alimentano il Curriculum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gestione dei candidati esterni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Consultazione del Curriculum da parte dei docenti</a:t>
            </a:r>
          </a:p>
        </p:txBody>
      </p:sp>
      <p:sp>
        <p:nvSpPr>
          <p:cNvPr id="86" name="Rounded Rectangle 19">
            <a:extLst>
              <a:ext uri="{FF2B5EF4-FFF2-40B4-BE49-F238E27FC236}">
                <a16:creationId xmlns:a16="http://schemas.microsoft.com/office/drawing/2014/main" id="{D5703467-199F-4B16-A4FE-009320B26D5F}"/>
              </a:ext>
            </a:extLst>
          </p:cNvPr>
          <p:cNvSpPr/>
          <p:nvPr/>
        </p:nvSpPr>
        <p:spPr>
          <a:xfrm>
            <a:off x="4623205" y="2281081"/>
            <a:ext cx="3024000" cy="451811"/>
          </a:xfrm>
          <a:prstGeom prst="round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400" b="1" dirty="0">
                <a:solidFill>
                  <a:schemeClr val="tx1"/>
                </a:solidFill>
              </a:rPr>
              <a:t>SCUOLE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C938F024-9485-4037-8281-4A372E2E1C06}"/>
              </a:ext>
            </a:extLst>
          </p:cNvPr>
          <p:cNvSpPr/>
          <p:nvPr/>
        </p:nvSpPr>
        <p:spPr>
          <a:xfrm>
            <a:off x="4228545" y="2177468"/>
            <a:ext cx="707178" cy="6590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2952109"/>
            <a:ext cx="2725395" cy="432000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 operativi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3425013"/>
            <a:ext cx="2725395" cy="432000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Domande frequenti</a:t>
            </a:r>
          </a:p>
        </p:txBody>
      </p:sp>
      <p:pic>
        <p:nvPicPr>
          <p:cNvPr id="132" name="Graphic 49">
            <a:extLst>
              <a:ext uri="{FF2B5EF4-FFF2-40B4-BE49-F238E27FC236}">
                <a16:creationId xmlns:a16="http://schemas.microsoft.com/office/drawing/2014/main" id="{5E2FB052-D3D0-48B5-931D-0C25FFB9024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49095" y="3897917"/>
            <a:ext cx="432000" cy="432000"/>
          </a:xfrm>
          <a:prstGeom prst="rect">
            <a:avLst/>
          </a:prstGeom>
        </p:spPr>
      </p:pic>
      <p:pic>
        <p:nvPicPr>
          <p:cNvPr id="133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14458" y="3425013"/>
            <a:ext cx="432000" cy="432000"/>
          </a:xfrm>
          <a:prstGeom prst="rect">
            <a:avLst/>
          </a:prstGeom>
        </p:spPr>
      </p:pic>
      <p:pic>
        <p:nvPicPr>
          <p:cNvPr id="136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14458" y="2952109"/>
            <a:ext cx="432000" cy="432000"/>
          </a:xfrm>
          <a:prstGeom prst="rect">
            <a:avLst/>
          </a:prstGeom>
        </p:spPr>
      </p:pic>
      <p:pic>
        <p:nvPicPr>
          <p:cNvPr id="152" name="Picture 151" descr="A clock on a yellow building&#10;&#10;Description automatically generated">
            <a:extLst>
              <a:ext uri="{FF2B5EF4-FFF2-40B4-BE49-F238E27FC236}">
                <a16:creationId xmlns:a16="http://schemas.microsoft.com/office/drawing/2014/main" id="{F396E207-65D4-488F-AAB6-6FF2148FCB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34" y="2242812"/>
            <a:ext cx="540000" cy="52834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046774" y="1579426"/>
            <a:ext cx="3418660" cy="4385098"/>
            <a:chOff x="7439856" y="1986064"/>
            <a:chExt cx="3418660" cy="438509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3758595"/>
              <a:ext cx="2725395" cy="2612567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Guide rapide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modello del Curriculum studente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Come registrarsi e accedere alla piattaforma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 compila il tuo Curriculum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 compila il tuo Curriculum – candidati esterni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ounded Rectangle 19">
              <a:extLst>
                <a:ext uri="{FF2B5EF4-FFF2-40B4-BE49-F238E27FC236}">
                  <a16:creationId xmlns:a16="http://schemas.microsoft.com/office/drawing/2014/main" id="{D5703467-199F-4B16-A4FE-009320B26D5F}"/>
                </a:ext>
              </a:extLst>
            </p:cNvPr>
            <p:cNvSpPr/>
            <p:nvPr/>
          </p:nvSpPr>
          <p:spPr>
            <a:xfrm>
              <a:off x="7834516" y="2089677"/>
              <a:ext cx="3024000" cy="451811"/>
            </a:xfrm>
            <a:prstGeom prst="round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lvl="0" algn="ctr">
                <a:defRPr/>
              </a:pPr>
              <a:r>
                <a:rPr lang="it-IT" sz="1400" b="1" dirty="0">
                  <a:solidFill>
                    <a:schemeClr val="tx1"/>
                  </a:solidFill>
                </a:rPr>
                <a:t>STUDENTI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938F024-9485-4037-8281-4A372E2E1C06}"/>
                </a:ext>
              </a:extLst>
            </p:cNvPr>
            <p:cNvSpPr/>
            <p:nvPr/>
          </p:nvSpPr>
          <p:spPr>
            <a:xfrm>
              <a:off x="7439856" y="1986064"/>
              <a:ext cx="707178" cy="6590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2760705"/>
              <a:ext cx="2725395" cy="432000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Video Tutorial operativi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3233609"/>
              <a:ext cx="2725395" cy="432000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Domande frequenti</a:t>
              </a: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7642972" y="2094113"/>
              <a:ext cx="300947" cy="442939"/>
              <a:chOff x="4148419" y="1868128"/>
              <a:chExt cx="358806" cy="539744"/>
            </a:xfrm>
          </p:grpSpPr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4C97E2FA-C513-4E4E-AA6F-8506483B7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4C97E2FA-C513-4E4E-AA6F-8506483B7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  <p:pic>
          <p:nvPicPr>
            <p:cNvPr id="165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511804" y="3797779"/>
              <a:ext cx="432000" cy="432000"/>
            </a:xfrm>
            <a:prstGeom prst="rect">
              <a:avLst/>
            </a:prstGeom>
          </p:spPr>
        </p:pic>
        <p:pic>
          <p:nvPicPr>
            <p:cNvPr id="166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7512840" y="3233609"/>
              <a:ext cx="432000" cy="432000"/>
            </a:xfrm>
            <a:prstGeom prst="rect">
              <a:avLst/>
            </a:prstGeom>
          </p:spPr>
        </p:pic>
        <p:pic>
          <p:nvPicPr>
            <p:cNvPr id="167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7512840" y="2760705"/>
              <a:ext cx="432000" cy="432000"/>
            </a:xfrm>
            <a:prstGeom prst="rect">
              <a:avLst/>
            </a:prstGeom>
          </p:spPr>
        </p:pic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174619" y="2867071"/>
            <a:ext cx="2725395" cy="432000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Sito web Curriculum dello studente</a:t>
            </a:r>
          </a:p>
        </p:txBody>
      </p:sp>
      <p:pic>
        <p:nvPicPr>
          <p:cNvPr id="138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636943" y="2885071"/>
            <a:ext cx="432000" cy="432000"/>
          </a:xfrm>
          <a:prstGeom prst="rect">
            <a:avLst/>
          </a:prstGeom>
        </p:spPr>
      </p:pic>
      <p:sp>
        <p:nvSpPr>
          <p:cNvPr id="108" name="Rounded Rectangle 19">
            <a:extLst>
              <a:ext uri="{FF2B5EF4-FFF2-40B4-BE49-F238E27FC236}">
                <a16:creationId xmlns:a16="http://schemas.microsoft.com/office/drawing/2014/main" id="{D5703467-199F-4B16-A4FE-009320B26D5F}"/>
              </a:ext>
            </a:extLst>
          </p:cNvPr>
          <p:cNvSpPr/>
          <p:nvPr/>
        </p:nvSpPr>
        <p:spPr>
          <a:xfrm>
            <a:off x="876014" y="2281081"/>
            <a:ext cx="3024000" cy="451811"/>
          </a:xfrm>
          <a:prstGeom prst="round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TUTTI</a:t>
            </a:r>
            <a:r>
              <a:rPr kumimoji="0" lang="it-IT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GLI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UTENTI INTERESSATI</a:t>
            </a:r>
            <a:endParaRPr kumimoji="0" lang="it-IT" sz="1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938F024-9485-4037-8281-4A372E2E1C06}"/>
              </a:ext>
            </a:extLst>
          </p:cNvPr>
          <p:cNvSpPr/>
          <p:nvPr/>
        </p:nvSpPr>
        <p:spPr>
          <a:xfrm>
            <a:off x="481354" y="2177468"/>
            <a:ext cx="707178" cy="659036"/>
          </a:xfrm>
          <a:prstGeom prst="ellipse">
            <a:avLst/>
          </a:prstGeom>
          <a:solidFill>
            <a:srgbClr val="FCD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174619" y="3339974"/>
            <a:ext cx="2725395" cy="603533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1968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 generale sul modello del Curriculum dello studente 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0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36943" y="3339975"/>
            <a:ext cx="432000" cy="43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943" y="2239096"/>
            <a:ext cx="540000" cy="5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512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5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6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7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2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3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4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5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6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12902</TotalTime>
  <Words>1037</Words>
  <Application>Microsoft Office PowerPoint</Application>
  <PresentationFormat>Widescreen</PresentationFormat>
  <Paragraphs>93</Paragraphs>
  <Slides>16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6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9" baseType="lpstr">
      <vt:lpstr>Arial</vt:lpstr>
      <vt:lpstr>Calibri</vt:lpstr>
      <vt:lpstr>HP Simplified</vt:lpstr>
      <vt:lpstr>Lucida Grande</vt:lpstr>
      <vt:lpstr>Open Sans</vt:lpstr>
      <vt:lpstr>Wingdings</vt:lpstr>
      <vt:lpstr>Title with content</vt:lpstr>
      <vt:lpstr>3_Title with content</vt:lpstr>
      <vt:lpstr>2_Title with content</vt:lpstr>
      <vt:lpstr>5_Title with content</vt:lpstr>
      <vt:lpstr>6_Title with content</vt:lpstr>
      <vt:lpstr>7_Title with content</vt:lpstr>
      <vt:lpstr>Diapositiva think-cell</vt:lpstr>
      <vt:lpstr>Presentazione standard di PowerPoint</vt:lpstr>
      <vt:lpstr>I riferimenti normativi</vt:lpstr>
      <vt:lpstr>Decreto ministeriale 22 dicembre 2022, n. 328  Linee guida per l’orientamento</vt:lpstr>
      <vt:lpstr>Presentazione standard di PowerPoint</vt:lpstr>
      <vt:lpstr>La situazione attuale</vt:lpstr>
      <vt:lpstr>Attività previste per la definizione del Curriculum</vt:lpstr>
      <vt:lpstr>Il documento</vt:lpstr>
      <vt:lpstr>Sito web Curriculum dello studente </vt:lpstr>
      <vt:lpstr>Materiale di accompagnamento</vt:lpstr>
      <vt:lpstr>Curriculum dello studente e nuovi professionali</vt:lpstr>
      <vt:lpstr>Gestione dei codici nel SIDI</vt:lpstr>
      <vt:lpstr>Curriculum dello studente e nuovi professionali</vt:lpstr>
      <vt:lpstr>Curriculum dello studente e nuovi professionali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MIUR</dc:creator>
  <cp:lastModifiedBy>Previtali Damiano</cp:lastModifiedBy>
  <cp:revision>568</cp:revision>
  <cp:lastPrinted>2022-10-04T10:54:07Z</cp:lastPrinted>
  <dcterms:created xsi:type="dcterms:W3CDTF">2018-05-21T10:03:44Z</dcterms:created>
  <dcterms:modified xsi:type="dcterms:W3CDTF">2023-05-30T11:11:35Z</dcterms:modified>
</cp:coreProperties>
</file>