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497" r:id="rId2"/>
    <p:sldId id="451" r:id="rId3"/>
    <p:sldId id="499" r:id="rId4"/>
    <p:sldId id="453" r:id="rId5"/>
    <p:sldId id="491" r:id="rId6"/>
    <p:sldId id="464" r:id="rId7"/>
    <p:sldId id="468" r:id="rId8"/>
    <p:sldId id="454" r:id="rId9"/>
    <p:sldId id="467" r:id="rId10"/>
    <p:sldId id="490" r:id="rId11"/>
    <p:sldId id="500" r:id="rId12"/>
  </p:sldIdLst>
  <p:sldSz cx="14630400" cy="8229600"/>
  <p:notesSz cx="6799263" cy="9929813"/>
  <p:defaultTextStyle>
    <a:defPPr>
      <a:defRPr lang="en-US"/>
    </a:defPPr>
    <a:lvl1pPr algn="l" defTabSz="1462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30250" indent="-273050" algn="l" defTabSz="1462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462088" indent="-547688" algn="l" defTabSz="1462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2193925" indent="-822325" algn="l" defTabSz="1462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925763" indent="-1096963" algn="l" defTabSz="1462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23">
          <p15:clr>
            <a:srgbClr val="A4A3A4"/>
          </p15:clr>
        </p15:guide>
        <p15:guide id="2" orient="horz" pos="2728">
          <p15:clr>
            <a:srgbClr val="A4A3A4"/>
          </p15:clr>
        </p15:guide>
        <p15:guide id="3" orient="horz" pos="4522">
          <p15:clr>
            <a:srgbClr val="A4A3A4"/>
          </p15:clr>
        </p15:guide>
        <p15:guide id="4" orient="horz" pos="4896">
          <p15:clr>
            <a:srgbClr val="A4A3A4"/>
          </p15:clr>
        </p15:guide>
        <p15:guide id="5" pos="7488">
          <p15:clr>
            <a:srgbClr val="A4A3A4"/>
          </p15:clr>
        </p15:guide>
        <p15:guide id="6" pos="526">
          <p15:clr>
            <a:srgbClr val="A4A3A4"/>
          </p15:clr>
        </p15:guide>
        <p15:guide id="7" pos="3024">
          <p15:clr>
            <a:srgbClr val="A4A3A4"/>
          </p15:clr>
        </p15:guide>
        <p15:guide id="8" pos="3312">
          <p15:clr>
            <a:srgbClr val="A4A3A4"/>
          </p15:clr>
        </p15:guide>
        <p15:guide id="9" pos="4464">
          <p15:clr>
            <a:srgbClr val="A4A3A4"/>
          </p15:clr>
        </p15:guide>
        <p15:guide id="10" pos="4608">
          <p15:clr>
            <a:srgbClr val="A4A3A4"/>
          </p15:clr>
        </p15:guide>
        <p15:guide id="11" pos="4752">
          <p15:clr>
            <a:srgbClr val="A4A3A4"/>
          </p15:clr>
        </p15:guide>
        <p15:guide id="12" pos="5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3128">
          <p15:clr>
            <a:srgbClr val="A4A3A4"/>
          </p15:clr>
        </p15:guide>
        <p15:guide id="3" pos="2160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DGOS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99"/>
    <a:srgbClr val="666666"/>
    <a:srgbClr val="08883B"/>
    <a:srgbClr val="2F7400"/>
    <a:srgbClr val="00C9FF"/>
    <a:srgbClr val="FFED00"/>
    <a:srgbClr val="00B05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397993-8FD6-4CE4-ADA0-C1A2399241D8}" v="1" dt="2023-05-30T05:50:17.369"/>
  </p1510:revLst>
</p1510:revInfo>
</file>

<file path=ppt/tableStyles.xml><?xml version="1.0" encoding="utf-8"?>
<a:tblStyleLst xmlns:a="http://schemas.openxmlformats.org/drawingml/2006/main" def="{45BD5076-5073-49C7-9E08-65982F3C9860}">
  <a:tblStyle styleId="{45BD5076-5073-49C7-9E08-65982F3C9860}" styleName="DXC Table">
    <a:wholeTbl>
      <a:tcTxStyle>
        <a:fontRef idx="minor"/>
        <a:srgbClr val="00000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000000"/>
              </a:solidFill>
            </a:ln>
          </a:top>
          <a:bottom>
            <a:ln w="6350">
              <a:solidFill>
                <a:srgbClr val="000000"/>
              </a:solidFill>
            </a:ln>
          </a:bottom>
          <a:insideH>
            <a:ln w="6350">
              <a:solidFill>
                <a:srgbClr val="000000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lastCol>
      <a:tcTxStyle b="on">
        <a:fontRef idx="major"/>
        <a:srgbClr val="000000"/>
      </a:tcTxStyle>
      <a:tcStyle>
        <a:tcBdr/>
      </a:tcStyle>
    </a:lastCol>
    <a:firstCol>
      <a:tcTxStyle b="on">
        <a:fontRef idx="major"/>
        <a:srgbClr val="000000"/>
      </a:tcTxStyle>
      <a:tcStyle>
        <a:tcBdr/>
      </a:tcStyle>
    </a:firstCol>
    <a:lastRow>
      <a:tcTxStyle b="on">
        <a:fontRef idx="major"/>
        <a:srgbClr val="000000"/>
      </a:tcTxStyle>
      <a:tcStyle>
        <a:tcBdr>
          <a:top>
            <a:ln w="19050">
              <a:solidFill>
                <a:srgbClr val="000000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/>
        <a:srgbClr val="000000"/>
      </a:tcTxStyle>
      <a:tcStyle>
        <a:tcBdr>
          <a:top>
            <a:ln>
              <a:noFill/>
            </a:ln>
          </a:top>
          <a:bottom>
            <a:ln w="19050">
              <a:solidFill>
                <a:srgbClr val="000000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71" autoAdjust="0"/>
  </p:normalViewPr>
  <p:slideViewPr>
    <p:cSldViewPr snapToObjects="1">
      <p:cViewPr varScale="1">
        <p:scale>
          <a:sx n="57" d="100"/>
          <a:sy n="57" d="100"/>
        </p:scale>
        <p:origin x="828" y="66"/>
      </p:cViewPr>
      <p:guideLst>
        <p:guide orient="horz" pos="823"/>
        <p:guide orient="horz" pos="2728"/>
        <p:guide orient="horz" pos="4522"/>
        <p:guide orient="horz" pos="4896"/>
        <p:guide pos="7488"/>
        <p:guide pos="526"/>
        <p:guide pos="3024"/>
        <p:guide pos="3312"/>
        <p:guide pos="4464"/>
        <p:guide pos="4608"/>
        <p:guide pos="4752"/>
        <p:guide pos="5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-3972" y="-102"/>
      </p:cViewPr>
      <p:guideLst>
        <p:guide orient="horz" pos="2880"/>
        <p:guide orient="horz" pos="3128"/>
        <p:guide pos="216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463040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46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68442604-F2B3-46A1-BBA3-FB6459B3CC0C}" type="datetimeFigureOut">
              <a:rPr lang="en-US"/>
              <a:pPr>
                <a:defRPr/>
              </a:pPr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463040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46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F3FCAD01-FBCC-4942-8441-FD4E9AE6CBB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94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463040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46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3BDD7AEA-0AE1-44CC-A97B-BE130E30CA8A}" type="datetimeFigureOut">
              <a:rPr lang="en-US"/>
              <a:pPr>
                <a:defRPr/>
              </a:pPr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7825" y="4716463"/>
            <a:ext cx="6043613" cy="446881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463040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46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6C7657E6-D858-4880-AB11-AAC89F7FD8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0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730250" rtl="0" fontAlgn="base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/>
        <a:ea typeface="+mn-ea"/>
        <a:cs typeface="Arial"/>
      </a:defRPr>
    </a:lvl1pPr>
    <a:lvl2pPr marL="730250" algn="l" defTabSz="730250" rtl="0" fontAlgn="base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/>
        <a:ea typeface="+mn-ea"/>
        <a:cs typeface="Arial" pitchFamily="34" charset="0"/>
      </a:defRPr>
    </a:lvl2pPr>
    <a:lvl3pPr marL="1462088" algn="l" defTabSz="730250" rtl="0" fontAlgn="base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/>
        <a:ea typeface="+mn-ea"/>
        <a:cs typeface="Arial" pitchFamily="34" charset="0"/>
      </a:defRPr>
    </a:lvl3pPr>
    <a:lvl4pPr marL="2193925" algn="l" defTabSz="730250" rtl="0" fontAlgn="base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/>
        <a:ea typeface="+mn-ea"/>
        <a:cs typeface="Arial" pitchFamily="34" charset="0"/>
      </a:defRPr>
    </a:lvl4pPr>
    <a:lvl5pPr marL="2925763" algn="l" defTabSz="730250" rtl="0" fontAlgn="base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/>
        <a:ea typeface="+mn-ea"/>
        <a:cs typeface="Arial" pitchFamily="34" charset="0"/>
      </a:defRPr>
    </a:lvl5pPr>
    <a:lvl6pPr marL="365760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Fare sunto delle slide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7657E6-D858-4880-AB11-AAC89F7FD8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7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5596976"/>
            <a:ext cx="1464174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1097280" y="2103122"/>
            <a:ext cx="12435840" cy="21957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9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1097280" y="4333928"/>
            <a:ext cx="12435840" cy="1439645"/>
          </a:xfrm>
        </p:spPr>
        <p:txBody>
          <a:bodyPr lIns="65311" rIns="65311"/>
          <a:lstStyle>
            <a:lvl1pPr marL="0" marR="91435" indent="0" algn="r">
              <a:buNone/>
              <a:defRPr>
                <a:solidFill>
                  <a:schemeClr val="tx2"/>
                </a:solidFill>
              </a:defRPr>
            </a:lvl1pPr>
            <a:lvl2pPr marL="653110" indent="0" algn="ctr">
              <a:buNone/>
            </a:lvl2pPr>
            <a:lvl3pPr marL="1306220" indent="0" algn="ctr">
              <a:buNone/>
            </a:lvl3pPr>
            <a:lvl4pPr marL="1959331" indent="0" algn="ctr">
              <a:buNone/>
            </a:lvl4pPr>
            <a:lvl5pPr marL="2612441" indent="0" algn="ctr">
              <a:buNone/>
            </a:lvl5pPr>
            <a:lvl6pPr marL="3265551" indent="0" algn="ctr">
              <a:buNone/>
            </a:lvl6pPr>
            <a:lvl7pPr marL="3918661" indent="0" algn="ctr">
              <a:buNone/>
            </a:lvl7pPr>
            <a:lvl8pPr marL="4571771" indent="0" algn="ctr">
              <a:buNone/>
            </a:lvl8pPr>
            <a:lvl9pPr marL="5224882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6023" y="5943600"/>
            <a:ext cx="14636424" cy="2294506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31520" y="1777596"/>
            <a:ext cx="13167360" cy="526328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0950421" y="329569"/>
            <a:ext cx="2843952" cy="671131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31520" y="329569"/>
            <a:ext cx="10119360" cy="6711312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2512"/>
            <a:ext cx="13258800" cy="5656163"/>
          </a:xfrm>
        </p:spPr>
        <p:txBody>
          <a:bodyPr numCol="2" spcCol="457200">
            <a:normAutofit/>
          </a:bodyPr>
          <a:lstStyle>
            <a:lvl1pPr marL="457200" indent="-457200">
              <a:spcBef>
                <a:spcPts val="900"/>
              </a:spcBef>
              <a:buFont typeface="+mj-lt"/>
              <a:buAutoNum type="arabicPeriod"/>
              <a:tabLst>
                <a:tab pos="6337300" algn="r"/>
              </a:tabLst>
              <a:defRPr sz="2000"/>
            </a:lvl1pPr>
            <a:lvl2pPr marL="685800" indent="-228600">
              <a:spcBef>
                <a:spcPts val="600"/>
              </a:spcBef>
              <a:buFont typeface="Arial" pitchFamily="34" charset="0"/>
              <a:buChar char="–"/>
              <a:tabLst>
                <a:tab pos="6337300" algn="r"/>
              </a:tabLst>
              <a:defRPr sz="2000"/>
            </a:lvl2pPr>
            <a:lvl3pPr marL="914400" indent="-228600">
              <a:spcBef>
                <a:spcPts val="600"/>
              </a:spcBef>
              <a:buFont typeface="Arial" pitchFamily="34" charset="0"/>
              <a:buChar char="–"/>
              <a:tabLst>
                <a:tab pos="5740400" algn="l"/>
              </a:tabLst>
              <a:defRPr sz="2000"/>
            </a:lvl3pPr>
            <a:lvl4pPr marL="1143000" indent="-228600">
              <a:spcBef>
                <a:spcPts val="600"/>
              </a:spcBef>
              <a:buFont typeface="Arial" pitchFamily="34" charset="0"/>
              <a:buChar char="–"/>
              <a:tabLst>
                <a:tab pos="6337300" algn="r"/>
              </a:tabLst>
              <a:defRPr sz="2000"/>
            </a:lvl4pPr>
            <a:lvl5pPr marL="1371600" indent="-228600">
              <a:spcBef>
                <a:spcPts val="600"/>
              </a:spcBef>
              <a:buFont typeface="Arial" pitchFamily="34" charset="0"/>
              <a:buChar char="–"/>
              <a:tabLst>
                <a:tab pos="6337300" algn="r"/>
              </a:tabLst>
              <a:defRPr sz="2000"/>
            </a:lvl5pPr>
            <a:lvl6pPr marL="1600200" indent="-228600">
              <a:spcBef>
                <a:spcPts val="600"/>
              </a:spcBef>
              <a:buFont typeface="Arial" pitchFamily="34" charset="0"/>
              <a:buChar char="–"/>
              <a:tabLst>
                <a:tab pos="6337300" algn="r"/>
              </a:tabLst>
              <a:defRPr sz="2000" baseline="0"/>
            </a:lvl6pPr>
            <a:lvl7pPr marL="1828800" indent="-228600">
              <a:spcBef>
                <a:spcPts val="600"/>
              </a:spcBef>
              <a:buFont typeface="Arial" pitchFamily="34" charset="0"/>
              <a:buChar char="–"/>
              <a:tabLst>
                <a:tab pos="6337300" algn="r"/>
              </a:tabLst>
              <a:defRPr sz="2000" baseline="0"/>
            </a:lvl7pPr>
            <a:lvl8pPr marL="2057400" indent="-228600">
              <a:spcBef>
                <a:spcPts val="600"/>
              </a:spcBef>
              <a:buFont typeface="Arial" pitchFamily="34" charset="0"/>
              <a:buChar char="–"/>
              <a:tabLst>
                <a:tab pos="6337300" algn="r"/>
              </a:tabLst>
              <a:defRPr sz="2000" baseline="0"/>
            </a:lvl8pPr>
            <a:lvl9pPr marL="2286000" indent="-228600">
              <a:spcBef>
                <a:spcPts val="600"/>
              </a:spcBef>
              <a:buFont typeface="Arial" pitchFamily="34" charset="0"/>
              <a:buChar char="–"/>
              <a:tabLst>
                <a:tab pos="6337300" algn="r"/>
              </a:tabLst>
              <a:defRPr sz="20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5802" y="1271654"/>
            <a:ext cx="12435840" cy="21945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9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76341" y="3518054"/>
            <a:ext cx="7315200" cy="1745866"/>
          </a:xfrm>
        </p:spPr>
        <p:txBody>
          <a:bodyPr lIns="130622" rIns="130622" anchor="t"/>
          <a:lstStyle>
            <a:lvl1pPr marL="0" indent="0" algn="l">
              <a:buNone/>
              <a:defRPr sz="33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7" name="Gallone 6"/>
          <p:cNvSpPr/>
          <p:nvPr/>
        </p:nvSpPr>
        <p:spPr>
          <a:xfrm>
            <a:off x="5818688" y="3606566"/>
            <a:ext cx="292608" cy="2743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5520422" y="3606566"/>
            <a:ext cx="292608" cy="2743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31520" y="1777594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437120" y="1777594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1520" y="327660"/>
            <a:ext cx="13167360" cy="13716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31520" y="6492240"/>
            <a:ext cx="6464301" cy="9144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1244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7432042" y="6492240"/>
            <a:ext cx="6466840" cy="9144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1244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731520" y="1733153"/>
            <a:ext cx="6464301" cy="473011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7432041" y="1733153"/>
            <a:ext cx="6466840" cy="473011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63040" y="5852160"/>
            <a:ext cx="11970842" cy="54864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6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7071360" y="6426122"/>
            <a:ext cx="6359347" cy="1097280"/>
          </a:xfrm>
        </p:spPr>
        <p:txBody>
          <a:bodyPr/>
          <a:lstStyle>
            <a:lvl1pPr marL="0" indent="0" algn="r">
              <a:buNone/>
              <a:defRPr sz="23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463040" y="329184"/>
            <a:ext cx="11967667" cy="548640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0763251" y="7689533"/>
            <a:ext cx="3072384" cy="438912"/>
          </a:xfrm>
        </p:spPr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5971" y="6532083"/>
            <a:ext cx="11460480" cy="777878"/>
          </a:xfrm>
          <a:noFill/>
        </p:spPr>
        <p:txBody>
          <a:bodyPr lIns="130622" tIns="0" rIns="130622" anchor="t"/>
          <a:lstStyle>
            <a:lvl1pPr marL="0" marR="26124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5760" y="227962"/>
            <a:ext cx="13898880" cy="526694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6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7008116" y="7689533"/>
            <a:ext cx="3761090" cy="4381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5760" y="5838147"/>
            <a:ext cx="12920691" cy="675206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98837" y="7133923"/>
            <a:ext cx="7904998" cy="110529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777148" y="7126813"/>
            <a:ext cx="5904722" cy="11201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9667" y="6949503"/>
            <a:ext cx="5443702" cy="1297042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622" tIns="65311" rIns="130622" bIns="65311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14778" y="6945286"/>
            <a:ext cx="5448814" cy="130126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13862579" y="5986128"/>
            <a:ext cx="292608" cy="2743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13564314" y="5986128"/>
            <a:ext cx="292608" cy="2743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98837" y="7133923"/>
            <a:ext cx="7904998" cy="110529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777148" y="7126813"/>
            <a:ext cx="5904722" cy="11201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9667" y="6949503"/>
            <a:ext cx="5443702" cy="1297042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622" tIns="65311" rIns="130622" bIns="65311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14778" y="6945286"/>
            <a:ext cx="5448814" cy="130126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731520" y="1777594"/>
            <a:ext cx="13167360" cy="5431156"/>
          </a:xfrm>
          <a:prstGeom prst="rect">
            <a:avLst/>
          </a:prstGeom>
        </p:spPr>
        <p:txBody>
          <a:bodyPr vert="horz" lIns="130622" tIns="65311" rIns="130622" bIns="65311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10763251" y="7689533"/>
            <a:ext cx="3072384" cy="438912"/>
          </a:xfrm>
          <a:prstGeom prst="rect">
            <a:avLst/>
          </a:prstGeom>
        </p:spPr>
        <p:txBody>
          <a:bodyPr vert="horz" lIns="130622" tIns="65311" rIns="130622" bIns="65311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5/30/2023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7008116" y="7689533"/>
            <a:ext cx="3761090" cy="438150"/>
          </a:xfrm>
          <a:prstGeom prst="rect">
            <a:avLst/>
          </a:prstGeom>
        </p:spPr>
        <p:txBody>
          <a:bodyPr vert="horz" lIns="130622" tIns="65311" rIns="130622" bIns="65311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13835635" y="7689533"/>
            <a:ext cx="585216" cy="438150"/>
          </a:xfrm>
          <a:prstGeom prst="rect">
            <a:avLst/>
          </a:prstGeom>
        </p:spPr>
        <p:txBody>
          <a:bodyPr vert="horz" lIns="130622" tIns="65311" rIns="130622" bIns="65311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ransition spd="med">
    <p:fad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9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22488" indent="-365742" algn="l" rtl="0" eaLnBrk="1" latinLnBrk="0" hangingPunct="1">
        <a:spcBef>
          <a:spcPts val="57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88230" indent="-326555" algn="l" rtl="0" eaLnBrk="1" latinLnBrk="0" hangingPunct="1">
        <a:spcBef>
          <a:spcPts val="463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47" indent="-326555" algn="l" rtl="0" eaLnBrk="1" latinLnBrk="0" hangingPunct="1">
        <a:spcBef>
          <a:spcPts val="500"/>
        </a:spcBef>
        <a:buClr>
          <a:schemeClr val="accent2"/>
        </a:buClr>
        <a:buSzPct val="100000"/>
        <a:buFont typeface="Wingdings 2"/>
        <a:buChar char="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76" indent="-326555" algn="l" rtl="0" eaLnBrk="1" latinLnBrk="0" hangingPunct="1">
        <a:spcBef>
          <a:spcPts val="50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indent="-326555" algn="l" rtl="0" eaLnBrk="1" latinLnBrk="0" hangingPunct="1">
        <a:spcBef>
          <a:spcPts val="500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indent="-326555" algn="l" rtl="0" eaLnBrk="1" latinLnBrk="0" hangingPunct="1">
        <a:spcBef>
          <a:spcPts val="500"/>
        </a:spcBef>
        <a:buClr>
          <a:schemeClr val="accent3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2441" indent="-326555" algn="l" rtl="0" eaLnBrk="1" latinLnBrk="0" hangingPunct="1">
        <a:spcBef>
          <a:spcPts val="500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96" indent="-326555" algn="l" rtl="0" eaLnBrk="1" latinLnBrk="0" hangingPunct="1">
        <a:spcBef>
          <a:spcPts val="500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indent="-326555" algn="l" rtl="0" eaLnBrk="1" latinLnBrk="0" hangingPunct="1">
        <a:spcBef>
          <a:spcPts val="500"/>
        </a:spcBef>
        <a:buClr>
          <a:schemeClr val="accent3"/>
        </a:buClr>
        <a:buFont typeface="Wingdings 2"/>
        <a:buChar char="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8416" y="1522512"/>
            <a:ext cx="13681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b="1" dirty="0">
              <a:solidFill>
                <a:srgbClr val="002060"/>
              </a:solidFill>
            </a:endParaRPr>
          </a:p>
          <a:p>
            <a:pPr algn="ctr"/>
            <a:endParaRPr lang="it-IT" sz="3600" b="1" dirty="0">
              <a:solidFill>
                <a:srgbClr val="002060"/>
              </a:solidFill>
            </a:endParaRPr>
          </a:p>
          <a:p>
            <a:pPr algn="ctr"/>
            <a:endParaRPr lang="it-IT" sz="3600" b="1" dirty="0">
              <a:solidFill>
                <a:srgbClr val="002060"/>
              </a:solidFill>
            </a:endParaRPr>
          </a:p>
          <a:p>
            <a:pPr algn="ctr"/>
            <a:r>
              <a:rPr lang="it-IT" sz="3600" b="1" dirty="0">
                <a:solidFill>
                  <a:srgbClr val="002060"/>
                </a:solidFill>
              </a:rPr>
              <a:t>Gli esami di Stato conclusivi del primo ciclo di istruzione</a:t>
            </a:r>
          </a:p>
          <a:p>
            <a:pPr algn="ctr"/>
            <a:endParaRPr lang="it-IT" sz="3600" b="1" dirty="0">
              <a:solidFill>
                <a:srgbClr val="00206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7443137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Maria Rosa Silvestro</a:t>
            </a:r>
          </a:p>
          <a:p>
            <a:r>
              <a:rPr lang="it-IT" sz="2000" dirty="0"/>
              <a:t>	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3F97C0-5196-5052-C799-E135CA2EAF52}"/>
              </a:ext>
            </a:extLst>
          </p:cNvPr>
          <p:cNvSpPr txBox="1"/>
          <p:nvPr/>
        </p:nvSpPr>
        <p:spPr>
          <a:xfrm>
            <a:off x="618455" y="370384"/>
            <a:ext cx="5596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Ministero dell’istruzione e del merito</a:t>
            </a:r>
          </a:p>
        </p:txBody>
      </p:sp>
    </p:spTree>
    <p:extLst>
      <p:ext uri="{BB962C8B-B14F-4D97-AF65-F5344CB8AC3E}">
        <p14:creationId xmlns:p14="http://schemas.microsoft.com/office/powerpoint/2010/main" val="371571384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13" y="632766"/>
            <a:ext cx="12722320" cy="715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67826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/>
          <p:cNvSpPr>
            <a:spLocks noGrp="1"/>
          </p:cNvSpPr>
          <p:nvPr>
            <p:ph type="title"/>
          </p:nvPr>
        </p:nvSpPr>
        <p:spPr>
          <a:xfrm>
            <a:off x="674688" y="370384"/>
            <a:ext cx="13258800" cy="761727"/>
          </a:xfrm>
          <a:ln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sz="3600" dirty="0">
                <a:solidFill>
                  <a:srgbClr val="08883B"/>
                </a:solidFill>
                <a:latin typeface="Agency FB" pitchFamily="34" charset="0"/>
              </a:rPr>
              <a:t>Esame di Stato nel primo ciclo  per gli alunni con disabilità</a:t>
            </a:r>
            <a:endParaRPr lang="it-IT" sz="3600" dirty="0">
              <a:latin typeface="Agency FB" pitchFamily="34" charset="0"/>
            </a:endParaRPr>
          </a:p>
        </p:txBody>
      </p:sp>
      <p:sp>
        <p:nvSpPr>
          <p:cNvPr id="32772" name="Rettangolo 3"/>
          <p:cNvSpPr>
            <a:spLocks noChangeArrowheads="1"/>
          </p:cNvSpPr>
          <p:nvPr/>
        </p:nvSpPr>
        <p:spPr bwMode="auto">
          <a:xfrm>
            <a:off x="9259888" y="7353300"/>
            <a:ext cx="2266967" cy="46166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Rif. Art. 14 D.M. 741/17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49172" y="1483823"/>
            <a:ext cx="13027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46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8883B"/>
                </a:solidFill>
                <a:latin typeface="Agency FB" panose="020B0503020202020204" pitchFamily="34" charset="0"/>
              </a:rPr>
              <a:t>PROVE D’ESAME</a:t>
            </a:r>
            <a:r>
              <a:rPr lang="it-IT" b="1" dirty="0">
                <a:solidFill>
                  <a:srgbClr val="002060"/>
                </a:solidFill>
                <a:latin typeface="Agency FB" panose="020B0503020202020204" pitchFamily="34" charset="0"/>
              </a:rPr>
              <a:t>: </a:t>
            </a:r>
            <a:r>
              <a:rPr lang="it-IT" dirty="0">
                <a:solidFill>
                  <a:srgbClr val="002060"/>
                </a:solidFill>
                <a:latin typeface="Agency FB" panose="020B0503020202020204" pitchFamily="34" charset="0"/>
              </a:rPr>
              <a:t>Gli alunni con disabilità sostengono le prove di esame con l’uso di attrezzature tecniche e sussidi didattici, nonché ogni altra forma di ausilio tecnico loro necessario, utilizzato nel corso dell’anno scolastico per l’attuazione del PEI.</a:t>
            </a:r>
          </a:p>
          <a:p>
            <a:pPr algn="just" defTabSz="146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8883B"/>
                </a:solidFill>
                <a:latin typeface="Agency FB" panose="020B0503020202020204" pitchFamily="34" charset="0"/>
              </a:rPr>
              <a:t>PROVE D’ESAME DIFFERENZIATE: </a:t>
            </a:r>
            <a:r>
              <a:rPr lang="it-IT" dirty="0">
                <a:solidFill>
                  <a:srgbClr val="002060"/>
                </a:solidFill>
                <a:latin typeface="Agency FB" panose="020B0503020202020204" pitchFamily="34" charset="0"/>
              </a:rPr>
              <a:t>Su valutazione della Commissione, la sottocommissione può predisporre prove differenziate idonee a valutare il progresso dell’alunno in rapporto alle sue potenzialità e ai livelli di apprendimento iniziali </a:t>
            </a:r>
            <a:r>
              <a:rPr lang="it-IT" b="1" dirty="0">
                <a:solidFill>
                  <a:srgbClr val="002060"/>
                </a:solidFill>
                <a:latin typeface="Agency FB" panose="020B0503020202020204" pitchFamily="34" charset="0"/>
              </a:rPr>
              <a:t>con valore equivalente ai fini del superamento dell’esame e del conseguimento del diploma finale</a:t>
            </a:r>
            <a:r>
              <a:rPr lang="it-IT" dirty="0">
                <a:solidFill>
                  <a:srgbClr val="002060"/>
                </a:solidFill>
                <a:latin typeface="Agency FB" panose="020B0503020202020204" pitchFamily="34" charset="0"/>
              </a:rPr>
              <a:t>.</a:t>
            </a:r>
          </a:p>
          <a:p>
            <a:pPr algn="just" defTabSz="146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8883B"/>
                </a:solidFill>
                <a:latin typeface="Agency FB" panose="020B0503020202020204" pitchFamily="34" charset="0"/>
              </a:rPr>
              <a:t>ATTESTATO DI CREDITO FORMATIVO: </a:t>
            </a:r>
            <a:r>
              <a:rPr lang="it-IT" dirty="0">
                <a:solidFill>
                  <a:srgbClr val="002060"/>
                </a:solidFill>
                <a:latin typeface="Agency FB" panose="020B0503020202020204" pitchFamily="34" charset="0"/>
              </a:rPr>
              <a:t>E’ rilasciato agli alunni con disabilità che </a:t>
            </a:r>
            <a:r>
              <a:rPr lang="it-IT" b="1" dirty="0">
                <a:solidFill>
                  <a:srgbClr val="002060"/>
                </a:solidFill>
                <a:latin typeface="Agency FB" panose="020B0503020202020204" pitchFamily="34" charset="0"/>
              </a:rPr>
              <a:t>non si presentano agli esami </a:t>
            </a:r>
            <a:r>
              <a:rPr lang="it-IT" dirty="0">
                <a:solidFill>
                  <a:srgbClr val="002060"/>
                </a:solidFill>
                <a:latin typeface="Agency FB" panose="020B0503020202020204" pitchFamily="34" charset="0"/>
              </a:rPr>
              <a:t>ed è </a:t>
            </a:r>
            <a:r>
              <a:rPr lang="it-IT" b="1" dirty="0">
                <a:solidFill>
                  <a:srgbClr val="002060"/>
                </a:solidFill>
                <a:latin typeface="Agency FB" panose="020B0503020202020204" pitchFamily="34" charset="0"/>
              </a:rPr>
              <a:t>valido come titolo per l’iscrizione e la frequenza della scuola secondaria di secondo grado </a:t>
            </a:r>
            <a:r>
              <a:rPr lang="it-IT" dirty="0">
                <a:solidFill>
                  <a:srgbClr val="002060"/>
                </a:solidFill>
                <a:latin typeface="Agency FB" panose="020B0503020202020204" pitchFamily="34" charset="0"/>
              </a:rPr>
              <a:t>ovvero dei corsi di istruzione e formazione professionale, ai soli fini del riconoscimento di ulteriori crediti formativi da valere anche per percorsi integrati di istruzione e formazione.</a:t>
            </a:r>
          </a:p>
          <a:p>
            <a:pPr algn="just" defTabSz="146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8883B"/>
                </a:solidFill>
                <a:latin typeface="Agency FB" panose="020B0503020202020204" pitchFamily="34" charset="0"/>
              </a:rPr>
              <a:t>DIPLOMA FINALE: </a:t>
            </a:r>
            <a:r>
              <a:rPr lang="it-IT" dirty="0">
                <a:solidFill>
                  <a:srgbClr val="002060"/>
                </a:solidFill>
                <a:latin typeface="Agency FB" panose="020B0503020202020204" pitchFamily="34" charset="0"/>
              </a:rPr>
              <a:t>Nel diploma finale rilasciato al termine degli esami del primo ciclo </a:t>
            </a:r>
            <a:r>
              <a:rPr lang="it-IT" b="1" dirty="0">
                <a:solidFill>
                  <a:srgbClr val="002060"/>
                </a:solidFill>
                <a:latin typeface="Agency FB" panose="020B0503020202020204" pitchFamily="34" charset="0"/>
              </a:rPr>
              <a:t>non viene fatta menzione </a:t>
            </a:r>
            <a:r>
              <a:rPr lang="it-IT" dirty="0">
                <a:solidFill>
                  <a:srgbClr val="002060"/>
                </a:solidFill>
                <a:latin typeface="Agency FB" panose="020B0503020202020204" pitchFamily="34" charset="0"/>
              </a:rPr>
              <a:t>delle modalità di svolgimento e della differenziazione delle prove.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177705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0972" y="874713"/>
            <a:ext cx="13614400" cy="6303962"/>
          </a:xfrm>
        </p:spPr>
        <p:txBody>
          <a:bodyPr rtlCol="0">
            <a:normAutofit lnSpcReduction="10000"/>
          </a:bodyPr>
          <a:lstStyle/>
          <a:p>
            <a:pPr algn="just" defTabSz="1463040" fontAlgn="auto">
              <a:spcAft>
                <a:spcPts val="0"/>
              </a:spcAft>
              <a:defRPr/>
            </a:pPr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REQUISITI:</a:t>
            </a:r>
            <a:r>
              <a:rPr lang="it-IT" sz="3200" dirty="0">
                <a:solidFill>
                  <a:srgbClr val="666666"/>
                </a:solidFill>
                <a:latin typeface="Agency FB" panose="020B0503020202020204" pitchFamily="34" charset="0"/>
              </a:rPr>
              <a:t> </a:t>
            </a:r>
            <a:r>
              <a:rPr lang="it-IT" sz="3200" b="0" dirty="0">
                <a:solidFill>
                  <a:srgbClr val="002060"/>
                </a:solidFill>
                <a:latin typeface="Agency FB" panose="020B0503020202020204" pitchFamily="34" charset="0"/>
              </a:rPr>
              <a:t>la frequenza di almeno </a:t>
            </a:r>
            <a:r>
              <a:rPr lang="it-IT" sz="3200" dirty="0">
                <a:solidFill>
                  <a:srgbClr val="08883B"/>
                </a:solidFill>
                <a:latin typeface="Agency FB" panose="020B0503020202020204" pitchFamily="34" charset="0"/>
              </a:rPr>
              <a:t>tre quarti del monte ore annuale personalizzato</a:t>
            </a:r>
            <a:r>
              <a:rPr lang="it-IT" sz="3200" dirty="0">
                <a:solidFill>
                  <a:srgbClr val="002060"/>
                </a:solidFill>
                <a:latin typeface="Agency FB" panose="020B0503020202020204" pitchFamily="34" charset="0"/>
              </a:rPr>
              <a:t>, </a:t>
            </a:r>
            <a:r>
              <a:rPr lang="it-IT" sz="3200" b="0" dirty="0">
                <a:solidFill>
                  <a:srgbClr val="002060"/>
                </a:solidFill>
                <a:latin typeface="Agency FB" panose="020B0503020202020204" pitchFamily="34" charset="0"/>
              </a:rPr>
              <a:t>definito dall’ordinamento della scuola secondaria di primo grado, </a:t>
            </a:r>
            <a:r>
              <a:rPr lang="it-IT" sz="3200" dirty="0">
                <a:solidFill>
                  <a:srgbClr val="08883B"/>
                </a:solidFill>
                <a:latin typeface="Agency FB" panose="020B0503020202020204" pitchFamily="34" charset="0"/>
              </a:rPr>
              <a:t>da comunicare alle famiglie all’inizio di ciascun anno</a:t>
            </a:r>
            <a:r>
              <a:rPr lang="it-IT" sz="3200" b="0" dirty="0">
                <a:solidFill>
                  <a:srgbClr val="666666"/>
                </a:solidFill>
                <a:latin typeface="Agency FB" panose="020B0503020202020204" pitchFamily="34" charset="0"/>
              </a:rPr>
              <a:t>. </a:t>
            </a:r>
            <a:r>
              <a:rPr lang="it-IT" sz="3200" b="0" dirty="0">
                <a:solidFill>
                  <a:srgbClr val="002060"/>
                </a:solidFill>
                <a:latin typeface="Agency FB" panose="020B0503020202020204" pitchFamily="34" charset="0"/>
              </a:rPr>
              <a:t>Rientrano nel monte ore personalizzato di ciascun alunno tutte le attività oggetto di valutazione periodica e finale da parte del consiglio di classe. </a:t>
            </a:r>
          </a:p>
          <a:p>
            <a:pPr algn="just" defTabSz="1463040" fontAlgn="auto">
              <a:spcAft>
                <a:spcPts val="0"/>
              </a:spcAft>
              <a:defRPr/>
            </a:pPr>
            <a:endParaRPr lang="it-IT" sz="3200" b="0" dirty="0">
              <a:solidFill>
                <a:srgbClr val="666666"/>
              </a:solidFill>
              <a:latin typeface="Agency FB" panose="020B0503020202020204" pitchFamily="34" charset="0"/>
            </a:endParaRPr>
          </a:p>
          <a:p>
            <a:pPr algn="just" defTabSz="1463040" fontAlgn="auto">
              <a:spcAft>
                <a:spcPts val="0"/>
              </a:spcAft>
              <a:defRPr/>
            </a:pPr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DEROGHE: </a:t>
            </a:r>
            <a:r>
              <a:rPr lang="it-IT" sz="3200" b="0" dirty="0">
                <a:solidFill>
                  <a:srgbClr val="002060"/>
                </a:solidFill>
                <a:latin typeface="Agency FB" panose="020B0503020202020204" pitchFamily="34" charset="0"/>
              </a:rPr>
              <a:t>Il collegio può deliberare deroghe per casi eccezionali, congruamente documentati, purché la frequenza effettuata fornisca al consiglio di classe sufficienti elementi per procedere alla valutazione.</a:t>
            </a:r>
          </a:p>
          <a:p>
            <a:pPr marL="156746" indent="0" algn="just" defTabSz="1463040" fontAlgn="auto">
              <a:spcAft>
                <a:spcPts val="0"/>
              </a:spcAft>
              <a:buNone/>
              <a:defRPr/>
            </a:pPr>
            <a:endParaRPr lang="it-IT" sz="3200" b="0" dirty="0">
              <a:solidFill>
                <a:srgbClr val="666666"/>
              </a:solidFill>
              <a:latin typeface="Agency FB" panose="020B0503020202020204" pitchFamily="34" charset="0"/>
            </a:endParaRPr>
          </a:p>
          <a:p>
            <a:pPr algn="just" defTabSz="1463040" fontAlgn="auto">
              <a:spcAft>
                <a:spcPts val="0"/>
              </a:spcAft>
              <a:defRPr/>
            </a:pPr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IN CASO DI MANCATA VALIDITA’ DELL’ANNO SCOLASTICO: </a:t>
            </a:r>
            <a:r>
              <a:rPr lang="it-IT" sz="3200" b="0" dirty="0">
                <a:solidFill>
                  <a:srgbClr val="002060"/>
                </a:solidFill>
                <a:latin typeface="Agency FB" panose="020B0503020202020204" pitchFamily="34" charset="0"/>
              </a:rPr>
              <a:t>Il consiglio di classe accerta e verbalizza, nel rispetto dei criteri definiti dal collegio dei docenti, la non validità dell’anno scolastico e delibera conseguentemente la non ammissione all’esame finale del primo ciclo di istruzione (in questi casi l’alunno non viene ammesso allo scrutinio).</a:t>
            </a:r>
          </a:p>
          <a:p>
            <a:pPr defTabSz="1463040" fontAlgn="auto">
              <a:spcAft>
                <a:spcPts val="0"/>
              </a:spcAft>
              <a:defRPr/>
            </a:pPr>
            <a:endParaRPr lang="it-IT" dirty="0"/>
          </a:p>
          <a:p>
            <a:pPr defTabSz="1463040" fontAlgn="auto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82549"/>
            <a:ext cx="13423859" cy="792163"/>
          </a:xfrm>
          <a:ln>
            <a:solidFill>
              <a:srgbClr val="C00000"/>
            </a:solidFill>
          </a:ln>
        </p:spPr>
        <p:txBody>
          <a:bodyPr rtlCol="0" anchor="ctr">
            <a:normAutofit fontScale="90000"/>
          </a:bodyPr>
          <a:lstStyle/>
          <a:p>
            <a:pPr defTabSz="1463040" fontAlgn="auto">
              <a:spcAft>
                <a:spcPts val="0"/>
              </a:spcAft>
              <a:defRPr/>
            </a:pPr>
            <a:br>
              <a:rPr lang="it-IT" dirty="0">
                <a:solidFill>
                  <a:srgbClr val="08883B"/>
                </a:solidFill>
                <a:latin typeface="Agency FB" panose="020B0503020202020204" pitchFamily="34" charset="0"/>
              </a:rPr>
            </a:br>
            <a:r>
              <a:rPr lang="it-IT" sz="4000" dirty="0">
                <a:solidFill>
                  <a:srgbClr val="08883B"/>
                </a:solidFill>
                <a:latin typeface="Agency FB" panose="020B0503020202020204" pitchFamily="34" charset="0"/>
              </a:rPr>
              <a:t>Validità dell’anno scolastico per ammissione all’esame</a:t>
            </a:r>
            <a:br>
              <a:rPr lang="it-IT" sz="4000" dirty="0">
                <a:solidFill>
                  <a:srgbClr val="08883B"/>
                </a:solidFill>
                <a:latin typeface="Agency FB" panose="020B0503020202020204" pitchFamily="34" charset="0"/>
              </a:rPr>
            </a:br>
            <a:endParaRPr lang="it-IT" sz="4900" dirty="0">
              <a:solidFill>
                <a:srgbClr val="08883B"/>
              </a:solidFill>
              <a:latin typeface="Agency FB" panose="020B0503020202020204" pitchFamily="34" charset="0"/>
            </a:endParaRPr>
          </a:p>
        </p:txBody>
      </p:sp>
      <p:sp>
        <p:nvSpPr>
          <p:cNvPr id="16388" name="Rettangolo 3"/>
          <p:cNvSpPr>
            <a:spLocks noChangeArrowheads="1"/>
          </p:cNvSpPr>
          <p:nvPr/>
        </p:nvSpPr>
        <p:spPr bwMode="auto">
          <a:xfrm>
            <a:off x="8948738" y="7213217"/>
            <a:ext cx="2467342" cy="83099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Rif. Art. 5  D. Lgs. 62/17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C.M. 1865/17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20076" y="154360"/>
            <a:ext cx="14058900" cy="1080121"/>
          </a:xfrm>
          <a:ln>
            <a:solidFill>
              <a:srgbClr val="C00000"/>
            </a:solidFill>
          </a:ln>
        </p:spPr>
        <p:txBody>
          <a:bodyPr rtlCol="0" anchor="ctr">
            <a:normAutofit fontScale="90000"/>
          </a:bodyPr>
          <a:lstStyle/>
          <a:p>
            <a:pPr algn="ctr" defTabSz="1463040" fontAlgn="auto">
              <a:spcAft>
                <a:spcPts val="0"/>
              </a:spcAft>
              <a:defRPr/>
            </a:pPr>
            <a:r>
              <a:rPr lang="it-IT" sz="3600" dirty="0">
                <a:solidFill>
                  <a:srgbClr val="2F7400"/>
                </a:solidFill>
                <a:latin typeface="Agency FB" panose="020B0503020202020204" pitchFamily="34" charset="0"/>
              </a:rPr>
              <a:t>               </a:t>
            </a:r>
            <a:r>
              <a:rPr lang="it-IT" sz="4400" dirty="0">
                <a:solidFill>
                  <a:srgbClr val="08883B"/>
                </a:solidFill>
                <a:latin typeface="Agency FB" panose="020B0503020202020204" pitchFamily="34" charset="0"/>
              </a:rPr>
              <a:t>Criteri di ammissione all’esame</a:t>
            </a:r>
            <a:br>
              <a:rPr lang="it-IT" sz="3600" dirty="0">
                <a:solidFill>
                  <a:srgbClr val="08883B"/>
                </a:solidFill>
                <a:latin typeface="Agency FB" panose="020B0503020202020204" pitchFamily="34" charset="0"/>
              </a:rPr>
            </a:br>
            <a:endParaRPr lang="it-IT" sz="3600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sp>
        <p:nvSpPr>
          <p:cNvPr id="18436" name="Rettangolo 12"/>
          <p:cNvSpPr>
            <a:spLocks noChangeArrowheads="1"/>
          </p:cNvSpPr>
          <p:nvPr/>
        </p:nvSpPr>
        <p:spPr bwMode="auto">
          <a:xfrm>
            <a:off x="5703577" y="3889499"/>
            <a:ext cx="35894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800" b="1" dirty="0">
                <a:solidFill>
                  <a:srgbClr val="C00000"/>
                </a:solidFill>
                <a:latin typeface="Agency FB" pitchFamily="34" charset="0"/>
              </a:rPr>
              <a:t>Non ammissione</a:t>
            </a:r>
          </a:p>
        </p:txBody>
      </p:sp>
      <p:sp>
        <p:nvSpPr>
          <p:cNvPr id="18437" name="Rettangolo 13"/>
          <p:cNvSpPr>
            <a:spLocks noChangeArrowheads="1"/>
          </p:cNvSpPr>
          <p:nvPr/>
        </p:nvSpPr>
        <p:spPr bwMode="auto">
          <a:xfrm>
            <a:off x="6000439" y="1671638"/>
            <a:ext cx="2698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800" b="1" dirty="0">
                <a:solidFill>
                  <a:srgbClr val="C00000"/>
                </a:solidFill>
                <a:latin typeface="Agency FB" pitchFamily="34" charset="0"/>
              </a:rPr>
              <a:t>Ammissione</a:t>
            </a:r>
          </a:p>
        </p:txBody>
      </p:sp>
      <p:sp>
        <p:nvSpPr>
          <p:cNvPr id="18438" name="Rettangolo 14"/>
          <p:cNvSpPr>
            <a:spLocks noChangeArrowheads="1"/>
          </p:cNvSpPr>
          <p:nvPr/>
        </p:nvSpPr>
        <p:spPr bwMode="auto">
          <a:xfrm>
            <a:off x="385763" y="1450505"/>
            <a:ext cx="30254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3600" b="1" dirty="0">
                <a:solidFill>
                  <a:srgbClr val="002060"/>
                </a:solidFill>
                <a:latin typeface="Agency FB" pitchFamily="34" charset="0"/>
              </a:rPr>
              <a:t>nel caso di parziale o mancata acquisizione dei livelli di apprendimento in una o più discipline</a:t>
            </a:r>
          </a:p>
        </p:txBody>
      </p:sp>
      <p:sp>
        <p:nvSpPr>
          <p:cNvPr id="18439" name="Rettangolo 21"/>
          <p:cNvSpPr>
            <a:spLocks noChangeArrowheads="1"/>
          </p:cNvSpPr>
          <p:nvPr/>
        </p:nvSpPr>
        <p:spPr bwMode="auto">
          <a:xfrm>
            <a:off x="5441950" y="4520882"/>
            <a:ext cx="54286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solidFill>
                  <a:srgbClr val="002060"/>
                </a:solidFill>
                <a:latin typeface="Agency FB" pitchFamily="34" charset="0"/>
              </a:rPr>
              <a:t>con </a:t>
            </a:r>
            <a:r>
              <a:rPr lang="it-IT" sz="3200" u="sng" dirty="0">
                <a:solidFill>
                  <a:srgbClr val="002060"/>
                </a:solidFill>
                <a:latin typeface="Agency FB" pitchFamily="34" charset="0"/>
              </a:rPr>
              <a:t>delibera</a:t>
            </a:r>
            <a:r>
              <a:rPr lang="it-IT" sz="3200" dirty="0">
                <a:solidFill>
                  <a:srgbClr val="002060"/>
                </a:solidFill>
                <a:latin typeface="Agency FB" pitchFamily="34" charset="0"/>
              </a:rPr>
              <a:t> e  </a:t>
            </a:r>
            <a:r>
              <a:rPr lang="it-IT" sz="3200" u="sng" dirty="0">
                <a:solidFill>
                  <a:srgbClr val="002060"/>
                </a:solidFill>
                <a:latin typeface="Agency FB" pitchFamily="34" charset="0"/>
              </a:rPr>
              <a:t>adeguata motivazione</a:t>
            </a:r>
            <a:r>
              <a:rPr lang="it-IT" sz="3200" dirty="0">
                <a:solidFill>
                  <a:srgbClr val="002060"/>
                </a:solidFill>
                <a:latin typeface="Agency FB" pitchFamily="34" charset="0"/>
              </a:rPr>
              <a:t> </a:t>
            </a:r>
          </a:p>
          <a:p>
            <a:pPr algn="just"/>
            <a:r>
              <a:rPr lang="it-IT" sz="3200" dirty="0">
                <a:solidFill>
                  <a:srgbClr val="002060"/>
                </a:solidFill>
                <a:latin typeface="Agency FB" pitchFamily="34" charset="0"/>
              </a:rPr>
              <a:t>del consiglio.</a:t>
            </a:r>
          </a:p>
        </p:txBody>
      </p:sp>
      <p:sp>
        <p:nvSpPr>
          <p:cNvPr id="18440" name="Rettangolo 23"/>
          <p:cNvSpPr>
            <a:spLocks noChangeArrowheads="1"/>
          </p:cNvSpPr>
          <p:nvPr/>
        </p:nvSpPr>
        <p:spPr bwMode="auto">
          <a:xfrm>
            <a:off x="360363" y="6200775"/>
            <a:ext cx="139398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b="1" dirty="0">
                <a:solidFill>
                  <a:srgbClr val="C00000"/>
                </a:solidFill>
                <a:latin typeface="Agency FB" pitchFamily="34" charset="0"/>
              </a:rPr>
              <a:t>Non ammissione </a:t>
            </a:r>
            <a:r>
              <a:rPr lang="it-IT" dirty="0">
                <a:solidFill>
                  <a:srgbClr val="002060"/>
                </a:solidFill>
                <a:latin typeface="Agency FB" pitchFamily="34" charset="0"/>
              </a:rPr>
              <a:t>se si è incorsi nella sanzione di competenza del consiglio di istituto di non ammissione all'esame di Stato conclusivo del corso di studi.</a:t>
            </a:r>
            <a:r>
              <a:rPr lang="it-IT" sz="2200" dirty="0">
                <a:solidFill>
                  <a:srgbClr val="002060"/>
                </a:solidFill>
                <a:latin typeface="Agency FB" pitchFamily="34" charset="0"/>
              </a:rPr>
              <a:t> </a:t>
            </a:r>
            <a:endParaRPr lang="it-IT" sz="2200" u="sng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26" name="Freccia a destra 25"/>
          <p:cNvSpPr/>
          <p:nvPr/>
        </p:nvSpPr>
        <p:spPr>
          <a:xfrm>
            <a:off x="3657600" y="1875741"/>
            <a:ext cx="1784350" cy="265112"/>
          </a:xfrm>
          <a:prstGeom prst="rightArrow">
            <a:avLst/>
          </a:prstGeom>
          <a:solidFill>
            <a:srgbClr val="08883B"/>
          </a:solidFill>
          <a:ln>
            <a:solidFill>
              <a:srgbClr val="C00000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6304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80"/>
          </a:p>
        </p:txBody>
      </p:sp>
      <p:sp>
        <p:nvSpPr>
          <p:cNvPr id="27" name="Freccia a destra 26"/>
          <p:cNvSpPr/>
          <p:nvPr/>
        </p:nvSpPr>
        <p:spPr>
          <a:xfrm>
            <a:off x="3657600" y="4210175"/>
            <a:ext cx="1782762" cy="2651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6304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80"/>
          </a:p>
        </p:txBody>
      </p:sp>
      <p:sp>
        <p:nvSpPr>
          <p:cNvPr id="29" name="Rettangolo arrotondato 28"/>
          <p:cNvSpPr/>
          <p:nvPr/>
        </p:nvSpPr>
        <p:spPr>
          <a:xfrm>
            <a:off x="5445125" y="3889498"/>
            <a:ext cx="4894412" cy="188148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6304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80"/>
          </a:p>
        </p:txBody>
      </p:sp>
      <p:sp>
        <p:nvSpPr>
          <p:cNvPr id="13" name="Rettangolo 12"/>
          <p:cNvSpPr/>
          <p:nvPr/>
        </p:nvSpPr>
        <p:spPr>
          <a:xfrm>
            <a:off x="10659795" y="3243609"/>
            <a:ext cx="3609417" cy="2554545"/>
          </a:xfrm>
          <a:prstGeom prst="rect">
            <a:avLst/>
          </a:prstGeom>
          <a:ln>
            <a:solidFill>
              <a:srgbClr val="08883B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solidFill>
                  <a:srgbClr val="002060"/>
                </a:solidFill>
                <a:latin typeface="Agency FB" panose="020B0503020202020204" pitchFamily="34" charset="0"/>
              </a:rPr>
              <a:t>Il collegio dei docenti delibera i criteri generali per la non ammissione alla classe successiva e all'esame</a:t>
            </a:r>
            <a:r>
              <a:rPr lang="it-IT" sz="2400" dirty="0">
                <a:solidFill>
                  <a:srgbClr val="666666"/>
                </a:solidFill>
                <a:latin typeface="Agency FB" panose="020B0503020202020204" pitchFamily="34" charset="0"/>
              </a:rPr>
              <a:t>.           </a:t>
            </a:r>
          </a:p>
        </p:txBody>
      </p:sp>
    </p:spTree>
    <p:extLst>
      <p:ext uri="{BB962C8B-B14F-4D97-AF65-F5344CB8AC3E}">
        <p14:creationId xmlns:p14="http://schemas.microsoft.com/office/powerpoint/2010/main" val="147759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330200" y="34925"/>
            <a:ext cx="14041438" cy="666750"/>
          </a:xfrm>
          <a:ln>
            <a:solidFill>
              <a:srgbClr val="C00000"/>
            </a:solidFill>
          </a:ln>
        </p:spPr>
        <p:txBody>
          <a:bodyPr anchor="ctr">
            <a:normAutofit fontScale="90000"/>
          </a:bodyPr>
          <a:lstStyle/>
          <a:p>
            <a:r>
              <a:rPr lang="it-IT" sz="3600" dirty="0">
                <a:solidFill>
                  <a:srgbClr val="2F7400"/>
                </a:solidFill>
                <a:latin typeface="Agency FB" pitchFamily="34" charset="0"/>
              </a:rPr>
              <a:t>                                </a:t>
            </a:r>
            <a:r>
              <a:rPr lang="it-IT" sz="3600" dirty="0">
                <a:solidFill>
                  <a:srgbClr val="08883B"/>
                </a:solidFill>
                <a:latin typeface="Agency FB" pitchFamily="34" charset="0"/>
              </a:rPr>
              <a:t>Ammissione all’Esame di Stato conclusivo del primo ciclo di istruzione</a:t>
            </a:r>
          </a:p>
        </p:txBody>
      </p:sp>
      <p:sp>
        <p:nvSpPr>
          <p:cNvPr id="19460" name="Rettangolo 8"/>
          <p:cNvSpPr>
            <a:spLocks noChangeArrowheads="1"/>
          </p:cNvSpPr>
          <p:nvPr/>
        </p:nvSpPr>
        <p:spPr bwMode="auto">
          <a:xfrm>
            <a:off x="9918645" y="6723878"/>
            <a:ext cx="4129657" cy="120032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Rif. Art. 6, comma 5, art. 8  D. Lgs. 62/17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DM 741/17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C.M. 1865/17</a:t>
            </a:r>
          </a:p>
        </p:txBody>
      </p:sp>
      <p:sp>
        <p:nvSpPr>
          <p:cNvPr id="7" name="Rettangolo 6"/>
          <p:cNvSpPr/>
          <p:nvPr/>
        </p:nvSpPr>
        <p:spPr>
          <a:xfrm>
            <a:off x="3659362" y="3826768"/>
            <a:ext cx="7315200" cy="6573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08883B"/>
                </a:solidFill>
                <a:latin typeface="Agency FB" pitchFamily="34" charset="0"/>
              </a:rPr>
              <a:t> </a:t>
            </a:r>
            <a:endParaRPr lang="it-IT" dirty="0">
              <a:solidFill>
                <a:srgbClr val="08883B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74440" y="995446"/>
            <a:ext cx="12313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rgbClr val="08883B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Requisiti di ammissione: </a:t>
            </a:r>
          </a:p>
          <a:p>
            <a:r>
              <a:rPr lang="it-IT" sz="3600" dirty="0">
                <a:solidFill>
                  <a:srgbClr val="08883B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- validità dell’anno scolastico,</a:t>
            </a:r>
          </a:p>
          <a:p>
            <a:r>
              <a:rPr lang="it-IT" sz="3600" dirty="0">
                <a:solidFill>
                  <a:srgbClr val="08883B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- non essere incorsi nella sanzione disciplinare della non ammissione all’Esame</a:t>
            </a:r>
          </a:p>
          <a:p>
            <a:r>
              <a:rPr lang="it-IT" sz="3600" dirty="0">
                <a:solidFill>
                  <a:srgbClr val="08883B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    (art. 4, c. 6 e 9bis DPR 249/98),</a:t>
            </a:r>
          </a:p>
          <a:p>
            <a:r>
              <a:rPr lang="it-IT" sz="3600" dirty="0">
                <a:solidFill>
                  <a:srgbClr val="08883B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- partecipazione alle prove nazionali Invalsi.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30200" y="3907723"/>
            <a:ext cx="140414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Requisiti di ammissione candidati privatisti:</a:t>
            </a:r>
          </a:p>
          <a:p>
            <a:pPr marL="571500" indent="-571500">
              <a:buFontTx/>
              <a:buChar char="-"/>
            </a:pPr>
            <a:r>
              <a:rPr lang="it-IT" sz="3600" dirty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compiere il tredicesimo anno di età entro il 31 dicembre dell’anno scolastico in cui sostengono l'esame</a:t>
            </a:r>
          </a:p>
          <a:p>
            <a:pPr marL="571500" indent="-571500">
              <a:buFontTx/>
              <a:buChar char="-"/>
            </a:pPr>
            <a:r>
              <a:rPr lang="it-IT" sz="3600" dirty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Aver conseguito l'ammissione alla prima classe della scuola secondaria di I grado  </a:t>
            </a:r>
          </a:p>
          <a:p>
            <a:pPr marL="571500" indent="-571500">
              <a:buFontTx/>
              <a:buChar char="-"/>
            </a:pPr>
            <a:r>
              <a:rPr lang="it-IT" sz="3600" dirty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gency FB" pitchFamily="34" charset="0"/>
                <a:ea typeface="+mj-ea"/>
                <a:cs typeface="+mj-cs"/>
              </a:rPr>
              <a:t>Partecipazione alle prove nazionali Invalsi</a:t>
            </a:r>
            <a:endParaRPr lang="it-IT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284532" y="410459"/>
            <a:ext cx="14007481" cy="751071"/>
          </a:xfrm>
          <a:ln>
            <a:solidFill>
              <a:srgbClr val="C00000"/>
            </a:solidFill>
          </a:ln>
        </p:spPr>
        <p:txBody>
          <a:bodyPr anchor="ctr">
            <a:normAutofit fontScale="90000"/>
          </a:bodyPr>
          <a:lstStyle/>
          <a:p>
            <a:pPr algn="l"/>
            <a:r>
              <a:rPr lang="it-IT" sz="3600" dirty="0">
                <a:solidFill>
                  <a:srgbClr val="2F7400"/>
                </a:solidFill>
                <a:latin typeface="Agency FB" pitchFamily="34" charset="0"/>
              </a:rPr>
              <a:t>                                </a:t>
            </a:r>
            <a:r>
              <a:rPr lang="it-IT" sz="3600" dirty="0">
                <a:solidFill>
                  <a:srgbClr val="08883B"/>
                </a:solidFill>
                <a:latin typeface="Agency FB" pitchFamily="34" charset="0"/>
              </a:rPr>
              <a:t>Ammissione all’Esame di Stato conclusivo del primo ciclo di istruzione</a:t>
            </a:r>
          </a:p>
        </p:txBody>
      </p:sp>
      <p:sp>
        <p:nvSpPr>
          <p:cNvPr id="19459" name="Rettangolo 5"/>
          <p:cNvSpPr>
            <a:spLocks noChangeArrowheads="1"/>
          </p:cNvSpPr>
          <p:nvPr/>
        </p:nvSpPr>
        <p:spPr bwMode="auto">
          <a:xfrm>
            <a:off x="296243" y="1378496"/>
            <a:ext cx="1404143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solidFill>
                  <a:srgbClr val="08883B"/>
                </a:solidFill>
                <a:latin typeface="Agency FB" pitchFamily="34" charset="0"/>
              </a:rPr>
              <a:t>VOTO DI AMMISSIONE</a:t>
            </a:r>
            <a:r>
              <a:rPr lang="it-IT" sz="3200" dirty="0">
                <a:solidFill>
                  <a:srgbClr val="08883B"/>
                </a:solidFill>
                <a:latin typeface="Agency FB" pitchFamily="34" charset="0"/>
              </a:rPr>
              <a:t> </a:t>
            </a:r>
          </a:p>
          <a:p>
            <a:pPr algn="just"/>
            <a:r>
              <a:rPr lang="it-IT" sz="3200" dirty="0">
                <a:solidFill>
                  <a:srgbClr val="002060"/>
                </a:solidFill>
                <a:latin typeface="Agency FB" pitchFamily="34" charset="0"/>
              </a:rPr>
              <a:t>è espresso dal consiglio di classe con un voto in decimi, </a:t>
            </a:r>
            <a:r>
              <a:rPr lang="it-IT" sz="3200" b="1" dirty="0">
                <a:solidFill>
                  <a:srgbClr val="002060"/>
                </a:solidFill>
                <a:latin typeface="Agency FB" pitchFamily="34" charset="0"/>
              </a:rPr>
              <a:t>senza frazioni decimali</a:t>
            </a:r>
            <a:r>
              <a:rPr lang="it-IT" sz="3200" dirty="0">
                <a:solidFill>
                  <a:srgbClr val="002060"/>
                </a:solidFill>
                <a:latin typeface="Agency FB" pitchFamily="34" charset="0"/>
              </a:rPr>
              <a:t>, </a:t>
            </a:r>
            <a:r>
              <a:rPr lang="it-IT" sz="3200" b="1" dirty="0">
                <a:solidFill>
                  <a:srgbClr val="002060"/>
                </a:solidFill>
                <a:latin typeface="Agency FB" pitchFamily="34" charset="0"/>
              </a:rPr>
              <a:t>anche inferiore al sei</a:t>
            </a:r>
            <a:r>
              <a:rPr lang="it-IT" sz="3200" dirty="0">
                <a:solidFill>
                  <a:srgbClr val="002060"/>
                </a:solidFill>
                <a:latin typeface="Agency FB" pitchFamily="34" charset="0"/>
              </a:rPr>
              <a:t>, considerando il percorso scolastico triennale compiuto dall’alunno in conformità con i criteri e le modalità definiti dal collegio dei docenti </a:t>
            </a:r>
          </a:p>
        </p:txBody>
      </p:sp>
      <p:sp>
        <p:nvSpPr>
          <p:cNvPr id="19460" name="Rettangolo 8"/>
          <p:cNvSpPr>
            <a:spLocks noChangeArrowheads="1"/>
          </p:cNvSpPr>
          <p:nvPr/>
        </p:nvSpPr>
        <p:spPr bwMode="auto">
          <a:xfrm>
            <a:off x="10166609" y="6683285"/>
            <a:ext cx="4129657" cy="120032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Rif. Art. 6, comma 5, art. 8  D. Lgs. 62/17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DM 741/17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C.M. 1865/17</a:t>
            </a:r>
          </a:p>
        </p:txBody>
      </p:sp>
      <p:sp>
        <p:nvSpPr>
          <p:cNvPr id="4" name="Rettangolo 3"/>
          <p:cNvSpPr/>
          <p:nvPr/>
        </p:nvSpPr>
        <p:spPr>
          <a:xfrm>
            <a:off x="606425" y="4973638"/>
            <a:ext cx="13228638" cy="230981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4630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rgbClr val="08883B"/>
                </a:solidFill>
                <a:latin typeface="Agency FB" panose="020B0503020202020204" pitchFamily="34" charset="0"/>
                <a:cs typeface="+mn-cs"/>
              </a:rPr>
              <a:t>FINALITA’ DELL’ESAME</a:t>
            </a:r>
          </a:p>
          <a:p>
            <a:pPr marL="285750" indent="-285750" defTabSz="14630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3200" dirty="0">
                <a:solidFill>
                  <a:srgbClr val="002060"/>
                </a:solidFill>
                <a:latin typeface="Agency FB" panose="020B0503020202020204" pitchFamily="34" charset="0"/>
                <a:cs typeface="+mn-cs"/>
              </a:rPr>
              <a:t>Verifica delle conoscenze, delle abilità e delle competenze acquisite dall’alunno </a:t>
            </a:r>
          </a:p>
          <a:p>
            <a:pPr marL="285750" indent="-285750" defTabSz="14630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3200" dirty="0">
                <a:solidFill>
                  <a:srgbClr val="002060"/>
                </a:solidFill>
                <a:latin typeface="Agency FB" panose="020B0503020202020204" pitchFamily="34" charset="0"/>
                <a:cs typeface="+mn-cs"/>
              </a:rPr>
              <a:t>Funzione orientativa</a:t>
            </a:r>
          </a:p>
        </p:txBody>
      </p:sp>
      <p:sp>
        <p:nvSpPr>
          <p:cNvPr id="7" name="Rettangolo 6"/>
          <p:cNvSpPr/>
          <p:nvPr/>
        </p:nvSpPr>
        <p:spPr>
          <a:xfrm>
            <a:off x="3659362" y="3826768"/>
            <a:ext cx="73152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08883B"/>
                </a:solidFill>
                <a:latin typeface="Agency FB" pitchFamily="34" charset="0"/>
              </a:rPr>
              <a:t> NON E’ UNA MEDIA</a:t>
            </a:r>
            <a:endParaRPr lang="it-IT" dirty="0">
              <a:solidFill>
                <a:srgbClr val="08883B"/>
              </a:solidFill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6824700" y="3320198"/>
            <a:ext cx="792088" cy="60074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0542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685800" y="68263"/>
            <a:ext cx="13258800" cy="666750"/>
          </a:xfrm>
          <a:ln>
            <a:solidFill>
              <a:srgbClr val="C00000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it-IT" sz="3600">
                <a:solidFill>
                  <a:srgbClr val="08883B"/>
                </a:solidFill>
                <a:latin typeface="Agency FB" pitchFamily="34" charset="0"/>
              </a:rPr>
              <a:t>Commissione d’esame</a:t>
            </a:r>
            <a:endParaRPr lang="it-IT" sz="3600">
              <a:solidFill>
                <a:srgbClr val="08883B"/>
              </a:solidFill>
            </a:endParaRPr>
          </a:p>
        </p:txBody>
      </p:sp>
      <p:sp>
        <p:nvSpPr>
          <p:cNvPr id="20483" name="Rettangolo 4"/>
          <p:cNvSpPr>
            <a:spLocks noChangeArrowheads="1"/>
          </p:cNvSpPr>
          <p:nvPr/>
        </p:nvSpPr>
        <p:spPr bwMode="auto">
          <a:xfrm>
            <a:off x="185738" y="946150"/>
            <a:ext cx="14114462" cy="658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Una</a:t>
            </a:r>
            <a:r>
              <a:rPr lang="it-IT" sz="3000" dirty="0">
                <a:solidFill>
                  <a:srgbClr val="666666"/>
                </a:solidFill>
                <a:latin typeface="Agency FB" pitchFamily="34" charset="0"/>
              </a:rPr>
              <a:t>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commissione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 d’esame presso ogni istituzione scolastica.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Una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sottocommissione</a:t>
            </a:r>
            <a:r>
              <a:rPr lang="it-IT" sz="3000" dirty="0">
                <a:solidFill>
                  <a:srgbClr val="666666"/>
                </a:solidFill>
                <a:latin typeface="Agency FB" pitchFamily="34" charset="0"/>
              </a:rPr>
              <a:t>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per ciascuna classe terza che individua al suo interno un docente coordinatore.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I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lavori</a:t>
            </a:r>
            <a:r>
              <a:rPr lang="it-IT" sz="3000" dirty="0">
                <a:solidFill>
                  <a:srgbClr val="666666"/>
                </a:solidFill>
                <a:latin typeface="Agency FB" pitchFamily="34" charset="0"/>
              </a:rPr>
              <a:t>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della commissione e delle sottocommissioni si svolgono sempre alla presenza di tutti i componenti.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Eventuali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sostituzioni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 sono disposte dal Presidente della commissione tra i docenti in servizio presso l'istituzione scolastica.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Le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funzioni di Presidente</a:t>
            </a:r>
            <a:r>
              <a:rPr lang="it-IT" sz="3000" b="1" dirty="0">
                <a:solidFill>
                  <a:srgbClr val="002060"/>
                </a:solidFill>
                <a:latin typeface="Agency FB" pitchFamily="34" charset="0"/>
              </a:rPr>
              <a:t>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sono svolte dal dirigente scolastico, o da un docente collaboratore del dirigente individuato ai sensi dell’articolo 25, comma 5, del decreto legislativo 30 marzo 2001 n. 165 in caso di assenza o impedimento o di reggenza di altra istituzione scolastica. </a:t>
            </a:r>
            <a:endParaRPr lang="it-IT" sz="3000" i="1" dirty="0">
              <a:solidFill>
                <a:srgbClr val="002060"/>
              </a:solidFill>
              <a:latin typeface="Agency FB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Per ogni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istituzione scolastica paritaria</a:t>
            </a:r>
            <a:r>
              <a:rPr lang="it-IT" sz="3000" dirty="0">
                <a:solidFill>
                  <a:srgbClr val="666666"/>
                </a:solidFill>
                <a:latin typeface="Agency FB" pitchFamily="34" charset="0"/>
              </a:rPr>
              <a:t>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svolge le funzioni di Presidente il coordinatore delle attività educative e didattiche.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666666"/>
                </a:solidFill>
                <a:latin typeface="Agency FB" pitchFamily="34" charset="0"/>
              </a:rPr>
              <a:t>Il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calendario delle operazioni d'esame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(riunione preliminare, prove scritte anche in giorni non consecutivi, colloquio, eventuali prove suppletive) è definito dal dirigente scolastico o dal coordinatore delle attività educative e didattiche e comunicato al collegio.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it-IT" sz="3200" dirty="0">
              <a:solidFill>
                <a:srgbClr val="666666"/>
              </a:solidFill>
              <a:latin typeface="Agency FB" pitchFamily="34" charset="0"/>
            </a:endParaRPr>
          </a:p>
        </p:txBody>
      </p:sp>
      <p:sp>
        <p:nvSpPr>
          <p:cNvPr id="20485" name="Rettangolo 5"/>
          <p:cNvSpPr>
            <a:spLocks noChangeArrowheads="1"/>
          </p:cNvSpPr>
          <p:nvPr/>
        </p:nvSpPr>
        <p:spPr bwMode="auto">
          <a:xfrm>
            <a:off x="10469552" y="6868318"/>
            <a:ext cx="3475048" cy="120032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Rif. Art. 8 D. Lgs. 62/17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DM 741/17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C.M. 1865/17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2"/>
          <p:cNvSpPr>
            <a:spLocks noChangeArrowheads="1"/>
          </p:cNvSpPr>
          <p:nvPr/>
        </p:nvSpPr>
        <p:spPr bwMode="auto">
          <a:xfrm>
            <a:off x="369888" y="1090613"/>
            <a:ext cx="137858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I</a:t>
            </a:r>
            <a:r>
              <a:rPr lang="it-IT" sz="3000" dirty="0">
                <a:solidFill>
                  <a:srgbClr val="666666"/>
                </a:solidFill>
                <a:latin typeface="Agency FB" pitchFamily="34" charset="0"/>
              </a:rPr>
              <a:t>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candidati privatisti sono assegnati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alle singole sottocommissioni dalla commissione.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La commissione individua gli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eventuali strumenti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che possono essere utilizzati durante le prove scritte, dandone preventiva comunicazione ai candidati.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Nella riunione preliminare sono definiti gli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aspetti organizzativi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: </a:t>
            </a:r>
            <a:r>
              <a:rPr lang="it-IT" sz="3000" u="sng" dirty="0">
                <a:solidFill>
                  <a:srgbClr val="002060"/>
                </a:solidFill>
                <a:latin typeface="Agency FB" pitchFamily="34" charset="0"/>
              </a:rPr>
              <a:t>durata oraria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 di ciascuna delle prove scritte, che non deve superare le quattro ore, </a:t>
            </a:r>
            <a:r>
              <a:rPr lang="it-IT" sz="3000" u="sng" dirty="0">
                <a:solidFill>
                  <a:srgbClr val="002060"/>
                </a:solidFill>
                <a:latin typeface="Agency FB" pitchFamily="34" charset="0"/>
              </a:rPr>
              <a:t>l'ordine di successione delle prove scritte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 e delle </a:t>
            </a:r>
            <a:r>
              <a:rPr lang="it-IT" sz="3000" u="sng" dirty="0">
                <a:solidFill>
                  <a:srgbClr val="002060"/>
                </a:solidFill>
                <a:latin typeface="Agency FB" pitchFamily="34" charset="0"/>
              </a:rPr>
              <a:t>classi per i colloqui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, le modalità organizzative per </a:t>
            </a:r>
            <a:r>
              <a:rPr lang="it-IT" sz="3000" u="sng" dirty="0">
                <a:solidFill>
                  <a:srgbClr val="002060"/>
                </a:solidFill>
                <a:latin typeface="Agency FB" pitchFamily="34" charset="0"/>
              </a:rPr>
              <a:t>lo svolgimento delle prove per gli alunni con disabilità certificata o con disturbo specifico di apprendimento certificato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Le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tracce delle prove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sono predisposte dalla commissione in sede di riunione preliminare sulla base delle proposte dei docenti delle discipline coinvolte.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E’ competenza della Commissione di esame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valutare la necessità di prove differenziate </a:t>
            </a: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in ragione del PEI dell'alunno concordato con il consiglio di classe e con la famiglia.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it-IT" sz="3000" dirty="0">
                <a:solidFill>
                  <a:srgbClr val="002060"/>
                </a:solidFill>
                <a:latin typeface="Agency FB" pitchFamily="34" charset="0"/>
              </a:rPr>
              <a:t>E’ competenza della sottocommissione</a:t>
            </a:r>
            <a:r>
              <a:rPr lang="it-IT" sz="3000" dirty="0">
                <a:solidFill>
                  <a:srgbClr val="666666"/>
                </a:solidFill>
                <a:latin typeface="Agency FB" pitchFamily="34" charset="0"/>
              </a:rPr>
              <a:t> </a:t>
            </a:r>
            <a:r>
              <a:rPr lang="it-IT" sz="3000" b="1" dirty="0">
                <a:solidFill>
                  <a:srgbClr val="C00000"/>
                </a:solidFill>
                <a:latin typeface="Agency FB" pitchFamily="34" charset="0"/>
              </a:rPr>
              <a:t>predisporre le prove differenziate.</a:t>
            </a:r>
            <a:endParaRPr lang="it-IT" sz="3000" dirty="0">
              <a:solidFill>
                <a:srgbClr val="666666"/>
              </a:solidFill>
              <a:latin typeface="Agency FB" pitchFamily="34" charset="0"/>
            </a:endParaRPr>
          </a:p>
        </p:txBody>
      </p:sp>
      <p:sp>
        <p:nvSpPr>
          <p:cNvPr id="21508" name="Rettangolo 6"/>
          <p:cNvSpPr>
            <a:spLocks noChangeArrowheads="1"/>
          </p:cNvSpPr>
          <p:nvPr/>
        </p:nvSpPr>
        <p:spPr bwMode="auto">
          <a:xfrm>
            <a:off x="9115584" y="6868318"/>
            <a:ext cx="4176279" cy="120032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Rif. Art. 8 D. Lgs. 62/17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DM 741/17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C.M. 1865/17</a:t>
            </a:r>
          </a:p>
        </p:txBody>
      </p:sp>
      <p:sp>
        <p:nvSpPr>
          <p:cNvPr id="21509" name="Titolo 1"/>
          <p:cNvSpPr>
            <a:spLocks noGrp="1"/>
          </p:cNvSpPr>
          <p:nvPr>
            <p:ph type="title"/>
          </p:nvPr>
        </p:nvSpPr>
        <p:spPr>
          <a:xfrm>
            <a:off x="685800" y="68263"/>
            <a:ext cx="13258800" cy="666750"/>
          </a:xfrm>
          <a:ln>
            <a:solidFill>
              <a:srgbClr val="C00000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it-IT" sz="3600">
                <a:solidFill>
                  <a:srgbClr val="08883B"/>
                </a:solidFill>
                <a:latin typeface="Agency FB" pitchFamily="34" charset="0"/>
              </a:rPr>
              <a:t>Commissione d’esame</a:t>
            </a:r>
            <a:endParaRPr lang="it-IT" sz="3600">
              <a:solidFill>
                <a:srgbClr val="08883B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ttangolo 3"/>
          <p:cNvSpPr>
            <a:spLocks noChangeArrowheads="1"/>
          </p:cNvSpPr>
          <p:nvPr/>
        </p:nvSpPr>
        <p:spPr bwMode="auto">
          <a:xfrm>
            <a:off x="191989" y="385105"/>
            <a:ext cx="140287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08883B"/>
                </a:solidFill>
                <a:latin typeface="Agency FB" pitchFamily="34" charset="0"/>
              </a:rPr>
              <a:t>PROVE D’ESAME  </a:t>
            </a:r>
          </a:p>
          <a:p>
            <a:pPr algn="ctr"/>
            <a:endParaRPr lang="it-IT" sz="2400" b="1" dirty="0">
              <a:solidFill>
                <a:srgbClr val="08883B"/>
              </a:solidFill>
              <a:latin typeface="Agency FB" pitchFamily="34" charset="0"/>
            </a:endParaRPr>
          </a:p>
          <a:p>
            <a:pPr algn="just"/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riferite al </a:t>
            </a:r>
            <a:r>
              <a:rPr lang="it-IT" sz="2400" b="1" dirty="0">
                <a:solidFill>
                  <a:srgbClr val="002060"/>
                </a:solidFill>
                <a:latin typeface="Agency FB" pitchFamily="34" charset="0"/>
              </a:rPr>
              <a:t>profilo finale dello studente </a:t>
            </a:r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secondo le IN e </a:t>
            </a:r>
            <a:r>
              <a:rPr lang="it-IT" sz="2400" b="1" dirty="0">
                <a:solidFill>
                  <a:srgbClr val="002060"/>
                </a:solidFill>
                <a:latin typeface="Agency FB" pitchFamily="34" charset="0"/>
              </a:rPr>
              <a:t>predisposte dalla commissione insieme ai criteri </a:t>
            </a:r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per la correzione e la valutazione. </a:t>
            </a:r>
            <a:r>
              <a:rPr lang="it-IT" sz="2400" b="1" dirty="0">
                <a:solidFill>
                  <a:srgbClr val="002060"/>
                </a:solidFill>
                <a:latin typeface="Agency FB" pitchFamily="34" charset="0"/>
              </a:rPr>
              <a:t>Si deve utilizzare una scala di dieci valori INTERI</a:t>
            </a:r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 per uniformità nelle modalità di attribuzione dei voti alle prove scritte e orali in tutte le commissioni.</a:t>
            </a:r>
          </a:p>
        </p:txBody>
      </p:sp>
      <p:sp>
        <p:nvSpPr>
          <p:cNvPr id="22532" name="Rettangolo 4"/>
          <p:cNvSpPr>
            <a:spLocks noChangeArrowheads="1"/>
          </p:cNvSpPr>
          <p:nvPr/>
        </p:nvSpPr>
        <p:spPr bwMode="auto">
          <a:xfrm>
            <a:off x="10627568" y="6830923"/>
            <a:ext cx="3168351" cy="120032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Rif. Art. 8 D. Lgs. 62/17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DM 741/17</a:t>
            </a:r>
          </a:p>
          <a:p>
            <a:pPr algn="r"/>
            <a:r>
              <a:rPr lang="it-IT" sz="2400" dirty="0">
                <a:solidFill>
                  <a:srgbClr val="2F7400"/>
                </a:solidFill>
                <a:latin typeface="Agency FB" pitchFamily="34" charset="0"/>
              </a:rPr>
              <a:t>C.M. 1865/17</a:t>
            </a:r>
          </a:p>
        </p:txBody>
      </p:sp>
      <p:sp>
        <p:nvSpPr>
          <p:cNvPr id="22533" name="Rettangolo 2"/>
          <p:cNvSpPr>
            <a:spLocks noChangeArrowheads="1"/>
          </p:cNvSpPr>
          <p:nvPr/>
        </p:nvSpPr>
        <p:spPr bwMode="auto">
          <a:xfrm>
            <a:off x="1581415" y="2170584"/>
            <a:ext cx="66182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400" b="1" dirty="0">
                <a:solidFill>
                  <a:srgbClr val="C00000"/>
                </a:solidFill>
                <a:latin typeface="Agency FB" pitchFamily="34" charset="0"/>
              </a:rPr>
              <a:t>tre prove scritte 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a) </a:t>
            </a:r>
            <a:r>
              <a:rPr lang="it-IT" sz="2400" b="1" dirty="0">
                <a:solidFill>
                  <a:srgbClr val="002060"/>
                </a:solidFill>
                <a:latin typeface="Agency FB" pitchFamily="34" charset="0"/>
              </a:rPr>
              <a:t>prova scritta di italiano </a:t>
            </a:r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o della lingua nella quale si svolge l’insegnamento, intesa ad accertare la padronanza della stessa lingua;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b) </a:t>
            </a:r>
            <a:r>
              <a:rPr lang="it-IT" sz="2400" b="1" dirty="0">
                <a:solidFill>
                  <a:srgbClr val="002060"/>
                </a:solidFill>
                <a:latin typeface="Agency FB" pitchFamily="34" charset="0"/>
              </a:rPr>
              <a:t>prova scritta relativa alle competenze logico matematiche</a:t>
            </a:r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;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c) </a:t>
            </a:r>
            <a:r>
              <a:rPr lang="it-IT" sz="2400" b="1" dirty="0">
                <a:solidFill>
                  <a:srgbClr val="002060"/>
                </a:solidFill>
                <a:latin typeface="Agency FB" pitchFamily="34" charset="0"/>
              </a:rPr>
              <a:t>prova scritta</a:t>
            </a:r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, relativa alle competenze acquisite, articolata in una sezione per ciascuna </a:t>
            </a:r>
            <a:r>
              <a:rPr lang="it-IT" sz="2400" b="1" dirty="0">
                <a:solidFill>
                  <a:srgbClr val="002060"/>
                </a:solidFill>
                <a:latin typeface="Agency FB" pitchFamily="34" charset="0"/>
              </a:rPr>
              <a:t>delle lingue straniere </a:t>
            </a:r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studiate.</a:t>
            </a:r>
          </a:p>
        </p:txBody>
      </p:sp>
      <p:sp>
        <p:nvSpPr>
          <p:cNvPr id="22534" name="Rettangolo 5"/>
          <p:cNvSpPr>
            <a:spLocks noChangeArrowheads="1"/>
          </p:cNvSpPr>
          <p:nvPr/>
        </p:nvSpPr>
        <p:spPr bwMode="auto">
          <a:xfrm>
            <a:off x="1626568" y="5001223"/>
            <a:ext cx="65944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400" b="1" dirty="0">
                <a:solidFill>
                  <a:srgbClr val="C00000"/>
                </a:solidFill>
                <a:latin typeface="Agency FB" pitchFamily="34" charset="0"/>
              </a:rPr>
              <a:t>Il colloquio </a:t>
            </a:r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è finalizzato a valutare le conoscenze, le capacità di argomentazione, di risoluzione di problemi, di pensiero critico e riflessivo, il livello di padronanza delle competenze di cittadinanza, delle competenze nelle lingue straniere.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  <a:latin typeface="Agency FB" pitchFamily="34" charset="0"/>
              </a:rPr>
              <a:t>Per i percorsi ad indirizzo musicale, nell’ambito del colloquio è previsto anche lo svolgimento di una prova pratica di strumento</a:t>
            </a:r>
            <a:r>
              <a:rPr lang="it-IT" sz="2100" dirty="0">
                <a:solidFill>
                  <a:srgbClr val="002060"/>
                </a:solidFill>
                <a:latin typeface="Agency FB" pitchFamily="34" charset="0"/>
              </a:rPr>
              <a:t>.</a:t>
            </a:r>
          </a:p>
        </p:txBody>
      </p:sp>
      <p:sp>
        <p:nvSpPr>
          <p:cNvPr id="22536" name="Rettangolo 8"/>
          <p:cNvSpPr>
            <a:spLocks noChangeArrowheads="1"/>
          </p:cNvSpPr>
          <p:nvPr/>
        </p:nvSpPr>
        <p:spPr bwMode="auto">
          <a:xfrm>
            <a:off x="9142545" y="4148138"/>
            <a:ext cx="52974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400">
                <a:solidFill>
                  <a:srgbClr val="C00000"/>
                </a:solidFill>
                <a:latin typeface="Agency FB" pitchFamily="34" charset="0"/>
              </a:rPr>
              <a:t>è un’unica prova distinta in due sezioni.</a:t>
            </a:r>
          </a:p>
          <a:p>
            <a:pPr algn="just"/>
            <a:r>
              <a:rPr lang="it-IT" sz="2400">
                <a:solidFill>
                  <a:srgbClr val="C00000"/>
                </a:solidFill>
                <a:latin typeface="Agency FB" pitchFamily="34" charset="0"/>
              </a:rPr>
              <a:t>Il voto deve essere unico (non deriva da una media). 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8199703" y="4537076"/>
            <a:ext cx="804722" cy="7461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6304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8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tangolo 2"/>
          <p:cNvSpPr>
            <a:spLocks noChangeArrowheads="1"/>
          </p:cNvSpPr>
          <p:nvPr/>
        </p:nvSpPr>
        <p:spPr bwMode="auto">
          <a:xfrm>
            <a:off x="287804" y="586408"/>
            <a:ext cx="140509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08883B"/>
                </a:solidFill>
                <a:latin typeface="Agency FB" pitchFamily="34" charset="0"/>
              </a:rPr>
              <a:t>VALUTAZIONE FINALE </a:t>
            </a:r>
          </a:p>
          <a:p>
            <a:r>
              <a:rPr lang="it-IT" dirty="0">
                <a:solidFill>
                  <a:srgbClr val="002060"/>
                </a:solidFill>
                <a:latin typeface="Agency FB" pitchFamily="34" charset="0"/>
              </a:rPr>
              <a:t>Il voto finale è dato dalla media arrotondata all’unità superiore per frazioni pari o superiori a 0,5, tra </a:t>
            </a:r>
          </a:p>
          <a:p>
            <a:pPr algn="ctr"/>
            <a:r>
              <a:rPr lang="it-IT" sz="2400" dirty="0">
                <a:solidFill>
                  <a:srgbClr val="666666"/>
                </a:solidFill>
                <a:latin typeface="Agency FB" pitchFamily="34" charset="0"/>
              </a:rPr>
              <a:t> </a:t>
            </a:r>
            <a:r>
              <a:rPr lang="it-IT" sz="2400" b="1" dirty="0">
                <a:solidFill>
                  <a:srgbClr val="C00000"/>
                </a:solidFill>
                <a:latin typeface="Agency FB" pitchFamily="34" charset="0"/>
              </a:rPr>
              <a:t>VOTO DI AMMISSIONE e MEDIA CALCOLATA SENZA ARROTONDAMENTI DELLE PROVE D’ESAME (SCRITTI E COLLOQUIO)</a:t>
            </a:r>
          </a:p>
          <a:p>
            <a:r>
              <a:rPr lang="it-IT" dirty="0">
                <a:solidFill>
                  <a:srgbClr val="002060"/>
                </a:solidFill>
                <a:latin typeface="Agency FB" pitchFamily="34" charset="0"/>
              </a:rPr>
              <a:t>Per superare l’esame il voto finale deve essere almeno pari a sei decimi.</a:t>
            </a:r>
          </a:p>
          <a:p>
            <a:pPr algn="ctr"/>
            <a:r>
              <a:rPr lang="it-IT" b="1" dirty="0">
                <a:solidFill>
                  <a:srgbClr val="08883B"/>
                </a:solidFill>
                <a:latin typeface="Agency FB" pitchFamily="34" charset="0"/>
              </a:rPr>
              <a:t>LODE</a:t>
            </a:r>
          </a:p>
          <a:p>
            <a:pPr algn="just"/>
            <a:r>
              <a:rPr lang="it-IT" dirty="0">
                <a:solidFill>
                  <a:srgbClr val="002060"/>
                </a:solidFill>
                <a:latin typeface="Agency FB" pitchFamily="34" charset="0"/>
              </a:rPr>
              <a:t>E’ attribuita dalla commissione con </a:t>
            </a:r>
            <a:r>
              <a:rPr lang="it-IT" b="1" dirty="0">
                <a:solidFill>
                  <a:srgbClr val="002060"/>
                </a:solidFill>
                <a:latin typeface="Agency FB" pitchFamily="34" charset="0"/>
              </a:rPr>
              <a:t>deliberazione all’unanimità</a:t>
            </a:r>
            <a:r>
              <a:rPr lang="it-IT" dirty="0">
                <a:solidFill>
                  <a:srgbClr val="002060"/>
                </a:solidFill>
                <a:latin typeface="Agency FB" pitchFamily="34" charset="0"/>
              </a:rPr>
              <a:t>, su proposta della sottocommissione, in relazione alle valutazioni conseguite nel percorso scolastico del triennio e agli esiti delle prove d’esame, </a:t>
            </a:r>
            <a:r>
              <a:rPr lang="it-IT" b="1" dirty="0">
                <a:solidFill>
                  <a:srgbClr val="002060"/>
                </a:solidFill>
                <a:latin typeface="Agency FB" pitchFamily="34" charset="0"/>
              </a:rPr>
              <a:t>purché la valutazione finale sia stata espressa con la votazione di dieci decimi.</a:t>
            </a:r>
          </a:p>
          <a:p>
            <a:pPr algn="ctr"/>
            <a:r>
              <a:rPr lang="it-IT" b="1" dirty="0">
                <a:solidFill>
                  <a:srgbClr val="08883B"/>
                </a:solidFill>
                <a:latin typeface="Agency FB" pitchFamily="34" charset="0"/>
              </a:rPr>
              <a:t>SESSIONI SUPPLETIVE</a:t>
            </a:r>
          </a:p>
          <a:p>
            <a:pPr algn="just"/>
            <a:r>
              <a:rPr lang="it-IT" dirty="0">
                <a:solidFill>
                  <a:srgbClr val="002060"/>
                </a:solidFill>
                <a:latin typeface="Agency FB" pitchFamily="34" charset="0"/>
              </a:rPr>
              <a:t>La commissione prevede un’unica sessione suppletiva d’esame che si deve </a:t>
            </a:r>
            <a:r>
              <a:rPr lang="it-IT" b="1" dirty="0">
                <a:solidFill>
                  <a:srgbClr val="002060"/>
                </a:solidFill>
                <a:latin typeface="Agency FB" pitchFamily="34" charset="0"/>
              </a:rPr>
              <a:t>concludere entro il 30 giugno </a:t>
            </a:r>
            <a:r>
              <a:rPr lang="it-IT" dirty="0">
                <a:solidFill>
                  <a:srgbClr val="002060"/>
                </a:solidFill>
                <a:latin typeface="Agency FB" pitchFamily="34" charset="0"/>
              </a:rPr>
              <a:t>per gli alunni eventualmente assenti ad una o più prove, </a:t>
            </a:r>
            <a:r>
              <a:rPr lang="it-IT" b="1" dirty="0">
                <a:solidFill>
                  <a:srgbClr val="002060"/>
                </a:solidFill>
                <a:latin typeface="Agency FB" pitchFamily="34" charset="0"/>
              </a:rPr>
              <a:t>per gravi motivi documentati</a:t>
            </a:r>
            <a:r>
              <a:rPr lang="it-IT" dirty="0">
                <a:solidFill>
                  <a:srgbClr val="002060"/>
                </a:solidFill>
                <a:latin typeface="Agency FB" pitchFamily="34" charset="0"/>
              </a:rPr>
              <a:t>, valutati dal consiglio di classe. In casi eccezionali, entro il termine dell’anno scolastico (31.08).</a:t>
            </a:r>
          </a:p>
          <a:p>
            <a:pPr algn="just"/>
            <a:endParaRPr lang="it-IT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27653" name="Rettangolo 5"/>
          <p:cNvSpPr>
            <a:spLocks noChangeArrowheads="1"/>
          </p:cNvSpPr>
          <p:nvPr/>
        </p:nvSpPr>
        <p:spPr bwMode="auto">
          <a:xfrm>
            <a:off x="10987608" y="7288629"/>
            <a:ext cx="2413000" cy="8302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>
                <a:solidFill>
                  <a:srgbClr val="2F7400"/>
                </a:solidFill>
                <a:latin typeface="Agency FB" pitchFamily="34" charset="0"/>
              </a:rPr>
              <a:t>Rif. Art. 8 D. Lgs. 62/17</a:t>
            </a:r>
          </a:p>
          <a:p>
            <a:pPr algn="r"/>
            <a:r>
              <a:rPr lang="it-IT" sz="2400">
                <a:solidFill>
                  <a:srgbClr val="2F7400"/>
                </a:solidFill>
                <a:latin typeface="Agency FB" pitchFamily="34" charset="0"/>
              </a:rPr>
              <a:t>DM 741/17</a:t>
            </a: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4846</TotalTime>
  <Words>1410</Words>
  <Application>Microsoft Office PowerPoint</Application>
  <PresentationFormat>Personalizzato</PresentationFormat>
  <Paragraphs>100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Agency FB</vt:lpstr>
      <vt:lpstr>Arial</vt:lpstr>
      <vt:lpstr>Lucida Sans Unicode</vt:lpstr>
      <vt:lpstr>Verdana</vt:lpstr>
      <vt:lpstr>Wingdings</vt:lpstr>
      <vt:lpstr>Wingdings 2</vt:lpstr>
      <vt:lpstr>Wingdings 3</vt:lpstr>
      <vt:lpstr>Viale</vt:lpstr>
      <vt:lpstr>Presentazione standard di PowerPoint</vt:lpstr>
      <vt:lpstr> Validità dell’anno scolastico per ammissione all’esame </vt:lpstr>
      <vt:lpstr>               Criteri di ammissione all’esame </vt:lpstr>
      <vt:lpstr>                                Ammissione all’Esame di Stato conclusivo del primo ciclo di istruzione</vt:lpstr>
      <vt:lpstr>                                Ammissione all’Esame di Stato conclusivo del primo ciclo di istruzione</vt:lpstr>
      <vt:lpstr>Commissione d’esame</vt:lpstr>
      <vt:lpstr>Commissione d’esame</vt:lpstr>
      <vt:lpstr>Presentazione standard di PowerPoint</vt:lpstr>
      <vt:lpstr>Presentazione standard di PowerPoint</vt:lpstr>
      <vt:lpstr>Presentazione standard di PowerPoint</vt:lpstr>
      <vt:lpstr>Esame di Stato nel primo ciclo  per gli alunni con disabilità</vt:lpstr>
    </vt:vector>
  </TitlesOfParts>
  <Company>Hewlett Packard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is Arial Bold 60pt  on up to three lines</dc:title>
  <dc:creator>Flati, Rosalba</dc:creator>
  <cp:lastModifiedBy>Silvestro Mariarosa</cp:lastModifiedBy>
  <cp:revision>536</cp:revision>
  <cp:lastPrinted>2017-05-17T10:21:56Z</cp:lastPrinted>
  <dcterms:created xsi:type="dcterms:W3CDTF">2017-03-30T12:22:13Z</dcterms:created>
  <dcterms:modified xsi:type="dcterms:W3CDTF">2023-05-30T06:40:08Z</dcterms:modified>
</cp:coreProperties>
</file>