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56" r:id="rId2"/>
    <p:sldId id="258" r:id="rId3"/>
    <p:sldId id="277" r:id="rId4"/>
    <p:sldId id="259" r:id="rId5"/>
    <p:sldId id="279" r:id="rId6"/>
    <p:sldId id="296" r:id="rId7"/>
    <p:sldId id="280" r:id="rId8"/>
    <p:sldId id="260" r:id="rId9"/>
    <p:sldId id="262" r:id="rId10"/>
    <p:sldId id="263" r:id="rId11"/>
    <p:sldId id="264" r:id="rId12"/>
    <p:sldId id="299" r:id="rId13"/>
    <p:sldId id="268" r:id="rId14"/>
    <p:sldId id="285" r:id="rId15"/>
    <p:sldId id="286" r:id="rId16"/>
    <p:sldId id="269" r:id="rId17"/>
    <p:sldId id="300" r:id="rId18"/>
    <p:sldId id="283" r:id="rId19"/>
    <p:sldId id="301" r:id="rId20"/>
    <p:sldId id="284" r:id="rId21"/>
    <p:sldId id="302" r:id="rId22"/>
    <p:sldId id="287" r:id="rId23"/>
    <p:sldId id="288" r:id="rId24"/>
    <p:sldId id="289" r:id="rId25"/>
    <p:sldId id="270" r:id="rId26"/>
    <p:sldId id="291" r:id="rId27"/>
    <p:sldId id="304" r:id="rId28"/>
    <p:sldId id="305" r:id="rId29"/>
    <p:sldId id="303" r:id="rId30"/>
    <p:sldId id="292" r:id="rId31"/>
    <p:sldId id="290" r:id="rId32"/>
    <p:sldId id="274" r:id="rId33"/>
    <p:sldId id="293" r:id="rId34"/>
    <p:sldId id="275" r:id="rId35"/>
    <p:sldId id="282" r:id="rId36"/>
    <p:sldId id="295" r:id="rId37"/>
    <p:sldId id="276" r:id="rId3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9D0E85-501B-4698-816C-AA4D7BB5005C}" type="datetimeFigureOut">
              <a:rPr lang="it-IT" smtClean="0"/>
              <a:pPr/>
              <a:t>28/03/2019</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F3256C-9384-46A0-BAA4-004869D3AB99}" type="slidenum">
              <a:rPr lang="it-IT" smtClean="0"/>
              <a:pPr/>
              <a:t>‹N›</a:t>
            </a:fld>
            <a:endParaRPr lang="it-IT"/>
          </a:p>
        </p:txBody>
      </p:sp>
    </p:spTree>
    <p:extLst>
      <p:ext uri="{BB962C8B-B14F-4D97-AF65-F5344CB8AC3E}">
        <p14:creationId xmlns:p14="http://schemas.microsoft.com/office/powerpoint/2010/main" val="1371755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7F49D355-16BD-4E45-BD9A-5EA878CF7CBD}" type="datetimeFigureOut">
              <a:rPr lang="it-IT" smtClean="0"/>
              <a:pPr/>
              <a:t>28/03/2019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A41E1B-4F70-4964-A407-84C68BE8251C}"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63000">
              <a:schemeClr val="bg1"/>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49D355-16BD-4E45-BD9A-5EA878CF7CBD}" type="datetimeFigureOut">
              <a:rPr lang="it-IT" smtClean="0"/>
              <a:pPr/>
              <a:t>28/03/2019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41E1B-4F70-4964-A407-84C68BE8251C}"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Quadri%20di%20riferimento/QDR%20prima%20PROVA%2026%20novembre.pdf"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www.orizzontescuola.it/maturita-on-line-esempi-di-tracce-per-la-prima-prova-scritta/"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Tracce%20prima%20prova%202019"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DM%20769%20.pdf" TargetMode="External"/><Relationship Id="rId2" Type="http://schemas.openxmlformats.org/officeDocument/2006/relationships/hyperlink" Target="decreto%2062.pdf"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hyperlink" Target="Quadri%20di%20riferimento/QDR_Licei_26%20novembre/QDR%20liceo%20scientifico%20LI03.pdf"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www.istruzione.it/esame_di_stato/index.shtml"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Circolare%203050%202018%20Palumbo.pdf"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Quadri%20di%20riferimento/DM%20769%20.pdf" TargetMode="Externa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Prot.-17676-del-12-10-2018.pdf" TargetMode="External"/><Relationship Id="rId2" Type="http://schemas.openxmlformats.org/officeDocument/2006/relationships/hyperlink" Target="Circolare%203050%202018%20Palumbo.pdf" TargetMode="Externa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Esami-di-Stato-%20Decreto%2018%20gennaio%202019.pdf"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OM-n-205.pdf"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uppo 11"/>
          <p:cNvGrpSpPr/>
          <p:nvPr/>
        </p:nvGrpSpPr>
        <p:grpSpPr>
          <a:xfrm>
            <a:off x="-36512" y="-143387"/>
            <a:ext cx="5629432" cy="6884753"/>
            <a:chOff x="-36512" y="-143387"/>
            <a:chExt cx="5629432" cy="6884753"/>
          </a:xfrm>
        </p:grpSpPr>
        <p:cxnSp>
          <p:nvCxnSpPr>
            <p:cNvPr id="3" name="Connettore 1 2"/>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nettore 1 7"/>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Immagin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5"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4" name="CasellaDiTesto 3"/>
          <p:cNvSpPr txBox="1"/>
          <p:nvPr/>
        </p:nvSpPr>
        <p:spPr>
          <a:xfrm>
            <a:off x="809665" y="2996952"/>
            <a:ext cx="8111430" cy="584775"/>
          </a:xfrm>
          <a:prstGeom prst="rect">
            <a:avLst/>
          </a:prstGeom>
          <a:solidFill>
            <a:srgbClr val="FFC000"/>
          </a:solidFill>
        </p:spPr>
        <p:txBody>
          <a:bodyPr wrap="square" rtlCol="0">
            <a:spAutoFit/>
          </a:bodyPr>
          <a:lstStyle/>
          <a:p>
            <a:pPr algn="ctr"/>
            <a:r>
              <a:rPr lang="it-IT" sz="3200" b="1" dirty="0" smtClean="0">
                <a:solidFill>
                  <a:schemeClr val="bg1"/>
                </a:solidFill>
                <a:latin typeface="Agency FB" panose="020B0503020202020204" pitchFamily="34" charset="0"/>
              </a:rPr>
              <a:t>Esame di Stato 2019</a:t>
            </a:r>
            <a:r>
              <a:rPr lang="it-IT" sz="3200" dirty="0" smtClean="0">
                <a:solidFill>
                  <a:schemeClr val="bg1"/>
                </a:solidFill>
                <a:latin typeface="Agency FB" panose="020B0503020202020204" pitchFamily="34" charset="0"/>
              </a:rPr>
              <a:t>: il contesto normativo e le novità</a:t>
            </a:r>
            <a:endParaRPr lang="it-IT" sz="3200" dirty="0">
              <a:solidFill>
                <a:schemeClr val="bg1"/>
              </a:solidFill>
              <a:latin typeface="Agency FB" panose="020B0503020202020204" pitchFamily="34" charset="0"/>
            </a:endParaRPr>
          </a:p>
        </p:txBody>
      </p:sp>
    </p:spTree>
    <p:extLst>
      <p:ext uri="{BB962C8B-B14F-4D97-AF65-F5344CB8AC3E}">
        <p14:creationId xmlns:p14="http://schemas.microsoft.com/office/powerpoint/2010/main" val="2294745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189435"/>
            <a:ext cx="71993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2" name="Tabella 11"/>
          <p:cNvGraphicFramePr>
            <a:graphicFrameLocks noGrp="1"/>
          </p:cNvGraphicFramePr>
          <p:nvPr>
            <p:extLst>
              <p:ext uri="{D42A27DB-BD31-4B8C-83A1-F6EECF244321}">
                <p14:modId xmlns:p14="http://schemas.microsoft.com/office/powerpoint/2010/main" val="2069972296"/>
              </p:ext>
            </p:extLst>
          </p:nvPr>
        </p:nvGraphicFramePr>
        <p:xfrm>
          <a:off x="1835696" y="1916832"/>
          <a:ext cx="5760640" cy="3992880"/>
        </p:xfrm>
        <a:graphic>
          <a:graphicData uri="http://schemas.openxmlformats.org/drawingml/2006/table">
            <a:tbl>
              <a:tblPr firstRow="1" bandRow="1">
                <a:tableStyleId>{5C22544A-7EE6-4342-B048-85BDC9FD1C3A}</a:tableStyleId>
              </a:tblPr>
              <a:tblGrid>
                <a:gridCol w="3024336"/>
                <a:gridCol w="2736304"/>
              </a:tblGrid>
              <a:tr h="572683">
                <a:tc>
                  <a:txBody>
                    <a:bodyPr/>
                    <a:lstStyle/>
                    <a:p>
                      <a:pPr algn="ctr"/>
                      <a:r>
                        <a:rPr lang="it-IT" sz="1800" dirty="0" smtClean="0">
                          <a:latin typeface="Calibri" panose="020F0502020204030204" pitchFamily="34" charset="0"/>
                        </a:rPr>
                        <a:t>Somma</a:t>
                      </a:r>
                      <a:r>
                        <a:rPr lang="it-IT" sz="1800" baseline="0" dirty="0" smtClean="0">
                          <a:latin typeface="Calibri" panose="020F0502020204030204" pitchFamily="34" charset="0"/>
                        </a:rPr>
                        <a:t> dei crediti conseguiti</a:t>
                      </a:r>
                    </a:p>
                    <a:p>
                      <a:pPr algn="ctr"/>
                      <a:r>
                        <a:rPr lang="it-IT" sz="1800" baseline="0" dirty="0" smtClean="0">
                          <a:latin typeface="Calibri" panose="020F0502020204030204" pitchFamily="34" charset="0"/>
                        </a:rPr>
                        <a:t>per il III e IV anno</a:t>
                      </a:r>
                      <a:endParaRPr lang="it-IT" sz="1800" dirty="0">
                        <a:latin typeface="Calibri" panose="020F0502020204030204" pitchFamily="34" charset="0"/>
                      </a:endParaRPr>
                    </a:p>
                  </a:txBody>
                  <a:tcPr/>
                </a:tc>
                <a:tc>
                  <a:txBody>
                    <a:bodyPr/>
                    <a:lstStyle/>
                    <a:p>
                      <a:pPr algn="ctr"/>
                      <a:r>
                        <a:rPr lang="it-IT" sz="1800" dirty="0" smtClean="0">
                          <a:latin typeface="Calibri" panose="020F0502020204030204" pitchFamily="34" charset="0"/>
                        </a:rPr>
                        <a:t>Nuovo</a:t>
                      </a:r>
                      <a:r>
                        <a:rPr lang="it-IT" sz="1800" baseline="0" dirty="0" smtClean="0">
                          <a:latin typeface="Calibri" panose="020F0502020204030204" pitchFamily="34" charset="0"/>
                        </a:rPr>
                        <a:t> credito attribuito</a:t>
                      </a:r>
                    </a:p>
                    <a:p>
                      <a:pPr algn="ctr"/>
                      <a:r>
                        <a:rPr lang="it-IT" sz="1800" baseline="0" dirty="0" smtClean="0">
                          <a:latin typeface="Calibri" panose="020F0502020204030204" pitchFamily="34" charset="0"/>
                        </a:rPr>
                        <a:t>per il III e IV anno (totale)</a:t>
                      </a:r>
                      <a:endParaRPr lang="it-IT" sz="1800" dirty="0">
                        <a:latin typeface="Calibri" panose="020F0502020204030204" pitchFamily="34" charset="0"/>
                      </a:endParaRPr>
                    </a:p>
                  </a:txBody>
                  <a:tcPr/>
                </a:tc>
              </a:tr>
              <a:tr h="286531">
                <a:tc>
                  <a:txBody>
                    <a:bodyPr/>
                    <a:lstStyle/>
                    <a:p>
                      <a:pPr algn="ctr"/>
                      <a:r>
                        <a:rPr lang="it-IT" sz="1400" b="1" kern="1200" dirty="0" smtClean="0">
                          <a:solidFill>
                            <a:schemeClr val="dk1"/>
                          </a:solidFill>
                          <a:effectLst/>
                          <a:latin typeface="Calibri" panose="020F0502020204030204" pitchFamily="34" charset="0"/>
                          <a:ea typeface="+mn-ea"/>
                          <a:cs typeface="+mn-cs"/>
                        </a:rPr>
                        <a:t>6 </a:t>
                      </a:r>
                      <a:endParaRPr lang="it-IT" sz="1400" b="1" dirty="0">
                        <a:latin typeface="Calibri" panose="020F0502020204030204" pitchFamily="34" charset="0"/>
                      </a:endParaRPr>
                    </a:p>
                  </a:txBody>
                  <a:tcPr/>
                </a:tc>
                <a:tc>
                  <a:txBody>
                    <a:bodyPr/>
                    <a:lstStyle/>
                    <a:p>
                      <a:pPr algn="ctr"/>
                      <a:r>
                        <a:rPr lang="it-IT" sz="1400" b="1" dirty="0" smtClean="0">
                          <a:latin typeface="Calibri" panose="020F0502020204030204" pitchFamily="34" charset="0"/>
                        </a:rPr>
                        <a:t>15</a:t>
                      </a:r>
                      <a:endParaRPr lang="it-IT" sz="1400" b="1" dirty="0">
                        <a:latin typeface="Calibri" panose="020F0502020204030204" pitchFamily="34" charset="0"/>
                      </a:endParaRPr>
                    </a:p>
                  </a:txBody>
                  <a:tcPr/>
                </a:tc>
              </a:tr>
              <a:tr h="286531">
                <a:tc>
                  <a:txBody>
                    <a:bodyPr/>
                    <a:lstStyle/>
                    <a:p>
                      <a:pPr algn="ctr"/>
                      <a:r>
                        <a:rPr lang="it-IT" sz="1400" b="1" kern="1200" dirty="0" smtClean="0">
                          <a:solidFill>
                            <a:schemeClr val="dk1"/>
                          </a:solidFill>
                          <a:effectLst/>
                          <a:latin typeface="Calibri" panose="020F0502020204030204" pitchFamily="34" charset="0"/>
                          <a:ea typeface="+mn-ea"/>
                          <a:cs typeface="+mn-cs"/>
                        </a:rPr>
                        <a:t>7</a:t>
                      </a:r>
                      <a:endParaRPr lang="it-IT" sz="1400" b="1" dirty="0">
                        <a:latin typeface="Calibri" panose="020F0502020204030204" pitchFamily="34" charset="0"/>
                      </a:endParaRPr>
                    </a:p>
                  </a:txBody>
                  <a:tcPr/>
                </a:tc>
                <a:tc>
                  <a:txBody>
                    <a:bodyPr/>
                    <a:lstStyle/>
                    <a:p>
                      <a:pPr algn="ctr"/>
                      <a:r>
                        <a:rPr lang="it-IT" sz="1400" b="1" kern="1200" dirty="0" smtClean="0">
                          <a:solidFill>
                            <a:schemeClr val="dk1"/>
                          </a:solidFill>
                          <a:effectLst/>
                          <a:latin typeface="Calibri" panose="020F0502020204030204" pitchFamily="34" charset="0"/>
                          <a:ea typeface="+mn-ea"/>
                          <a:cs typeface="+mn-cs"/>
                        </a:rPr>
                        <a:t>16 </a:t>
                      </a:r>
                      <a:endParaRPr lang="it-IT" sz="1400" b="1" dirty="0">
                        <a:latin typeface="Calibri" panose="020F0502020204030204" pitchFamily="34" charset="0"/>
                      </a:endParaRPr>
                    </a:p>
                  </a:txBody>
                  <a:tcPr/>
                </a:tc>
              </a:tr>
              <a:tr h="286531">
                <a:tc>
                  <a:txBody>
                    <a:bodyPr/>
                    <a:lstStyle/>
                    <a:p>
                      <a:pPr algn="ctr"/>
                      <a:r>
                        <a:rPr lang="it-IT" sz="1400" b="1" kern="1200" dirty="0" smtClean="0">
                          <a:solidFill>
                            <a:schemeClr val="dk1"/>
                          </a:solidFill>
                          <a:effectLst/>
                          <a:latin typeface="Calibri" panose="020F0502020204030204" pitchFamily="34" charset="0"/>
                          <a:ea typeface="+mn-ea"/>
                          <a:cs typeface="+mn-cs"/>
                        </a:rPr>
                        <a:t>8</a:t>
                      </a:r>
                      <a:endParaRPr lang="it-IT" sz="1400" b="1" dirty="0">
                        <a:latin typeface="Calibri" panose="020F0502020204030204" pitchFamily="34" charset="0"/>
                      </a:endParaRPr>
                    </a:p>
                  </a:txBody>
                  <a:tcPr/>
                </a:tc>
                <a:tc>
                  <a:txBody>
                    <a:bodyPr/>
                    <a:lstStyle/>
                    <a:p>
                      <a:pPr algn="ctr"/>
                      <a:r>
                        <a:rPr lang="it-IT" sz="1400" b="1" kern="1200" dirty="0" smtClean="0">
                          <a:solidFill>
                            <a:schemeClr val="dk1"/>
                          </a:solidFill>
                          <a:effectLst/>
                          <a:latin typeface="Calibri" panose="020F0502020204030204" pitchFamily="34" charset="0"/>
                          <a:ea typeface="+mn-ea"/>
                          <a:cs typeface="+mn-cs"/>
                        </a:rPr>
                        <a:t>17</a:t>
                      </a:r>
                      <a:endParaRPr lang="it-IT" sz="1400" b="1" dirty="0">
                        <a:latin typeface="Calibri" panose="020F0502020204030204" pitchFamily="34" charset="0"/>
                      </a:endParaRPr>
                    </a:p>
                  </a:txBody>
                  <a:tcPr/>
                </a:tc>
              </a:tr>
              <a:tr h="286531">
                <a:tc>
                  <a:txBody>
                    <a:bodyPr/>
                    <a:lstStyle/>
                    <a:p>
                      <a:pPr algn="ctr"/>
                      <a:r>
                        <a:rPr lang="it-IT" sz="1400" b="1" kern="1200" dirty="0" smtClean="0">
                          <a:solidFill>
                            <a:schemeClr val="dk1"/>
                          </a:solidFill>
                          <a:effectLst/>
                          <a:latin typeface="Calibri" panose="020F0502020204030204" pitchFamily="34" charset="0"/>
                          <a:ea typeface="+mn-ea"/>
                          <a:cs typeface="+mn-cs"/>
                        </a:rPr>
                        <a:t>9</a:t>
                      </a:r>
                      <a:endParaRPr lang="it-IT" sz="1400" b="1" dirty="0">
                        <a:latin typeface="Calibri" panose="020F0502020204030204" pitchFamily="34" charset="0"/>
                      </a:endParaRPr>
                    </a:p>
                  </a:txBody>
                  <a:tcPr/>
                </a:tc>
                <a:tc>
                  <a:txBody>
                    <a:bodyPr/>
                    <a:lstStyle/>
                    <a:p>
                      <a:pPr algn="ctr"/>
                      <a:r>
                        <a:rPr lang="it-IT" sz="1400" b="1" kern="1200" dirty="0" smtClean="0">
                          <a:solidFill>
                            <a:schemeClr val="dk1"/>
                          </a:solidFill>
                          <a:effectLst/>
                          <a:latin typeface="Calibri" panose="020F0502020204030204" pitchFamily="34" charset="0"/>
                          <a:ea typeface="+mn-ea"/>
                          <a:cs typeface="+mn-cs"/>
                        </a:rPr>
                        <a:t> 18 </a:t>
                      </a:r>
                      <a:endParaRPr lang="it-IT" sz="1400" b="1" dirty="0">
                        <a:latin typeface="Calibri" panose="020F0502020204030204" pitchFamily="34" charset="0"/>
                      </a:endParaRPr>
                    </a:p>
                  </a:txBody>
                  <a:tcPr/>
                </a:tc>
              </a:tr>
              <a:tr h="286531">
                <a:tc>
                  <a:txBody>
                    <a:bodyPr/>
                    <a:lstStyle/>
                    <a:p>
                      <a:pPr algn="ctr"/>
                      <a:r>
                        <a:rPr lang="it-IT" sz="1400" b="1" kern="1200" dirty="0" smtClean="0">
                          <a:solidFill>
                            <a:schemeClr val="dk1"/>
                          </a:solidFill>
                          <a:effectLst/>
                          <a:latin typeface="Calibri" panose="020F0502020204030204" pitchFamily="34" charset="0"/>
                          <a:ea typeface="+mn-ea"/>
                          <a:cs typeface="+mn-cs"/>
                        </a:rPr>
                        <a:t>10</a:t>
                      </a:r>
                      <a:endParaRPr lang="it-IT" sz="1400" b="1" dirty="0">
                        <a:latin typeface="Calibri" panose="020F0502020204030204" pitchFamily="34" charset="0"/>
                      </a:endParaRPr>
                    </a:p>
                  </a:txBody>
                  <a:tcPr/>
                </a:tc>
                <a:tc>
                  <a:txBody>
                    <a:bodyPr/>
                    <a:lstStyle/>
                    <a:p>
                      <a:pPr algn="ctr"/>
                      <a:r>
                        <a:rPr lang="it-IT" sz="1400" b="1" kern="1200" dirty="0" smtClean="0">
                          <a:solidFill>
                            <a:schemeClr val="dk1"/>
                          </a:solidFill>
                          <a:effectLst/>
                          <a:latin typeface="Calibri" panose="020F0502020204030204" pitchFamily="34" charset="0"/>
                          <a:ea typeface="+mn-ea"/>
                          <a:cs typeface="+mn-cs"/>
                        </a:rPr>
                        <a:t>19 </a:t>
                      </a:r>
                      <a:endParaRPr lang="it-IT" sz="1400" b="1" dirty="0">
                        <a:latin typeface="Calibri" panose="020F0502020204030204" pitchFamily="34" charset="0"/>
                      </a:endParaRPr>
                    </a:p>
                  </a:txBody>
                  <a:tcPr/>
                </a:tc>
              </a:tr>
              <a:tr h="286531">
                <a:tc>
                  <a:txBody>
                    <a:bodyPr/>
                    <a:lstStyle/>
                    <a:p>
                      <a:pPr algn="ctr"/>
                      <a:r>
                        <a:rPr lang="it-IT" sz="1400" b="1" dirty="0" smtClean="0">
                          <a:latin typeface="Calibri" panose="020F0502020204030204" pitchFamily="34" charset="0"/>
                        </a:rPr>
                        <a:t>11</a:t>
                      </a:r>
                      <a:endParaRPr lang="it-IT" sz="1400" b="1" dirty="0">
                        <a:latin typeface="Calibri" panose="020F0502020204030204" pitchFamily="34" charset="0"/>
                      </a:endParaRPr>
                    </a:p>
                  </a:txBody>
                  <a:tcPr/>
                </a:tc>
                <a:tc>
                  <a:txBody>
                    <a:bodyPr/>
                    <a:lstStyle/>
                    <a:p>
                      <a:pPr algn="ctr"/>
                      <a:r>
                        <a:rPr lang="it-IT" sz="1400" b="1" dirty="0" smtClean="0">
                          <a:latin typeface="Calibri" panose="020F0502020204030204" pitchFamily="34" charset="0"/>
                        </a:rPr>
                        <a:t>20</a:t>
                      </a:r>
                      <a:endParaRPr lang="it-IT" sz="1400" b="1" dirty="0">
                        <a:latin typeface="Calibri" panose="020F0502020204030204" pitchFamily="34" charset="0"/>
                      </a:endParaRPr>
                    </a:p>
                  </a:txBody>
                  <a:tcPr/>
                </a:tc>
              </a:tr>
              <a:tr h="286531">
                <a:tc>
                  <a:txBody>
                    <a:bodyPr/>
                    <a:lstStyle/>
                    <a:p>
                      <a:pPr algn="ctr"/>
                      <a:r>
                        <a:rPr lang="it-IT" sz="1400" b="1" dirty="0" smtClean="0">
                          <a:latin typeface="Calibri" panose="020F0502020204030204" pitchFamily="34" charset="0"/>
                        </a:rPr>
                        <a:t>12</a:t>
                      </a:r>
                      <a:endParaRPr lang="it-IT" sz="1400" b="1" dirty="0">
                        <a:latin typeface="Calibri" panose="020F0502020204030204" pitchFamily="34" charset="0"/>
                      </a:endParaRPr>
                    </a:p>
                  </a:txBody>
                  <a:tcPr/>
                </a:tc>
                <a:tc>
                  <a:txBody>
                    <a:bodyPr/>
                    <a:lstStyle/>
                    <a:p>
                      <a:pPr algn="ctr"/>
                      <a:r>
                        <a:rPr lang="it-IT" sz="1400" b="1" dirty="0" smtClean="0">
                          <a:latin typeface="Calibri" panose="020F0502020204030204" pitchFamily="34" charset="0"/>
                        </a:rPr>
                        <a:t>21</a:t>
                      </a:r>
                      <a:endParaRPr lang="it-IT" sz="1400" b="1" dirty="0">
                        <a:latin typeface="Calibri" panose="020F0502020204030204" pitchFamily="34" charset="0"/>
                      </a:endParaRPr>
                    </a:p>
                  </a:txBody>
                  <a:tcPr/>
                </a:tc>
              </a:tr>
              <a:tr h="272706">
                <a:tc>
                  <a:txBody>
                    <a:bodyPr/>
                    <a:lstStyle/>
                    <a:p>
                      <a:pPr algn="ctr"/>
                      <a:r>
                        <a:rPr lang="it-IT" sz="1400" b="1" dirty="0" smtClean="0">
                          <a:latin typeface="Calibri" panose="020F0502020204030204" pitchFamily="34" charset="0"/>
                        </a:rPr>
                        <a:t>13</a:t>
                      </a:r>
                      <a:endParaRPr lang="it-IT" sz="1400" b="1" dirty="0">
                        <a:latin typeface="Calibri" panose="020F0502020204030204" pitchFamily="34" charset="0"/>
                      </a:endParaRPr>
                    </a:p>
                  </a:txBody>
                  <a:tcPr/>
                </a:tc>
                <a:tc>
                  <a:txBody>
                    <a:bodyPr/>
                    <a:lstStyle/>
                    <a:p>
                      <a:pPr algn="ctr"/>
                      <a:r>
                        <a:rPr lang="it-IT" sz="1400" b="1" dirty="0" smtClean="0">
                          <a:latin typeface="Calibri" panose="020F0502020204030204" pitchFamily="34" charset="0"/>
                        </a:rPr>
                        <a:t>22</a:t>
                      </a:r>
                      <a:endParaRPr lang="it-IT" sz="1400" b="1" dirty="0">
                        <a:latin typeface="Calibri" panose="020F0502020204030204" pitchFamily="34" charset="0"/>
                      </a:endParaRPr>
                    </a:p>
                  </a:txBody>
                  <a:tcPr/>
                </a:tc>
              </a:tr>
              <a:tr h="287053">
                <a:tc>
                  <a:txBody>
                    <a:bodyPr/>
                    <a:lstStyle/>
                    <a:p>
                      <a:pPr algn="ctr"/>
                      <a:r>
                        <a:rPr lang="it-IT" sz="1400" b="1" dirty="0" smtClean="0">
                          <a:latin typeface="Calibri" panose="020F0502020204030204" pitchFamily="34" charset="0"/>
                        </a:rPr>
                        <a:t>14</a:t>
                      </a:r>
                      <a:endParaRPr lang="it-IT" sz="1400" b="1" dirty="0">
                        <a:latin typeface="Calibri" panose="020F0502020204030204" pitchFamily="34" charset="0"/>
                      </a:endParaRPr>
                    </a:p>
                  </a:txBody>
                  <a:tcPr/>
                </a:tc>
                <a:tc>
                  <a:txBody>
                    <a:bodyPr/>
                    <a:lstStyle/>
                    <a:p>
                      <a:pPr algn="ctr"/>
                      <a:r>
                        <a:rPr lang="it-IT" sz="1400" b="1" dirty="0" smtClean="0">
                          <a:latin typeface="Calibri" panose="020F0502020204030204" pitchFamily="34" charset="0"/>
                        </a:rPr>
                        <a:t>23</a:t>
                      </a:r>
                      <a:endParaRPr lang="it-IT" sz="1400" b="1" dirty="0">
                        <a:latin typeface="Calibri" panose="020F0502020204030204" pitchFamily="34" charset="0"/>
                      </a:endParaRPr>
                    </a:p>
                  </a:txBody>
                  <a:tcPr/>
                </a:tc>
              </a:tr>
              <a:tr h="272706">
                <a:tc>
                  <a:txBody>
                    <a:bodyPr/>
                    <a:lstStyle/>
                    <a:p>
                      <a:pPr algn="ctr"/>
                      <a:r>
                        <a:rPr lang="it-IT" sz="1400" b="1" dirty="0" smtClean="0">
                          <a:latin typeface="Calibri" panose="020F0502020204030204" pitchFamily="34" charset="0"/>
                        </a:rPr>
                        <a:t>15</a:t>
                      </a:r>
                      <a:endParaRPr lang="it-IT" sz="1400" b="1" dirty="0">
                        <a:latin typeface="Calibri" panose="020F0502020204030204" pitchFamily="34" charset="0"/>
                      </a:endParaRPr>
                    </a:p>
                  </a:txBody>
                  <a:tcPr/>
                </a:tc>
                <a:tc>
                  <a:txBody>
                    <a:bodyPr/>
                    <a:lstStyle/>
                    <a:p>
                      <a:pPr algn="ctr"/>
                      <a:r>
                        <a:rPr lang="it-IT" sz="1400" b="1" dirty="0" smtClean="0">
                          <a:latin typeface="Calibri" panose="020F0502020204030204" pitchFamily="34" charset="0"/>
                        </a:rPr>
                        <a:t>24</a:t>
                      </a:r>
                      <a:endParaRPr lang="it-IT" sz="1400" b="1" dirty="0">
                        <a:latin typeface="Calibri" panose="020F0502020204030204" pitchFamily="34" charset="0"/>
                      </a:endParaRPr>
                    </a:p>
                  </a:txBody>
                  <a:tcPr/>
                </a:tc>
              </a:tr>
              <a:tr h="272706">
                <a:tc>
                  <a:txBody>
                    <a:bodyPr/>
                    <a:lstStyle/>
                    <a:p>
                      <a:pPr algn="ctr"/>
                      <a:r>
                        <a:rPr lang="it-IT" sz="1400" b="1" kern="1200" dirty="0" smtClean="0">
                          <a:solidFill>
                            <a:schemeClr val="dk1"/>
                          </a:solidFill>
                          <a:effectLst/>
                          <a:latin typeface="Calibri" panose="020F0502020204030204" pitchFamily="34" charset="0"/>
                          <a:ea typeface="+mn-ea"/>
                          <a:cs typeface="+mn-cs"/>
                        </a:rPr>
                        <a:t>16</a:t>
                      </a:r>
                      <a:endParaRPr lang="it-IT" sz="1400" b="1" dirty="0">
                        <a:latin typeface="Calibri" panose="020F0502020204030204" pitchFamily="34" charset="0"/>
                      </a:endParaRPr>
                    </a:p>
                  </a:txBody>
                  <a:tcPr/>
                </a:tc>
                <a:tc>
                  <a:txBody>
                    <a:bodyPr/>
                    <a:lstStyle/>
                    <a:p>
                      <a:pPr algn="ctr"/>
                      <a:r>
                        <a:rPr lang="it-IT" sz="1400" b="1" kern="1200" dirty="0" smtClean="0">
                          <a:solidFill>
                            <a:schemeClr val="dk1"/>
                          </a:solidFill>
                          <a:effectLst/>
                          <a:latin typeface="Calibri" panose="020F0502020204030204" pitchFamily="34" charset="0"/>
                          <a:ea typeface="+mn-ea"/>
                          <a:cs typeface="+mn-cs"/>
                        </a:rPr>
                        <a:t>25</a:t>
                      </a:r>
                      <a:endParaRPr lang="it-IT" sz="1400" b="1" dirty="0">
                        <a:latin typeface="Calibri" panose="020F0502020204030204" pitchFamily="34" charset="0"/>
                      </a:endParaRPr>
                    </a:p>
                  </a:txBody>
                  <a:tcPr/>
                </a:tc>
              </a:tr>
            </a:tbl>
          </a:graphicData>
        </a:graphic>
      </p:graphicFrame>
      <p:grpSp>
        <p:nvGrpSpPr>
          <p:cNvPr id="1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39552" y="836712"/>
            <a:ext cx="8604448" cy="830997"/>
          </a:xfrm>
          <a:prstGeom prst="rect">
            <a:avLst/>
          </a:prstGeom>
        </p:spPr>
        <p:txBody>
          <a:bodyPr wrap="square">
            <a:spAutoFit/>
          </a:bodyPr>
          <a:lstStyle/>
          <a:p>
            <a:pPr algn="ctr"/>
            <a:r>
              <a:rPr lang="it-IT" sz="2400" b="1" dirty="0">
                <a:solidFill>
                  <a:srgbClr val="C00000"/>
                </a:solidFill>
                <a:latin typeface="Calibri" panose="020F0502020204030204" pitchFamily="34" charset="0"/>
              </a:rPr>
              <a:t>Candidati che sostengono l'esame </a:t>
            </a:r>
            <a:r>
              <a:rPr lang="it-IT" sz="2400" b="1" dirty="0" err="1">
                <a:solidFill>
                  <a:srgbClr val="C00000"/>
                </a:solidFill>
                <a:latin typeface="Calibri" panose="020F0502020204030204" pitchFamily="34" charset="0"/>
              </a:rPr>
              <a:t>nell'a.s.</a:t>
            </a:r>
            <a:r>
              <a:rPr lang="it-IT" sz="2400" b="1" dirty="0">
                <a:solidFill>
                  <a:srgbClr val="C00000"/>
                </a:solidFill>
                <a:latin typeface="Calibri" panose="020F0502020204030204" pitchFamily="34" charset="0"/>
              </a:rPr>
              <a:t> 2018/2019: </a:t>
            </a:r>
            <a:br>
              <a:rPr lang="it-IT" sz="2400" b="1" dirty="0">
                <a:solidFill>
                  <a:srgbClr val="C00000"/>
                </a:solidFill>
                <a:latin typeface="Calibri" panose="020F0502020204030204" pitchFamily="34" charset="0"/>
              </a:rPr>
            </a:br>
            <a:r>
              <a:rPr lang="it-IT" sz="2400" b="1" dirty="0" smtClean="0">
                <a:solidFill>
                  <a:schemeClr val="tx2"/>
                </a:solidFill>
                <a:latin typeface="Calibri" panose="020F0502020204030204" pitchFamily="34" charset="0"/>
              </a:rPr>
              <a:t>Tabella </a:t>
            </a:r>
            <a:r>
              <a:rPr lang="it-IT" sz="2400" b="1" dirty="0">
                <a:solidFill>
                  <a:schemeClr val="tx2"/>
                </a:solidFill>
                <a:latin typeface="Calibri" panose="020F0502020204030204" pitchFamily="34" charset="0"/>
              </a:rPr>
              <a:t>di conversione del credito conseguito nel </a:t>
            </a:r>
            <a:r>
              <a:rPr lang="it-IT" sz="2400" b="1" dirty="0" smtClean="0">
                <a:solidFill>
                  <a:schemeClr val="tx2"/>
                </a:solidFill>
                <a:latin typeface="Calibri" panose="020F0502020204030204" pitchFamily="34" charset="0"/>
              </a:rPr>
              <a:t>III e nel IV anno</a:t>
            </a:r>
            <a:endParaRPr lang="it-IT" sz="2400" dirty="0">
              <a:solidFill>
                <a:schemeClr val="tx2"/>
              </a:solidFill>
            </a:endParaRPr>
          </a:p>
        </p:txBody>
      </p:sp>
    </p:spTree>
    <p:extLst>
      <p:ext uri="{BB962C8B-B14F-4D97-AF65-F5344CB8AC3E}">
        <p14:creationId xmlns:p14="http://schemas.microsoft.com/office/powerpoint/2010/main" val="340880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pic>
        <p:nvPicPr>
          <p:cNvPr id="1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140488"/>
            <a:ext cx="71993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467" y="1916832"/>
            <a:ext cx="7456840" cy="3629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58281" y="884619"/>
            <a:ext cx="8604448" cy="830997"/>
          </a:xfrm>
          <a:prstGeom prst="rect">
            <a:avLst/>
          </a:prstGeom>
        </p:spPr>
        <p:txBody>
          <a:bodyPr wrap="square">
            <a:spAutoFit/>
          </a:bodyPr>
          <a:lstStyle/>
          <a:p>
            <a:pPr algn="ctr"/>
            <a:r>
              <a:rPr lang="it-IT" sz="2400" b="1" dirty="0">
                <a:solidFill>
                  <a:srgbClr val="C00000"/>
                </a:solidFill>
                <a:latin typeface="Calibri" panose="020F0502020204030204" pitchFamily="34" charset="0"/>
              </a:rPr>
              <a:t>Candidati che sostengono l'esame nell'a.s. </a:t>
            </a:r>
            <a:r>
              <a:rPr lang="it-IT" sz="2400" b="1" dirty="0" smtClean="0">
                <a:solidFill>
                  <a:srgbClr val="C00000"/>
                </a:solidFill>
                <a:latin typeface="Calibri" panose="020F0502020204030204" pitchFamily="34" charset="0"/>
              </a:rPr>
              <a:t>2019/2020: </a:t>
            </a:r>
            <a:r>
              <a:rPr lang="it-IT" sz="2400" b="1" dirty="0">
                <a:solidFill>
                  <a:srgbClr val="C00000"/>
                </a:solidFill>
                <a:latin typeface="Calibri" panose="020F0502020204030204" pitchFamily="34" charset="0"/>
              </a:rPr>
              <a:t/>
            </a:r>
            <a:br>
              <a:rPr lang="it-IT" sz="2400" b="1" dirty="0">
                <a:solidFill>
                  <a:srgbClr val="C00000"/>
                </a:solidFill>
                <a:latin typeface="Calibri" panose="020F0502020204030204" pitchFamily="34" charset="0"/>
              </a:rPr>
            </a:br>
            <a:r>
              <a:rPr lang="it-IT" sz="2400" b="1" dirty="0" smtClean="0">
                <a:solidFill>
                  <a:schemeClr val="tx2"/>
                </a:solidFill>
                <a:latin typeface="Calibri" panose="020F0502020204030204" pitchFamily="34" charset="0"/>
              </a:rPr>
              <a:t>Tabella </a:t>
            </a:r>
            <a:r>
              <a:rPr lang="it-IT" sz="2400" b="1" dirty="0">
                <a:solidFill>
                  <a:schemeClr val="tx2"/>
                </a:solidFill>
                <a:latin typeface="Calibri" panose="020F0502020204030204" pitchFamily="34" charset="0"/>
              </a:rPr>
              <a:t>di conversione del credito conseguito nel </a:t>
            </a:r>
            <a:r>
              <a:rPr lang="it-IT" sz="2400" b="1" dirty="0" smtClean="0">
                <a:solidFill>
                  <a:schemeClr val="tx2"/>
                </a:solidFill>
                <a:latin typeface="Calibri" panose="020F0502020204030204" pitchFamily="34" charset="0"/>
              </a:rPr>
              <a:t>III</a:t>
            </a:r>
            <a:endParaRPr lang="it-IT" sz="2400" dirty="0">
              <a:solidFill>
                <a:schemeClr val="tx2"/>
              </a:solidFill>
            </a:endParaRPr>
          </a:p>
        </p:txBody>
      </p:sp>
    </p:spTree>
    <p:extLst>
      <p:ext uri="{BB962C8B-B14F-4D97-AF65-F5344CB8AC3E}">
        <p14:creationId xmlns:p14="http://schemas.microsoft.com/office/powerpoint/2010/main" val="24174811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68770" y="1700808"/>
            <a:ext cx="8136904" cy="3323987"/>
          </a:xfrm>
          <a:prstGeom prst="rect">
            <a:avLst/>
          </a:prstGeom>
          <a:solidFill>
            <a:srgbClr val="C00000"/>
          </a:solidFill>
        </p:spPr>
        <p:txBody>
          <a:bodyPr wrap="square" rtlCol="0">
            <a:spAutoFit/>
          </a:bodyPr>
          <a:lstStyle/>
          <a:p>
            <a:pPr algn="ctr">
              <a:lnSpc>
                <a:spcPct val="150000"/>
              </a:lnSpc>
              <a:defRPr/>
            </a:pPr>
            <a:r>
              <a:rPr lang="it-IT" altLang="it-IT" sz="2800" dirty="0" smtClean="0">
                <a:solidFill>
                  <a:schemeClr val="bg1"/>
                </a:solidFill>
                <a:latin typeface="Arial" pitchFamily="34" charset="0"/>
                <a:cs typeface="Arial" pitchFamily="34" charset="0"/>
              </a:rPr>
              <a:t>Le </a:t>
            </a:r>
            <a:r>
              <a:rPr lang="it-IT" altLang="it-IT" sz="2800" dirty="0">
                <a:solidFill>
                  <a:schemeClr val="bg1"/>
                </a:solidFill>
                <a:latin typeface="Arial" pitchFamily="34" charset="0"/>
                <a:cs typeface="Arial" pitchFamily="34" charset="0"/>
              </a:rPr>
              <a:t>modifiche </a:t>
            </a:r>
            <a:endParaRPr lang="it-IT" altLang="it-IT" sz="2800" dirty="0" smtClean="0">
              <a:solidFill>
                <a:schemeClr val="bg1"/>
              </a:solidFill>
              <a:latin typeface="Arial" pitchFamily="34" charset="0"/>
              <a:cs typeface="Arial" pitchFamily="34" charset="0"/>
            </a:endParaRPr>
          </a:p>
          <a:p>
            <a:pPr marL="457200" indent="-457200" algn="just">
              <a:lnSpc>
                <a:spcPct val="150000"/>
              </a:lnSpc>
              <a:buFont typeface="Wingdings" panose="05000000000000000000" pitchFamily="2" charset="2"/>
              <a:buChar char="§"/>
              <a:defRPr/>
            </a:pPr>
            <a:r>
              <a:rPr lang="it-IT" altLang="it-IT" sz="2800" dirty="0" smtClean="0">
                <a:solidFill>
                  <a:schemeClr val="bg1"/>
                </a:solidFill>
                <a:latin typeface="Arial" pitchFamily="34" charset="0"/>
                <a:cs typeface="Arial" pitchFamily="34" charset="0"/>
              </a:rPr>
              <a:t>struttura </a:t>
            </a:r>
            <a:r>
              <a:rPr lang="it-IT" altLang="it-IT" sz="2800" dirty="0">
                <a:solidFill>
                  <a:schemeClr val="bg1"/>
                </a:solidFill>
                <a:latin typeface="Arial" pitchFamily="34" charset="0"/>
                <a:cs typeface="Arial" pitchFamily="34" charset="0"/>
              </a:rPr>
              <a:t>e </a:t>
            </a:r>
            <a:r>
              <a:rPr lang="it-IT" altLang="it-IT" sz="2800" dirty="0" smtClean="0">
                <a:solidFill>
                  <a:schemeClr val="bg1"/>
                </a:solidFill>
                <a:latin typeface="Arial" pitchFamily="34" charset="0"/>
                <a:cs typeface="Arial" pitchFamily="34" charset="0"/>
              </a:rPr>
              <a:t>organizzazione</a:t>
            </a:r>
          </a:p>
          <a:p>
            <a:pPr marL="457200" indent="-457200" algn="just">
              <a:lnSpc>
                <a:spcPct val="150000"/>
              </a:lnSpc>
              <a:buFont typeface="Wingdings" panose="05000000000000000000" pitchFamily="2" charset="2"/>
              <a:buChar char="§"/>
              <a:defRPr/>
            </a:pPr>
            <a:r>
              <a:rPr lang="it-IT" altLang="it-IT" sz="2800" dirty="0" smtClean="0">
                <a:solidFill>
                  <a:schemeClr val="bg1"/>
                </a:solidFill>
                <a:latin typeface="Arial" pitchFamily="34" charset="0"/>
                <a:cs typeface="Arial" pitchFamily="34" charset="0"/>
              </a:rPr>
              <a:t>prima prova scritta</a:t>
            </a:r>
          </a:p>
          <a:p>
            <a:pPr marL="457200" indent="-457200" algn="just">
              <a:lnSpc>
                <a:spcPct val="150000"/>
              </a:lnSpc>
              <a:buFont typeface="Wingdings" panose="05000000000000000000" pitchFamily="2" charset="2"/>
              <a:buChar char="§"/>
              <a:defRPr/>
            </a:pPr>
            <a:r>
              <a:rPr lang="it-IT" altLang="it-IT" sz="2800" dirty="0" smtClean="0">
                <a:solidFill>
                  <a:schemeClr val="bg1"/>
                </a:solidFill>
                <a:latin typeface="Arial" pitchFamily="34" charset="0"/>
                <a:cs typeface="Arial" pitchFamily="34" charset="0"/>
              </a:rPr>
              <a:t>seconda </a:t>
            </a:r>
            <a:r>
              <a:rPr lang="it-IT" altLang="it-IT" sz="2800" dirty="0">
                <a:solidFill>
                  <a:schemeClr val="bg1"/>
                </a:solidFill>
                <a:latin typeface="Arial" pitchFamily="34" charset="0"/>
                <a:cs typeface="Arial" pitchFamily="34" charset="0"/>
              </a:rPr>
              <a:t>prova scritta</a:t>
            </a:r>
          </a:p>
          <a:p>
            <a:pPr marL="457200" indent="-457200" algn="just">
              <a:lnSpc>
                <a:spcPct val="150000"/>
              </a:lnSpc>
              <a:buFont typeface="Wingdings" panose="05000000000000000000" pitchFamily="2" charset="2"/>
              <a:buChar char="§"/>
              <a:defRPr/>
            </a:pPr>
            <a:r>
              <a:rPr lang="it-IT" altLang="it-IT" sz="2800" dirty="0" smtClean="0">
                <a:solidFill>
                  <a:schemeClr val="bg1"/>
                </a:solidFill>
                <a:latin typeface="Arial" pitchFamily="34" charset="0"/>
                <a:cs typeface="Arial" pitchFamily="34" charset="0"/>
              </a:rPr>
              <a:t>colloquio</a:t>
            </a:r>
            <a:endParaRPr lang="it-IT" altLang="it-IT" sz="2800" dirty="0">
              <a:solidFill>
                <a:schemeClr val="bg1"/>
              </a:solidFill>
              <a:latin typeface="Arial" pitchFamily="34" charset="0"/>
              <a:cs typeface="Arial" pitchFamily="34" charset="0"/>
            </a:endParaRPr>
          </a:p>
        </p:txBody>
      </p:sp>
      <p:grpSp>
        <p:nvGrpSpPr>
          <p:cNvPr id="3" name="Gruppo 10"/>
          <p:cNvGrpSpPr/>
          <p:nvPr/>
        </p:nvGrpSpPr>
        <p:grpSpPr>
          <a:xfrm>
            <a:off x="-36512" y="-143387"/>
            <a:ext cx="5629432" cy="6884753"/>
            <a:chOff x="-36512" y="-143387"/>
            <a:chExt cx="5629432"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5" name="Segnaposto piè di pagina 3"/>
          <p:cNvSpPr>
            <a:spLocks noGrp="1"/>
          </p:cNvSpPr>
          <p:nvPr>
            <p:ph type="ftr" sz="quarter" idx="11"/>
          </p:nvPr>
        </p:nvSpPr>
        <p:spPr>
          <a:xfrm>
            <a:off x="5508104" y="6278585"/>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Tree>
    <p:extLst>
      <p:ext uri="{BB962C8B-B14F-4D97-AF65-F5344CB8AC3E}">
        <p14:creationId xmlns:p14="http://schemas.microsoft.com/office/powerpoint/2010/main" val="10241444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1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39552" y="1735882"/>
            <a:ext cx="8604448" cy="3046988"/>
          </a:xfrm>
          <a:prstGeom prst="rect">
            <a:avLst/>
          </a:prstGeom>
          <a:solidFill>
            <a:srgbClr val="92D050"/>
          </a:solidFill>
        </p:spPr>
        <p:txBody>
          <a:bodyPr wrap="square">
            <a:spAutoFit/>
          </a:bodyPr>
          <a:lstStyle/>
          <a:p>
            <a:pPr marL="342900" indent="-342900" algn="just">
              <a:buFont typeface="Wingdings" panose="05000000000000000000" pitchFamily="2" charset="2"/>
              <a:buChar char="§"/>
            </a:pPr>
            <a:r>
              <a:rPr lang="it-IT" sz="2400" i="1" dirty="0" smtClean="0">
                <a:solidFill>
                  <a:schemeClr val="bg1"/>
                </a:solidFill>
                <a:latin typeface="Arial" panose="020B0604020202020204" pitchFamily="34" charset="0"/>
                <a:cs typeface="Arial" panose="020B0604020202020204" pitchFamily="34" charset="0"/>
              </a:rPr>
              <a:t>L'esame </a:t>
            </a:r>
            <a:r>
              <a:rPr lang="it-IT" sz="2400" i="1" dirty="0">
                <a:solidFill>
                  <a:schemeClr val="bg1"/>
                </a:solidFill>
                <a:latin typeface="Arial" panose="020B0604020202020204" pitchFamily="34" charset="0"/>
                <a:cs typeface="Arial" panose="020B0604020202020204" pitchFamily="34" charset="0"/>
              </a:rPr>
              <a:t>di Stato conclusivo dei percorsi di istruzione secondaria di secondo grado verifica i livelli di apprendimento conseguiti da ciascun candidato in relazione alle </a:t>
            </a:r>
            <a:r>
              <a:rPr lang="it-IT" sz="2400" b="1" i="1" u="sng" dirty="0">
                <a:solidFill>
                  <a:schemeClr val="bg1"/>
                </a:solidFill>
                <a:latin typeface="Arial" panose="020B0604020202020204" pitchFamily="34" charset="0"/>
                <a:cs typeface="Arial" panose="020B0604020202020204" pitchFamily="34" charset="0"/>
              </a:rPr>
              <a:t>conoscenze, abilità e competenze</a:t>
            </a:r>
            <a:r>
              <a:rPr lang="it-IT" sz="2400" i="1" dirty="0">
                <a:solidFill>
                  <a:schemeClr val="bg1"/>
                </a:solidFill>
                <a:latin typeface="Arial" panose="020B0604020202020204" pitchFamily="34" charset="0"/>
                <a:cs typeface="Arial" panose="020B0604020202020204" pitchFamily="34" charset="0"/>
              </a:rPr>
              <a:t> proprie di ogni indirizzo di studi, </a:t>
            </a:r>
            <a:r>
              <a:rPr lang="it-IT" sz="2400" b="1" i="1" u="sng" dirty="0">
                <a:solidFill>
                  <a:schemeClr val="bg1"/>
                </a:solidFill>
                <a:latin typeface="Arial" panose="020B0604020202020204" pitchFamily="34" charset="0"/>
                <a:cs typeface="Arial" panose="020B0604020202020204" pitchFamily="34" charset="0"/>
              </a:rPr>
              <a:t>con riferimento alle Indicazioni nazionali per i licei</a:t>
            </a:r>
            <a:r>
              <a:rPr lang="it-IT" sz="2400" b="1" i="1" dirty="0">
                <a:solidFill>
                  <a:schemeClr val="bg1"/>
                </a:solidFill>
                <a:latin typeface="Arial" panose="020B0604020202020204" pitchFamily="34" charset="0"/>
                <a:cs typeface="Arial" panose="020B0604020202020204" pitchFamily="34" charset="0"/>
              </a:rPr>
              <a:t> </a:t>
            </a:r>
            <a:r>
              <a:rPr lang="it-IT" sz="2400" i="1" dirty="0">
                <a:solidFill>
                  <a:schemeClr val="bg1"/>
                </a:solidFill>
                <a:latin typeface="Arial" panose="020B0604020202020204" pitchFamily="34" charset="0"/>
                <a:cs typeface="Arial" panose="020B0604020202020204" pitchFamily="34" charset="0"/>
              </a:rPr>
              <a:t>e alle Linee guida per gli istituti tecnici e gli istituti professionali</a:t>
            </a:r>
            <a:r>
              <a:rPr lang="it-IT" sz="2400" i="1" dirty="0" smtClean="0">
                <a:solidFill>
                  <a:schemeClr val="bg1"/>
                </a:solidFill>
                <a:latin typeface="Arial" panose="020B0604020202020204" pitchFamily="34" charset="0"/>
                <a:cs typeface="Arial" panose="020B0604020202020204" pitchFamily="34" charset="0"/>
              </a:rPr>
              <a:t>,…</a:t>
            </a:r>
            <a:endParaRPr lang="it-IT" sz="2400" i="1" dirty="0">
              <a:solidFill>
                <a:schemeClr val="bg1"/>
              </a:solidFill>
              <a:latin typeface="Arial" panose="020B0604020202020204" pitchFamily="34" charset="0"/>
              <a:cs typeface="Arial" panose="020B0604020202020204" pitchFamily="34" charset="0"/>
            </a:endParaRPr>
          </a:p>
          <a:p>
            <a:pPr marL="811213" indent="-366713">
              <a:buFont typeface="+mj-lt"/>
              <a:buAutoNum type="alphaLcParenR"/>
            </a:pPr>
            <a:endParaRPr lang="it-IT" sz="2400" i="1"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517754" y="838453"/>
            <a:ext cx="8626245" cy="553998"/>
          </a:xfrm>
          <a:prstGeom prst="rect">
            <a:avLst/>
          </a:prstGeom>
          <a:solidFill>
            <a:srgbClr val="C00000"/>
          </a:solidFill>
        </p:spPr>
        <p:txBody>
          <a:bodyPr wrap="square" rtlCol="0">
            <a:spAutoFit/>
          </a:bodyPr>
          <a:lstStyle/>
          <a:p>
            <a:pPr algn="ctr"/>
            <a:r>
              <a:rPr lang="it-IT" sz="3000" b="1" dirty="0">
                <a:solidFill>
                  <a:schemeClr val="bg1"/>
                </a:solidFill>
                <a:latin typeface="Arial" panose="020B0604020202020204" pitchFamily="34" charset="0"/>
                <a:cs typeface="Arial" panose="020B0604020202020204" pitchFamily="34" charset="0"/>
              </a:rPr>
              <a:t>Decreto Legislativo 62/2017, </a:t>
            </a:r>
            <a:r>
              <a:rPr lang="it-IT" sz="3000" b="1" dirty="0" smtClean="0">
                <a:solidFill>
                  <a:schemeClr val="bg1"/>
                </a:solidFill>
                <a:latin typeface="Arial" panose="020B0604020202020204" pitchFamily="34" charset="0"/>
                <a:cs typeface="Arial" panose="020B0604020202020204" pitchFamily="34" charset="0"/>
              </a:rPr>
              <a:t>Art. 12:</a:t>
            </a:r>
            <a:endParaRPr lang="it-IT" sz="3000" b="1" dirty="0">
              <a:solidFill>
                <a:schemeClr val="bg1"/>
              </a:solidFill>
              <a:latin typeface="Arial" panose="020B0604020202020204" pitchFamily="34" charset="0"/>
              <a:cs typeface="Arial" panose="020B0604020202020204" pitchFamily="34" charset="0"/>
            </a:endParaRPr>
          </a:p>
        </p:txBody>
      </p:sp>
      <p:sp>
        <p:nvSpPr>
          <p:cNvPr id="11" name="Ovale 10"/>
          <p:cNvSpPr/>
          <p:nvPr/>
        </p:nvSpPr>
        <p:spPr>
          <a:xfrm>
            <a:off x="5345832" y="4509120"/>
            <a:ext cx="3248118" cy="1389530"/>
          </a:xfrm>
          <a:prstGeom prst="ellipse">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i="1" dirty="0">
                <a:ln w="0"/>
                <a:solidFill>
                  <a:schemeClr val="tx1"/>
                </a:solidFill>
                <a:effectLst>
                  <a:outerShdw blurRad="38100" dist="19050" dir="2700000" algn="tl" rotWithShape="0">
                    <a:schemeClr val="dk1">
                      <a:alpha val="40000"/>
                    </a:schemeClr>
                  </a:outerShdw>
                </a:effectLst>
              </a:rPr>
              <a:t>«acquisite dal candidato nell'ultimo</a:t>
            </a:r>
          </a:p>
          <a:p>
            <a:pPr algn="ctr"/>
            <a:r>
              <a:rPr lang="it-IT" i="1" dirty="0">
                <a:ln w="0"/>
                <a:solidFill>
                  <a:schemeClr val="tx1"/>
                </a:solidFill>
                <a:effectLst>
                  <a:outerShdw blurRad="38100" dist="19050" dir="2700000" algn="tl" rotWithShape="0">
                    <a:schemeClr val="dk1">
                      <a:alpha val="40000"/>
                    </a:schemeClr>
                  </a:outerShdw>
                </a:effectLst>
              </a:rPr>
              <a:t>anno del corso di studio…»</a:t>
            </a:r>
          </a:p>
        </p:txBody>
      </p:sp>
      <p:cxnSp>
        <p:nvCxnSpPr>
          <p:cNvPr id="6" name="Connettore 1 5"/>
          <p:cNvCxnSpPr/>
          <p:nvPr/>
        </p:nvCxnSpPr>
        <p:spPr>
          <a:xfrm>
            <a:off x="5508104" y="4437112"/>
            <a:ext cx="2952328" cy="1296144"/>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Connettore 1 18"/>
          <p:cNvCxnSpPr/>
          <p:nvPr/>
        </p:nvCxnSpPr>
        <p:spPr>
          <a:xfrm flipV="1">
            <a:off x="5345832" y="4509120"/>
            <a:ext cx="3248118" cy="1152128"/>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79287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483842" y="1772816"/>
            <a:ext cx="8660157" cy="3877985"/>
          </a:xfrm>
          <a:prstGeom prst="rect">
            <a:avLst/>
          </a:prstGeom>
          <a:solidFill>
            <a:srgbClr val="92D050"/>
          </a:solidFill>
        </p:spPr>
        <p:txBody>
          <a:bodyPr wrap="square">
            <a:spAutoFit/>
          </a:bodyPr>
          <a:lstStyle/>
          <a:p>
            <a:pPr algn="just">
              <a:lnSpc>
                <a:spcPct val="170000"/>
              </a:lnSpc>
            </a:pPr>
            <a:r>
              <a:rPr lang="it-IT" sz="2800" b="1" dirty="0">
                <a:solidFill>
                  <a:schemeClr val="bg1"/>
                </a:solidFill>
                <a:latin typeface="Calibri" panose="020F0502020204030204" pitchFamily="34" charset="0"/>
              </a:rPr>
              <a:t>Sono definiti, i  quadri  di  riferimento</a:t>
            </a:r>
            <a:r>
              <a:rPr lang="it-IT" sz="2800" dirty="0">
                <a:solidFill>
                  <a:schemeClr val="bg1"/>
                </a:solidFill>
                <a:latin typeface="Calibri" panose="020F0502020204030204" pitchFamily="34" charset="0"/>
              </a:rPr>
              <a:t>, nel rispetto delle Indicazioni nazionali e Linee guida,  </a:t>
            </a:r>
            <a:r>
              <a:rPr lang="it-IT" sz="2800" b="1" dirty="0">
                <a:solidFill>
                  <a:schemeClr val="bg1"/>
                </a:solidFill>
                <a:latin typeface="Calibri" panose="020F0502020204030204" pitchFamily="34" charset="0"/>
              </a:rPr>
              <a:t>per  la  redazione  e  lo svolgimento  delle  prove  di esame</a:t>
            </a:r>
            <a:r>
              <a:rPr lang="it-IT" sz="2800" dirty="0">
                <a:solidFill>
                  <a:schemeClr val="bg1"/>
                </a:solidFill>
                <a:latin typeface="Calibri" panose="020F0502020204030204" pitchFamily="34" charset="0"/>
              </a:rPr>
              <a:t>,  in  modo  da privilegiare,   per   ciascuna   disciplina,   </a:t>
            </a:r>
            <a:r>
              <a:rPr lang="it-IT" sz="2800" b="1" dirty="0">
                <a:solidFill>
                  <a:schemeClr val="bg1"/>
                </a:solidFill>
                <a:latin typeface="Calibri" panose="020F0502020204030204" pitchFamily="34" charset="0"/>
              </a:rPr>
              <a:t>i   nuclei    tematici fondamentali</a:t>
            </a:r>
            <a:r>
              <a:rPr lang="it-IT" sz="2800" dirty="0">
                <a:solidFill>
                  <a:schemeClr val="bg1"/>
                </a:solidFill>
                <a:latin typeface="Calibri" panose="020F0502020204030204" pitchFamily="34" charset="0"/>
              </a:rPr>
              <a:t>. </a:t>
            </a:r>
          </a:p>
          <a:p>
            <a:pPr marL="444500"/>
            <a:endParaRPr lang="it-IT" sz="800" i="1"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498872" y="201795"/>
            <a:ext cx="7596336" cy="553998"/>
          </a:xfrm>
          <a:prstGeom prst="rect">
            <a:avLst/>
          </a:prstGeom>
          <a:solidFill>
            <a:srgbClr val="C0000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Quadri di Riferimento </a:t>
            </a:r>
            <a:endParaRPr lang="it-IT" sz="3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6084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483842" y="1772816"/>
            <a:ext cx="8660157" cy="4056495"/>
          </a:xfrm>
          <a:prstGeom prst="rect">
            <a:avLst/>
          </a:prstGeom>
          <a:solidFill>
            <a:srgbClr val="92D050"/>
          </a:solidFill>
        </p:spPr>
        <p:txBody>
          <a:bodyPr wrap="square">
            <a:spAutoFit/>
          </a:bodyPr>
          <a:lstStyle/>
          <a:p>
            <a:pPr algn="just">
              <a:lnSpc>
                <a:spcPct val="120000"/>
              </a:lnSpc>
            </a:pPr>
            <a:r>
              <a:rPr lang="it-IT" sz="2600" b="1" dirty="0" smtClean="0">
                <a:solidFill>
                  <a:schemeClr val="bg1"/>
                </a:solidFill>
                <a:latin typeface="Calibri" panose="020F0502020204030204" pitchFamily="34" charset="0"/>
              </a:rPr>
              <a:t>Per uniformare i criteri di valutazione </a:t>
            </a:r>
            <a:r>
              <a:rPr lang="it-IT" sz="2600" dirty="0" smtClean="0">
                <a:solidFill>
                  <a:schemeClr val="bg1"/>
                </a:solidFill>
                <a:latin typeface="Calibri" panose="020F0502020204030204" pitchFamily="34" charset="0"/>
              </a:rPr>
              <a:t>delle commissioni d'esame, </a:t>
            </a:r>
            <a:r>
              <a:rPr lang="it-IT" sz="2600" b="1" dirty="0" smtClean="0">
                <a:solidFill>
                  <a:schemeClr val="bg1"/>
                </a:solidFill>
                <a:latin typeface="Calibri" panose="020F0502020204030204" pitchFamily="34" charset="0"/>
              </a:rPr>
              <a:t>sono definite  le  griglie di valutazione per l'attribuzione dei punteggi</a:t>
            </a:r>
            <a:r>
              <a:rPr lang="it-IT" sz="2600" dirty="0" smtClean="0">
                <a:solidFill>
                  <a:schemeClr val="bg1"/>
                </a:solidFill>
                <a:latin typeface="Calibri" panose="020F0502020204030204" pitchFamily="34" charset="0"/>
              </a:rPr>
              <a:t> previsti per la prima e la seconda prova scritta.  </a:t>
            </a:r>
          </a:p>
          <a:p>
            <a:pPr algn="just">
              <a:lnSpc>
                <a:spcPct val="120000"/>
              </a:lnSpc>
            </a:pPr>
            <a:endParaRPr lang="it-IT" sz="2600" dirty="0" smtClean="0">
              <a:solidFill>
                <a:schemeClr val="bg1"/>
              </a:solidFill>
              <a:latin typeface="Calibri" panose="020F0502020204030204" pitchFamily="34" charset="0"/>
            </a:endParaRPr>
          </a:p>
          <a:p>
            <a:pPr algn="just">
              <a:lnSpc>
                <a:spcPct val="120000"/>
              </a:lnSpc>
            </a:pPr>
            <a:r>
              <a:rPr lang="it-IT" sz="2600" dirty="0" smtClean="0">
                <a:solidFill>
                  <a:schemeClr val="bg1"/>
                </a:solidFill>
                <a:latin typeface="Calibri" panose="020F0502020204030204" pitchFamily="34" charset="0"/>
              </a:rPr>
              <a:t>Le griglie di valutazione </a:t>
            </a:r>
            <a:r>
              <a:rPr lang="it-IT" sz="2600" b="1" dirty="0" smtClean="0">
                <a:solidFill>
                  <a:schemeClr val="bg1"/>
                </a:solidFill>
                <a:latin typeface="Calibri" panose="020F0502020204030204" pitchFamily="34" charset="0"/>
              </a:rPr>
              <a:t>consentono di  rilevare  le  conoscenze  e  le abilità acquisite dai candidati e  le  competenze  nell'impiego  dei contenuti disciplinari</a:t>
            </a:r>
            <a:r>
              <a:rPr lang="it-IT" sz="2600" dirty="0" smtClean="0">
                <a:solidFill>
                  <a:schemeClr val="bg1"/>
                </a:solidFill>
                <a:latin typeface="Calibri" panose="020F0502020204030204" pitchFamily="34" charset="0"/>
              </a:rPr>
              <a:t>. </a:t>
            </a:r>
          </a:p>
          <a:p>
            <a:pPr marL="444500"/>
            <a:endParaRPr lang="it-IT" sz="800" i="1"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498872" y="201795"/>
            <a:ext cx="7596336" cy="553998"/>
          </a:xfrm>
          <a:prstGeom prst="rect">
            <a:avLst/>
          </a:prstGeom>
          <a:solidFill>
            <a:srgbClr val="C0000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Griglie di valutazione </a:t>
            </a:r>
          </a:p>
        </p:txBody>
      </p:sp>
    </p:spTree>
    <p:extLst>
      <p:ext uri="{BB962C8B-B14F-4D97-AF65-F5344CB8AC3E}">
        <p14:creationId xmlns:p14="http://schemas.microsoft.com/office/powerpoint/2010/main" val="2956084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39552" y="1772816"/>
            <a:ext cx="8604448" cy="1938992"/>
          </a:xfrm>
          <a:prstGeom prst="rect">
            <a:avLst/>
          </a:prstGeom>
          <a:solidFill>
            <a:srgbClr val="92D050"/>
          </a:solidFill>
        </p:spPr>
        <p:txBody>
          <a:bodyPr wrap="square">
            <a:spAutoFit/>
          </a:bodyPr>
          <a:lstStyle/>
          <a:p>
            <a:pPr algn="just"/>
            <a:r>
              <a:rPr lang="it-IT" sz="2400" dirty="0">
                <a:latin typeface="Calibri" panose="020F0502020204030204" pitchFamily="34" charset="0"/>
              </a:rPr>
              <a:t>L'esame di Stato comprende:</a:t>
            </a:r>
            <a:endParaRPr lang="it-IT" sz="800" dirty="0">
              <a:latin typeface="Calibri" panose="020F0502020204030204" pitchFamily="34" charset="0"/>
            </a:endParaRPr>
          </a:p>
          <a:p>
            <a:pPr algn="just"/>
            <a:r>
              <a:rPr lang="it-IT" sz="800" dirty="0">
                <a:latin typeface="Calibri" panose="020F0502020204030204" pitchFamily="34" charset="0"/>
              </a:rPr>
              <a:t> </a:t>
            </a:r>
            <a:endParaRPr lang="it-IT" sz="800" dirty="0" smtClean="0">
              <a:latin typeface="Calibri" panose="020F0502020204030204" pitchFamily="34" charset="0"/>
            </a:endParaRPr>
          </a:p>
          <a:p>
            <a:pPr marL="457200" indent="-457200" algn="just">
              <a:buFont typeface="+mj-lt"/>
              <a:buAutoNum type="alphaLcPeriod"/>
            </a:pPr>
            <a:r>
              <a:rPr lang="it-IT" sz="2400" b="1" dirty="0" smtClean="0">
                <a:latin typeface="Calibri" panose="020F0502020204030204" pitchFamily="34" charset="0"/>
              </a:rPr>
              <a:t>due prove scritte a carattere nazionale </a:t>
            </a:r>
          </a:p>
          <a:p>
            <a:pPr marL="457200" indent="-457200" algn="just">
              <a:buFont typeface="+mj-lt"/>
              <a:buAutoNum type="alphaLcPeriod"/>
            </a:pPr>
            <a:r>
              <a:rPr lang="it-IT" sz="2400" b="1" dirty="0" smtClean="0">
                <a:latin typeface="Calibri" panose="020F0502020204030204" pitchFamily="34" charset="0"/>
              </a:rPr>
              <a:t>un colloquio</a:t>
            </a:r>
          </a:p>
          <a:p>
            <a:pPr algn="just"/>
            <a:endParaRPr lang="it-IT" sz="800" b="1" dirty="0">
              <a:latin typeface="Calibri" panose="020F0502020204030204" pitchFamily="34" charset="0"/>
            </a:endParaRPr>
          </a:p>
          <a:p>
            <a:pPr algn="just"/>
            <a:r>
              <a:rPr lang="it-IT" sz="2400" b="1" dirty="0">
                <a:solidFill>
                  <a:srgbClr val="C00000"/>
                </a:solidFill>
                <a:latin typeface="Calibri" panose="020F0502020204030204" pitchFamily="34" charset="0"/>
              </a:rPr>
              <a:t>Una terza prova scritta per specifici indirizzi  di  studio</a:t>
            </a:r>
            <a:r>
              <a:rPr lang="it-IT" sz="2400" dirty="0">
                <a:latin typeface="Calibri" panose="020F0502020204030204" pitchFamily="34" charset="0"/>
              </a:rPr>
              <a:t>   </a:t>
            </a:r>
          </a:p>
          <a:p>
            <a:pPr marL="444500"/>
            <a:endParaRPr lang="it-IT" sz="800" i="1"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547664" y="201795"/>
            <a:ext cx="7596336" cy="553998"/>
          </a:xfrm>
          <a:prstGeom prst="rect">
            <a:avLst/>
          </a:prstGeom>
          <a:solidFill>
            <a:srgbClr val="C0000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Prove d’esame</a:t>
            </a:r>
            <a:endParaRPr lang="it-IT" sz="3000" b="1" dirty="0">
              <a:solidFill>
                <a:schemeClr val="bg1"/>
              </a:solidFill>
              <a:latin typeface="Arial" panose="020B0604020202020204" pitchFamily="34" charset="0"/>
              <a:cs typeface="Arial" panose="020B0604020202020204" pitchFamily="34" charset="0"/>
            </a:endParaRPr>
          </a:p>
        </p:txBody>
      </p:sp>
      <p:sp>
        <p:nvSpPr>
          <p:cNvPr id="3" name="CasellaDiTesto 2"/>
          <p:cNvSpPr txBox="1"/>
          <p:nvPr/>
        </p:nvSpPr>
        <p:spPr>
          <a:xfrm>
            <a:off x="611560" y="4677237"/>
            <a:ext cx="3240360" cy="1569660"/>
          </a:xfrm>
          <a:prstGeom prst="rect">
            <a:avLst/>
          </a:prstGeom>
          <a:solidFill>
            <a:srgbClr val="FFC000"/>
          </a:solidFill>
        </p:spPr>
        <p:txBody>
          <a:bodyPr wrap="square" rtlCol="0">
            <a:spAutoFit/>
          </a:bodyPr>
          <a:lstStyle/>
          <a:p>
            <a:pPr algn="ctr"/>
            <a:r>
              <a:rPr lang="it-IT" sz="1600" b="1" i="1" dirty="0">
                <a:solidFill>
                  <a:schemeClr val="bg1"/>
                </a:solidFill>
              </a:rPr>
              <a:t>1^ PROVA</a:t>
            </a:r>
          </a:p>
          <a:p>
            <a:pPr algn="ctr"/>
            <a:r>
              <a:rPr lang="it-IT" sz="1600" b="1" i="1" dirty="0">
                <a:solidFill>
                  <a:schemeClr val="bg1"/>
                </a:solidFill>
              </a:rPr>
              <a:t>ITALIANO</a:t>
            </a:r>
          </a:p>
          <a:p>
            <a:pPr algn="just"/>
            <a:r>
              <a:rPr lang="it-IT" sz="1600" dirty="0">
                <a:solidFill>
                  <a:schemeClr val="bg1"/>
                </a:solidFill>
              </a:rPr>
              <a:t>Sette tracce divise in 3 tipologie:</a:t>
            </a:r>
          </a:p>
          <a:p>
            <a:pPr algn="ctr"/>
            <a:r>
              <a:rPr lang="it-IT" sz="1600" dirty="0">
                <a:solidFill>
                  <a:schemeClr val="bg1"/>
                </a:solidFill>
              </a:rPr>
              <a:t>analisi del testo, analisi e </a:t>
            </a:r>
            <a:r>
              <a:rPr lang="it-IT" sz="1600" dirty="0" smtClean="0">
                <a:solidFill>
                  <a:schemeClr val="bg1"/>
                </a:solidFill>
              </a:rPr>
              <a:t>produzione</a:t>
            </a:r>
            <a:endParaRPr lang="it-IT" sz="1600" dirty="0">
              <a:solidFill>
                <a:schemeClr val="bg1"/>
              </a:solidFill>
            </a:endParaRPr>
          </a:p>
          <a:p>
            <a:pPr algn="ctr"/>
            <a:r>
              <a:rPr lang="it-IT" sz="1600" dirty="0">
                <a:solidFill>
                  <a:schemeClr val="bg1"/>
                </a:solidFill>
              </a:rPr>
              <a:t>di un testo argomentativo,</a:t>
            </a:r>
          </a:p>
          <a:p>
            <a:pPr algn="ctr"/>
            <a:r>
              <a:rPr lang="it-IT" sz="1600" dirty="0">
                <a:solidFill>
                  <a:schemeClr val="bg1"/>
                </a:solidFill>
              </a:rPr>
              <a:t>riflessione critica su tematiche</a:t>
            </a:r>
          </a:p>
        </p:txBody>
      </p:sp>
      <p:sp>
        <p:nvSpPr>
          <p:cNvPr id="8" name="Ovale 7"/>
          <p:cNvSpPr/>
          <p:nvPr/>
        </p:nvSpPr>
        <p:spPr>
          <a:xfrm>
            <a:off x="1832494" y="3976920"/>
            <a:ext cx="798492" cy="744181"/>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1907704" y="4077072"/>
            <a:ext cx="648072" cy="553998"/>
          </a:xfrm>
          <a:prstGeom prst="rect">
            <a:avLst/>
          </a:prstGeom>
          <a:noFill/>
        </p:spPr>
        <p:txBody>
          <a:bodyPr wrap="square" rtlCol="0">
            <a:spAutoFit/>
          </a:bodyPr>
          <a:lstStyle/>
          <a:p>
            <a:pPr algn="ctr"/>
            <a:r>
              <a:rPr lang="it-IT" b="1" dirty="0" smtClean="0">
                <a:solidFill>
                  <a:srgbClr val="C00000"/>
                </a:solidFill>
              </a:rPr>
              <a:t>19</a:t>
            </a:r>
          </a:p>
          <a:p>
            <a:r>
              <a:rPr lang="it-IT" sz="1200" dirty="0" smtClean="0">
                <a:solidFill>
                  <a:srgbClr val="C00000"/>
                </a:solidFill>
              </a:rPr>
              <a:t>Giugno</a:t>
            </a:r>
            <a:r>
              <a:rPr lang="it-IT" sz="1200" dirty="0" smtClean="0"/>
              <a:t> </a:t>
            </a:r>
            <a:endParaRPr lang="it-IT" sz="1200" dirty="0"/>
          </a:p>
        </p:txBody>
      </p:sp>
      <p:sp>
        <p:nvSpPr>
          <p:cNvPr id="22" name="CasellaDiTesto 21"/>
          <p:cNvSpPr txBox="1"/>
          <p:nvPr/>
        </p:nvSpPr>
        <p:spPr>
          <a:xfrm>
            <a:off x="5573200" y="4738120"/>
            <a:ext cx="3240360" cy="1077218"/>
          </a:xfrm>
          <a:prstGeom prst="rect">
            <a:avLst/>
          </a:prstGeom>
          <a:solidFill>
            <a:srgbClr val="FFC000"/>
          </a:solidFill>
        </p:spPr>
        <p:txBody>
          <a:bodyPr wrap="square" rtlCol="0">
            <a:spAutoFit/>
          </a:bodyPr>
          <a:lstStyle/>
          <a:p>
            <a:pPr algn="ctr"/>
            <a:r>
              <a:rPr lang="it-IT" sz="1600" b="1" i="1" dirty="0">
                <a:solidFill>
                  <a:schemeClr val="bg1"/>
                </a:solidFill>
              </a:rPr>
              <a:t>2^ PROVA</a:t>
            </a:r>
          </a:p>
          <a:p>
            <a:pPr algn="ctr"/>
            <a:r>
              <a:rPr lang="it-IT" sz="1600" dirty="0">
                <a:solidFill>
                  <a:schemeClr val="bg1"/>
                </a:solidFill>
              </a:rPr>
              <a:t>Potrà riguardare </a:t>
            </a:r>
            <a:r>
              <a:rPr lang="it-IT" sz="1600" b="1" dirty="0">
                <a:solidFill>
                  <a:srgbClr val="C00000"/>
                </a:solidFill>
              </a:rPr>
              <a:t>una</a:t>
            </a:r>
            <a:r>
              <a:rPr lang="it-IT" sz="1600" dirty="0">
                <a:solidFill>
                  <a:schemeClr val="bg1"/>
                </a:solidFill>
              </a:rPr>
              <a:t> o </a:t>
            </a:r>
            <a:r>
              <a:rPr lang="it-IT" sz="1600" b="1" dirty="0">
                <a:solidFill>
                  <a:srgbClr val="C00000"/>
                </a:solidFill>
              </a:rPr>
              <a:t>più</a:t>
            </a:r>
            <a:r>
              <a:rPr lang="it-IT" sz="1600" dirty="0">
                <a:solidFill>
                  <a:schemeClr val="bg1"/>
                </a:solidFill>
              </a:rPr>
              <a:t> </a:t>
            </a:r>
            <a:r>
              <a:rPr lang="it-IT" sz="1600" dirty="0" smtClean="0">
                <a:solidFill>
                  <a:schemeClr val="bg1"/>
                </a:solidFill>
              </a:rPr>
              <a:t>discipline.</a:t>
            </a:r>
            <a:endParaRPr lang="it-IT" sz="1600" dirty="0">
              <a:solidFill>
                <a:schemeClr val="bg1"/>
              </a:solidFill>
            </a:endParaRPr>
          </a:p>
          <a:p>
            <a:pPr algn="ctr"/>
            <a:r>
              <a:rPr lang="it-IT" sz="1600" dirty="0">
                <a:solidFill>
                  <a:schemeClr val="bg1"/>
                </a:solidFill>
              </a:rPr>
              <a:t>Ci saranno griglie nazionali</a:t>
            </a:r>
          </a:p>
          <a:p>
            <a:pPr algn="ctr"/>
            <a:r>
              <a:rPr lang="it-IT" sz="1600" dirty="0">
                <a:solidFill>
                  <a:schemeClr val="bg1"/>
                </a:solidFill>
              </a:rPr>
              <a:t>di correzione</a:t>
            </a:r>
          </a:p>
        </p:txBody>
      </p:sp>
      <p:sp>
        <p:nvSpPr>
          <p:cNvPr id="23" name="Ovale 22"/>
          <p:cNvSpPr/>
          <p:nvPr/>
        </p:nvSpPr>
        <p:spPr>
          <a:xfrm>
            <a:off x="6797102" y="4034133"/>
            <a:ext cx="798492" cy="744181"/>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4" name="CasellaDiTesto 23"/>
          <p:cNvSpPr txBox="1"/>
          <p:nvPr/>
        </p:nvSpPr>
        <p:spPr>
          <a:xfrm>
            <a:off x="6872312" y="4129224"/>
            <a:ext cx="648072" cy="553998"/>
          </a:xfrm>
          <a:prstGeom prst="rect">
            <a:avLst/>
          </a:prstGeom>
          <a:noFill/>
        </p:spPr>
        <p:txBody>
          <a:bodyPr wrap="square" rtlCol="0">
            <a:spAutoFit/>
          </a:bodyPr>
          <a:lstStyle/>
          <a:p>
            <a:pPr algn="ctr"/>
            <a:r>
              <a:rPr lang="it-IT" b="1" dirty="0" smtClean="0">
                <a:solidFill>
                  <a:srgbClr val="C00000"/>
                </a:solidFill>
              </a:rPr>
              <a:t>20</a:t>
            </a:r>
          </a:p>
          <a:p>
            <a:r>
              <a:rPr lang="it-IT" sz="1200" dirty="0" smtClean="0">
                <a:solidFill>
                  <a:srgbClr val="C00000"/>
                </a:solidFill>
              </a:rPr>
              <a:t>Giugno</a:t>
            </a:r>
            <a:r>
              <a:rPr lang="it-IT" sz="1200" dirty="0" smtClean="0"/>
              <a:t> </a:t>
            </a:r>
            <a:endParaRPr lang="it-IT" sz="1200" dirty="0"/>
          </a:p>
        </p:txBody>
      </p:sp>
    </p:spTree>
    <p:extLst>
      <p:ext uri="{BB962C8B-B14F-4D97-AF65-F5344CB8AC3E}">
        <p14:creationId xmlns:p14="http://schemas.microsoft.com/office/powerpoint/2010/main" val="2797428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17754" y="1970023"/>
            <a:ext cx="8626245" cy="2251065"/>
          </a:xfrm>
          <a:prstGeom prst="rect">
            <a:avLst/>
          </a:prstGeom>
          <a:solidFill>
            <a:srgbClr val="92D050"/>
          </a:solidFill>
        </p:spPr>
        <p:txBody>
          <a:bodyPr wrap="square" rtlCol="0">
            <a:spAutoFit/>
          </a:bodyPr>
          <a:lstStyle/>
          <a:p>
            <a:pPr marL="342900" indent="-342900" algn="just">
              <a:lnSpc>
                <a:spcPct val="150000"/>
              </a:lnSpc>
              <a:buFont typeface="Wingdings" panose="05000000000000000000" pitchFamily="2" charset="2"/>
              <a:buChar char="§"/>
            </a:pPr>
            <a:r>
              <a:rPr lang="it-IT" sz="2400" i="1" dirty="0" smtClean="0">
                <a:solidFill>
                  <a:schemeClr val="bg1"/>
                </a:solidFill>
              </a:rPr>
              <a:t>La </a:t>
            </a:r>
            <a:r>
              <a:rPr lang="it-IT" sz="2400" i="1" dirty="0">
                <a:solidFill>
                  <a:schemeClr val="bg1"/>
                </a:solidFill>
              </a:rPr>
              <a:t>commissione d'esame dispone di un massimo di </a:t>
            </a:r>
            <a:r>
              <a:rPr lang="it-IT" sz="2400" b="1" i="1" u="sng" dirty="0">
                <a:solidFill>
                  <a:srgbClr val="C00000"/>
                </a:solidFill>
              </a:rPr>
              <a:t>venti</a:t>
            </a:r>
            <a:r>
              <a:rPr lang="it-IT" sz="2400" i="1" dirty="0">
                <a:solidFill>
                  <a:schemeClr val="bg1"/>
                </a:solidFill>
              </a:rPr>
              <a:t> punti per la </a:t>
            </a:r>
            <a:r>
              <a:rPr lang="it-IT" sz="2400" b="1" i="1" dirty="0">
                <a:solidFill>
                  <a:schemeClr val="bg1"/>
                </a:solidFill>
              </a:rPr>
              <a:t>valutazione di ciascuna delle prove </a:t>
            </a:r>
            <a:r>
              <a:rPr lang="it-IT" sz="2400" i="1" dirty="0">
                <a:solidFill>
                  <a:schemeClr val="bg1"/>
                </a:solidFill>
              </a:rPr>
              <a:t>di cui ai commi 3 e 4 dell'articolo 17, e di un massimo di </a:t>
            </a:r>
            <a:r>
              <a:rPr lang="it-IT" sz="2400" b="1" i="1" u="sng" dirty="0">
                <a:solidFill>
                  <a:srgbClr val="C00000"/>
                </a:solidFill>
              </a:rPr>
              <a:t>venti</a:t>
            </a:r>
            <a:r>
              <a:rPr lang="it-IT" sz="2400" i="1" dirty="0">
                <a:solidFill>
                  <a:srgbClr val="C00000"/>
                </a:solidFill>
              </a:rPr>
              <a:t> </a:t>
            </a:r>
            <a:r>
              <a:rPr lang="it-IT" sz="2400" i="1" dirty="0">
                <a:solidFill>
                  <a:schemeClr val="bg1"/>
                </a:solidFill>
              </a:rPr>
              <a:t>punti per la </a:t>
            </a:r>
            <a:r>
              <a:rPr lang="it-IT" sz="2400" b="1" i="1" dirty="0">
                <a:solidFill>
                  <a:schemeClr val="bg1"/>
                </a:solidFill>
              </a:rPr>
              <a:t>valutazione del </a:t>
            </a:r>
            <a:r>
              <a:rPr lang="it-IT" sz="2400" b="1" i="1" dirty="0" smtClean="0">
                <a:solidFill>
                  <a:schemeClr val="bg1"/>
                </a:solidFill>
              </a:rPr>
              <a:t>colloquio.</a:t>
            </a:r>
            <a:endParaRPr lang="it-IT" dirty="0"/>
          </a:p>
        </p:txBody>
      </p:sp>
      <p:sp>
        <p:nvSpPr>
          <p:cNvPr id="7" name="CasellaDiTesto 6"/>
          <p:cNvSpPr txBox="1"/>
          <p:nvPr/>
        </p:nvSpPr>
        <p:spPr>
          <a:xfrm>
            <a:off x="517753" y="864036"/>
            <a:ext cx="8626245" cy="861774"/>
          </a:xfrm>
          <a:prstGeom prst="rect">
            <a:avLst/>
          </a:prstGeom>
          <a:solidFill>
            <a:srgbClr val="C00000"/>
          </a:solidFill>
        </p:spPr>
        <p:txBody>
          <a:bodyPr wrap="square" rtlCol="0">
            <a:spAutoFit/>
          </a:bodyPr>
          <a:lstStyle/>
          <a:p>
            <a:pPr algn="ctr"/>
            <a:r>
              <a:rPr lang="it-IT" sz="3200" b="1" dirty="0">
                <a:solidFill>
                  <a:schemeClr val="bg1"/>
                </a:solidFill>
                <a:latin typeface="Arial" panose="020B0604020202020204" pitchFamily="34" charset="0"/>
                <a:cs typeface="Arial" panose="020B0604020202020204" pitchFamily="34" charset="0"/>
              </a:rPr>
              <a:t>Decreto Legislativo 62/2017, Art. </a:t>
            </a:r>
            <a:r>
              <a:rPr lang="it-IT" sz="3200" b="1" dirty="0" smtClean="0">
                <a:solidFill>
                  <a:schemeClr val="bg1"/>
                </a:solidFill>
                <a:latin typeface="Arial" panose="020B0604020202020204" pitchFamily="34" charset="0"/>
                <a:cs typeface="Arial" panose="020B0604020202020204" pitchFamily="34" charset="0"/>
              </a:rPr>
              <a:t>18:</a:t>
            </a:r>
            <a:endParaRPr lang="it-IT" sz="3200" b="1" dirty="0">
              <a:solidFill>
                <a:schemeClr val="bg1"/>
              </a:solidFill>
              <a:latin typeface="Arial" panose="020B0604020202020204" pitchFamily="34" charset="0"/>
              <a:cs typeface="Arial" panose="020B0604020202020204" pitchFamily="34" charset="0"/>
            </a:endParaRPr>
          </a:p>
          <a:p>
            <a:endParaRPr lang="it-IT" dirty="0"/>
          </a:p>
        </p:txBody>
      </p:sp>
      <p:grpSp>
        <p:nvGrpSpPr>
          <p:cNvPr id="3" name="Gruppo 8"/>
          <p:cNvGrpSpPr/>
          <p:nvPr/>
        </p:nvGrpSpPr>
        <p:grpSpPr>
          <a:xfrm>
            <a:off x="-36512" y="-143387"/>
            <a:ext cx="5629432" cy="6884753"/>
            <a:chOff x="-36512" y="-143387"/>
            <a:chExt cx="5629432" cy="6884753"/>
          </a:xfrm>
        </p:grpSpPr>
        <p:cxnSp>
          <p:nvCxnSpPr>
            <p:cNvPr id="10" name="Connettore 1 9"/>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1 10"/>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Immagin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3"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4" name="Ovale 13"/>
          <p:cNvSpPr/>
          <p:nvPr/>
        </p:nvSpPr>
        <p:spPr>
          <a:xfrm rot="21122209">
            <a:off x="1399769" y="4509120"/>
            <a:ext cx="4904302" cy="1800200"/>
          </a:xfrm>
          <a:prstGeom prst="ellipse">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i="1" dirty="0" smtClean="0">
              <a:ln w="0"/>
              <a:solidFill>
                <a:schemeClr val="tx1"/>
              </a:solidFill>
              <a:effectLst>
                <a:outerShdw blurRad="38100" dist="19050" dir="2700000" algn="tl" rotWithShape="0">
                  <a:schemeClr val="dk1">
                    <a:alpha val="40000"/>
                  </a:schemeClr>
                </a:outerShdw>
              </a:effectLst>
            </a:endParaRPr>
          </a:p>
          <a:p>
            <a:pPr algn="ctr"/>
            <a:r>
              <a:rPr lang="it-IT" i="1" dirty="0" err="1" smtClean="0">
                <a:ln w="0"/>
                <a:solidFill>
                  <a:srgbClr val="C00000"/>
                </a:solidFill>
                <a:effectLst>
                  <a:outerShdw blurRad="38100" dist="19050" dir="2700000" algn="tl" rotWithShape="0">
                    <a:schemeClr val="dk1">
                      <a:alpha val="40000"/>
                    </a:schemeClr>
                  </a:outerShdw>
                </a:effectLst>
              </a:rPr>
              <a:t>…uguale</a:t>
            </a:r>
            <a:r>
              <a:rPr lang="it-IT" i="1" dirty="0" smtClean="0">
                <a:ln w="0"/>
                <a:solidFill>
                  <a:srgbClr val="C00000"/>
                </a:solidFill>
                <a:effectLst>
                  <a:outerShdw blurRad="38100" dist="19050" dir="2700000" algn="tl" rotWithShape="0">
                    <a:schemeClr val="dk1">
                      <a:alpha val="40000"/>
                    </a:schemeClr>
                  </a:outerShdw>
                </a:effectLst>
              </a:rPr>
              <a:t> peso alle 3 prove!</a:t>
            </a:r>
          </a:p>
          <a:p>
            <a:pPr algn="ctr"/>
            <a:endParaRPr lang="it-IT" i="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6674993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642910" y="1285860"/>
            <a:ext cx="8390134" cy="3908762"/>
          </a:xfrm>
          <a:prstGeom prst="rect">
            <a:avLst/>
          </a:prstGeom>
          <a:solidFill>
            <a:srgbClr val="FFC000"/>
          </a:solidFill>
        </p:spPr>
        <p:txBody>
          <a:bodyPr wrap="square">
            <a:spAutoFit/>
          </a:bodyPr>
          <a:lstStyle/>
          <a:p>
            <a:pPr algn="just">
              <a:defRPr/>
            </a:pPr>
            <a:endParaRPr lang="it-IT" altLang="it-IT" sz="2400" b="1" dirty="0" smtClean="0">
              <a:solidFill>
                <a:schemeClr val="bg1"/>
              </a:solidFill>
              <a:latin typeface="Arial" pitchFamily="34" charset="0"/>
              <a:ea typeface="Arial" panose="020B0604020202020204" pitchFamily="34" charset="0"/>
              <a:cs typeface="Arial" pitchFamily="34" charset="0"/>
            </a:endParaRPr>
          </a:p>
          <a:p>
            <a:pPr algn="just">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 Il documento «</a:t>
            </a:r>
            <a:r>
              <a:rPr lang="it-IT" altLang="it-IT" sz="2400" dirty="0" err="1" smtClean="0">
                <a:solidFill>
                  <a:schemeClr val="bg1"/>
                </a:solidFill>
                <a:latin typeface="Arial" pitchFamily="34" charset="0"/>
                <a:cs typeface="Arial" pitchFamily="34" charset="0"/>
              </a:rPr>
              <a:t>Serianni</a:t>
            </a:r>
            <a:r>
              <a:rPr lang="it-IT" altLang="it-IT" sz="2400" dirty="0" smtClean="0">
                <a:solidFill>
                  <a:schemeClr val="bg1"/>
                </a:solidFill>
                <a:latin typeface="Arial" pitchFamily="34" charset="0"/>
                <a:cs typeface="Arial" pitchFamily="34" charset="0"/>
              </a:rPr>
              <a:t>»  e il </a:t>
            </a:r>
            <a:r>
              <a:rPr lang="it-IT" altLang="it-IT" sz="2400" dirty="0" smtClean="0">
                <a:solidFill>
                  <a:schemeClr val="bg1"/>
                </a:solidFill>
                <a:latin typeface="Arial" pitchFamily="34" charset="0"/>
                <a:cs typeface="Arial" pitchFamily="34" charset="0"/>
                <a:hlinkClick r:id="rId3" action="ppaction://hlinkfile"/>
              </a:rPr>
              <a:t>quadro di riferimento</a:t>
            </a:r>
            <a:endParaRPr lang="it-IT" altLang="it-IT" sz="2400" dirty="0" smtClean="0">
              <a:solidFill>
                <a:schemeClr val="bg1"/>
              </a:solidFill>
              <a:latin typeface="Arial" pitchFamily="34" charset="0"/>
              <a:cs typeface="Arial" pitchFamily="34" charset="0"/>
            </a:endParaRPr>
          </a:p>
          <a:p>
            <a:pPr algn="just">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 L’obiettivo primario della prova (verifica della padronanza </a:t>
            </a:r>
          </a:p>
          <a:p>
            <a:pPr algn="just">
              <a:lnSpc>
                <a:spcPct val="150000"/>
              </a:lnSpc>
              <a:defRPr/>
            </a:pPr>
            <a:r>
              <a:rPr lang="it-IT" altLang="it-IT" sz="2400" dirty="0">
                <a:solidFill>
                  <a:schemeClr val="bg1"/>
                </a:solidFill>
                <a:latin typeface="Arial" pitchFamily="34" charset="0"/>
                <a:cs typeface="Arial" pitchFamily="34" charset="0"/>
              </a:rPr>
              <a:t> </a:t>
            </a:r>
            <a:r>
              <a:rPr lang="it-IT" altLang="it-IT" sz="2400" dirty="0" smtClean="0">
                <a:solidFill>
                  <a:schemeClr val="bg1"/>
                </a:solidFill>
                <a:latin typeface="Arial" pitchFamily="34" charset="0"/>
                <a:cs typeface="Arial" pitchFamily="34" charset="0"/>
              </a:rPr>
              <a:t>  della lingua italiana)</a:t>
            </a:r>
          </a:p>
          <a:p>
            <a:pPr algn="just">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 Le tipologie (analisi del testo, testo argomentativo, testo  </a:t>
            </a:r>
          </a:p>
          <a:p>
            <a:pPr algn="just">
              <a:lnSpc>
                <a:spcPct val="150000"/>
              </a:lnSpc>
              <a:defRPr/>
            </a:pPr>
            <a:r>
              <a:rPr lang="it-IT" altLang="it-IT" sz="2400" dirty="0">
                <a:solidFill>
                  <a:schemeClr val="bg1"/>
                </a:solidFill>
                <a:latin typeface="Arial" pitchFamily="34" charset="0"/>
                <a:cs typeface="Arial" pitchFamily="34" charset="0"/>
              </a:rPr>
              <a:t> </a:t>
            </a:r>
            <a:r>
              <a:rPr lang="it-IT" altLang="it-IT" sz="2400" dirty="0" smtClean="0">
                <a:solidFill>
                  <a:schemeClr val="bg1"/>
                </a:solidFill>
                <a:latin typeface="Arial" pitchFamily="34" charset="0"/>
                <a:cs typeface="Arial" pitchFamily="34" charset="0"/>
              </a:rPr>
              <a:t>  espositivo)</a:t>
            </a:r>
          </a:p>
          <a:p>
            <a:pPr algn="just">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La griglia di valutazione</a:t>
            </a:r>
          </a:p>
          <a:p>
            <a:pPr algn="ctr"/>
            <a:endParaRPr lang="it-IT" sz="800"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547664" y="201795"/>
            <a:ext cx="7596336" cy="553998"/>
          </a:xfrm>
          <a:prstGeom prst="rect">
            <a:avLst/>
          </a:prstGeom>
          <a:solidFill>
            <a:srgbClr val="92D05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Le </a:t>
            </a:r>
            <a:r>
              <a:rPr lang="it-IT" sz="2800" b="1" dirty="0" smtClean="0">
                <a:solidFill>
                  <a:schemeClr val="bg1"/>
                </a:solidFill>
                <a:latin typeface="Arial" panose="020B0604020202020204" pitchFamily="34" charset="0"/>
                <a:cs typeface="Arial" panose="020B0604020202020204" pitchFamily="34" charset="0"/>
              </a:rPr>
              <a:t>prove: </a:t>
            </a:r>
            <a:r>
              <a:rPr lang="it-IT" altLang="it-IT" sz="2800" b="1" dirty="0" smtClean="0">
                <a:solidFill>
                  <a:schemeClr val="bg1"/>
                </a:solidFill>
                <a:latin typeface="Arial" pitchFamily="34" charset="0"/>
                <a:cs typeface="Arial" pitchFamily="34" charset="0"/>
              </a:rPr>
              <a:t>prima prova scritta</a:t>
            </a:r>
            <a:r>
              <a:rPr lang="it-IT" sz="3000" b="1" dirty="0" smtClean="0">
                <a:solidFill>
                  <a:schemeClr val="bg1"/>
                </a:solidFill>
                <a:latin typeface="Arial" panose="020B0604020202020204" pitchFamily="34" charset="0"/>
                <a:cs typeface="Arial" panose="020B0604020202020204" pitchFamily="34" charset="0"/>
              </a:rPr>
              <a:t> </a:t>
            </a:r>
            <a:endParaRPr lang="it-IT" sz="3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642910" y="1285860"/>
            <a:ext cx="8390134" cy="4647426"/>
          </a:xfrm>
          <a:prstGeom prst="rect">
            <a:avLst/>
          </a:prstGeom>
          <a:solidFill>
            <a:srgbClr val="FFC000"/>
          </a:solidFill>
        </p:spPr>
        <p:txBody>
          <a:bodyPr wrap="square">
            <a:spAutoFit/>
          </a:bodyPr>
          <a:lstStyle/>
          <a:p>
            <a:pPr algn="ctr" fontAlgn="base"/>
            <a:r>
              <a:rPr lang="it-IT" sz="2400" b="1" dirty="0" smtClean="0">
                <a:solidFill>
                  <a:schemeClr val="bg1"/>
                </a:solidFill>
              </a:rPr>
              <a:t>La </a:t>
            </a:r>
            <a:r>
              <a:rPr lang="it-IT" sz="2400" b="1" dirty="0">
                <a:solidFill>
                  <a:schemeClr val="bg1"/>
                </a:solidFill>
              </a:rPr>
              <a:t>prova di Italiano</a:t>
            </a:r>
          </a:p>
          <a:p>
            <a:pPr algn="ctr" fontAlgn="base"/>
            <a:r>
              <a:rPr lang="it-IT" sz="2400" b="1" dirty="0">
                <a:solidFill>
                  <a:schemeClr val="bg1"/>
                </a:solidFill>
              </a:rPr>
              <a:t>Durata 6 ore. Si svolgerà il 19 giugno </a:t>
            </a:r>
            <a:r>
              <a:rPr lang="it-IT" sz="2400" b="1" dirty="0" smtClean="0">
                <a:solidFill>
                  <a:schemeClr val="bg1"/>
                </a:solidFill>
              </a:rPr>
              <a:t>2019</a:t>
            </a:r>
          </a:p>
          <a:p>
            <a:pPr fontAlgn="base"/>
            <a:endParaRPr lang="it-IT" sz="2400" dirty="0">
              <a:solidFill>
                <a:schemeClr val="bg1"/>
              </a:solidFill>
            </a:endParaRPr>
          </a:p>
          <a:p>
            <a:pPr fontAlgn="base"/>
            <a:r>
              <a:rPr lang="it-IT" sz="2400" b="1" dirty="0">
                <a:solidFill>
                  <a:schemeClr val="bg1"/>
                </a:solidFill>
              </a:rPr>
              <a:t>Tipologie:</a:t>
            </a:r>
            <a:endParaRPr lang="it-IT" sz="2400" dirty="0">
              <a:solidFill>
                <a:schemeClr val="bg1"/>
              </a:solidFill>
            </a:endParaRPr>
          </a:p>
          <a:p>
            <a:pPr marL="342900" indent="-342900" fontAlgn="base">
              <a:lnSpc>
                <a:spcPct val="150000"/>
              </a:lnSpc>
              <a:buFont typeface="Wingdings" panose="05000000000000000000" pitchFamily="2" charset="2"/>
              <a:buChar char="§"/>
            </a:pPr>
            <a:r>
              <a:rPr lang="it-IT" sz="2400" dirty="0"/>
              <a:t>Analisi e interpretazione di un testo letterario italiano</a:t>
            </a:r>
          </a:p>
          <a:p>
            <a:pPr marL="342900" indent="-342900" fontAlgn="base">
              <a:lnSpc>
                <a:spcPct val="150000"/>
              </a:lnSpc>
              <a:buFont typeface="Wingdings" panose="05000000000000000000" pitchFamily="2" charset="2"/>
              <a:buChar char="§"/>
            </a:pPr>
            <a:r>
              <a:rPr lang="it-IT" sz="2400" dirty="0"/>
              <a:t>Analisi e produzione di un testo argomentativo</a:t>
            </a:r>
          </a:p>
          <a:p>
            <a:pPr marL="342900" indent="-342900" fontAlgn="base">
              <a:lnSpc>
                <a:spcPct val="150000"/>
              </a:lnSpc>
              <a:buFont typeface="Wingdings" panose="05000000000000000000" pitchFamily="2" charset="2"/>
              <a:buChar char="§"/>
            </a:pPr>
            <a:r>
              <a:rPr lang="it-IT" sz="2400" dirty="0"/>
              <a:t>Riflessione critica di carattere espositivo-argomentativo su tematiche di attualità</a:t>
            </a:r>
          </a:p>
          <a:p>
            <a:pPr fontAlgn="base"/>
            <a:endParaRPr lang="it-IT" sz="2400" u="sng" dirty="0" smtClean="0">
              <a:hlinkClick r:id="rId3"/>
            </a:endParaRPr>
          </a:p>
          <a:p>
            <a:pPr fontAlgn="base"/>
            <a:r>
              <a:rPr lang="it-IT" sz="2400" u="sng" dirty="0" smtClean="0">
                <a:hlinkClick r:id="rId4" action="ppaction://hlinkfile"/>
              </a:rPr>
              <a:t>Esempi </a:t>
            </a:r>
            <a:r>
              <a:rPr lang="it-IT" sz="2400" u="sng" dirty="0">
                <a:hlinkClick r:id="rId4" action="ppaction://hlinkfile"/>
              </a:rPr>
              <a:t>di prima prova</a:t>
            </a:r>
            <a:endParaRPr lang="it-IT" sz="2400" dirty="0"/>
          </a:p>
          <a:p>
            <a:pPr algn="ctr"/>
            <a:endParaRPr lang="it-IT" sz="800"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547664" y="201795"/>
            <a:ext cx="7596336" cy="553998"/>
          </a:xfrm>
          <a:prstGeom prst="rect">
            <a:avLst/>
          </a:prstGeom>
          <a:solidFill>
            <a:srgbClr val="92D05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Le </a:t>
            </a:r>
            <a:r>
              <a:rPr lang="it-IT" sz="2800" b="1" dirty="0" smtClean="0">
                <a:solidFill>
                  <a:schemeClr val="bg1"/>
                </a:solidFill>
                <a:latin typeface="Arial" panose="020B0604020202020204" pitchFamily="34" charset="0"/>
                <a:cs typeface="Arial" panose="020B0604020202020204" pitchFamily="34" charset="0"/>
              </a:rPr>
              <a:t>prove: </a:t>
            </a:r>
            <a:r>
              <a:rPr lang="it-IT" altLang="it-IT" sz="2800" b="1" dirty="0" smtClean="0">
                <a:solidFill>
                  <a:schemeClr val="bg1"/>
                </a:solidFill>
                <a:latin typeface="Arial" pitchFamily="34" charset="0"/>
                <a:cs typeface="Arial" pitchFamily="34" charset="0"/>
              </a:rPr>
              <a:t>prima prova scritta</a:t>
            </a:r>
            <a:r>
              <a:rPr lang="it-IT" sz="3000" b="1" dirty="0" smtClean="0">
                <a:solidFill>
                  <a:schemeClr val="bg1"/>
                </a:solidFill>
                <a:latin typeface="Arial" panose="020B0604020202020204" pitchFamily="34" charset="0"/>
                <a:cs typeface="Arial" panose="020B0604020202020204" pitchFamily="34" charset="0"/>
              </a:rPr>
              <a:t> </a:t>
            </a:r>
            <a:endParaRPr lang="it-IT" sz="3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56707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68770" y="1196752"/>
            <a:ext cx="8136904" cy="4339650"/>
          </a:xfrm>
          <a:prstGeom prst="rect">
            <a:avLst/>
          </a:prstGeom>
          <a:solidFill>
            <a:srgbClr val="FFC000"/>
          </a:solidFill>
        </p:spPr>
        <p:txBody>
          <a:bodyPr wrap="square" rtlCol="0">
            <a:spAutoFit/>
          </a:bodyPr>
          <a:lstStyle/>
          <a:p>
            <a:pPr algn="ctr"/>
            <a:r>
              <a:rPr lang="it-IT" sz="3200" b="1" dirty="0"/>
              <a:t>Fonti:</a:t>
            </a:r>
            <a:endParaRPr lang="it-IT" sz="3200" dirty="0"/>
          </a:p>
          <a:p>
            <a:pPr algn="ctr"/>
            <a:r>
              <a:rPr lang="it-IT" sz="3200" dirty="0"/>
              <a:t>Decreto legislativo 13 aprile 2017 n. </a:t>
            </a:r>
            <a:r>
              <a:rPr lang="it-IT" sz="3200" dirty="0">
                <a:hlinkClick r:id="rId2" action="ppaction://hlinkfile"/>
              </a:rPr>
              <a:t>62</a:t>
            </a:r>
            <a:endParaRPr lang="it-IT" sz="3200" dirty="0"/>
          </a:p>
          <a:p>
            <a:pPr algn="ctr"/>
            <a:r>
              <a:rPr lang="it-IT" sz="3200" dirty="0"/>
              <a:t>Decreto Ministeriale n.</a:t>
            </a:r>
            <a:r>
              <a:rPr lang="it-IT" sz="3200" dirty="0">
                <a:hlinkClick r:id="rId3" action="ppaction://hlinkfile"/>
              </a:rPr>
              <a:t>769</a:t>
            </a:r>
            <a:r>
              <a:rPr lang="it-IT" sz="3200" dirty="0"/>
              <a:t> del 26/11/2018</a:t>
            </a:r>
          </a:p>
          <a:p>
            <a:pPr algn="ctr"/>
            <a:r>
              <a:rPr lang="it-IT" sz="3200" dirty="0"/>
              <a:t>Ed inoltre (</a:t>
            </a:r>
            <a:r>
              <a:rPr lang="it-IT" sz="3200" b="1" dirty="0" smtClean="0"/>
              <a:t>solo </a:t>
            </a:r>
            <a:r>
              <a:rPr lang="it-IT" sz="3200" dirty="0" smtClean="0"/>
              <a:t>per </a:t>
            </a:r>
            <a:r>
              <a:rPr lang="it-IT" sz="3200" dirty="0"/>
              <a:t>le parti non abrogate):</a:t>
            </a:r>
          </a:p>
          <a:p>
            <a:pPr algn="ctr"/>
            <a:r>
              <a:rPr lang="it-IT" sz="3200" dirty="0"/>
              <a:t>Legge 425/1997</a:t>
            </a:r>
          </a:p>
          <a:p>
            <a:pPr algn="ctr"/>
            <a:r>
              <a:rPr lang="it-IT" sz="3200" dirty="0"/>
              <a:t>DPR 122/2009</a:t>
            </a:r>
            <a:endParaRPr lang="it-IT" sz="3200" b="1" dirty="0" smtClean="0">
              <a:solidFill>
                <a:schemeClr val="bg1"/>
              </a:solidFill>
              <a:latin typeface="Arial" panose="020B0604020202020204" pitchFamily="34" charset="0"/>
              <a:cs typeface="Arial" panose="020B0604020202020204" pitchFamily="34" charset="0"/>
            </a:endParaRPr>
          </a:p>
          <a:p>
            <a:pPr algn="ctr"/>
            <a:r>
              <a:rPr lang="it-IT" sz="2800" b="1" dirty="0" smtClean="0">
                <a:solidFill>
                  <a:schemeClr val="bg1"/>
                </a:solidFill>
                <a:latin typeface="Arial" panose="020B0604020202020204" pitchFamily="34" charset="0"/>
                <a:cs typeface="Arial" panose="020B0604020202020204" pitchFamily="34" charset="0"/>
              </a:rPr>
              <a:t> </a:t>
            </a:r>
          </a:p>
          <a:p>
            <a:r>
              <a:rPr lang="it-IT" sz="2800" b="1" dirty="0" smtClean="0">
                <a:solidFill>
                  <a:schemeClr val="bg1"/>
                </a:solidFill>
                <a:latin typeface="Arial" panose="020B0604020202020204" pitchFamily="34" charset="0"/>
                <a:cs typeface="Arial" panose="020B0604020202020204" pitchFamily="34" charset="0"/>
              </a:rPr>
              <a:t> </a:t>
            </a:r>
          </a:p>
          <a:p>
            <a:pPr algn="ctr"/>
            <a:r>
              <a:rPr lang="it-IT" sz="2800" b="1" dirty="0" smtClean="0">
                <a:solidFill>
                  <a:schemeClr val="bg1"/>
                </a:solidFill>
                <a:latin typeface="Arial" panose="020B0604020202020204" pitchFamily="34" charset="0"/>
                <a:cs typeface="Arial" panose="020B0604020202020204" pitchFamily="34" charset="0"/>
              </a:rPr>
              <a:t>Nuovo </a:t>
            </a:r>
            <a:r>
              <a:rPr lang="it-IT" sz="2800" b="1" dirty="0">
                <a:solidFill>
                  <a:schemeClr val="bg1"/>
                </a:solidFill>
                <a:latin typeface="Arial" panose="020B0604020202020204" pitchFamily="34" charset="0"/>
                <a:cs typeface="Arial" panose="020B0604020202020204" pitchFamily="34" charset="0"/>
              </a:rPr>
              <a:t>Esame di </a:t>
            </a:r>
            <a:r>
              <a:rPr lang="it-IT" sz="2800" b="1" dirty="0" smtClean="0">
                <a:solidFill>
                  <a:schemeClr val="bg1"/>
                </a:solidFill>
                <a:latin typeface="Arial" panose="020B0604020202020204" pitchFamily="34" charset="0"/>
                <a:cs typeface="Arial" panose="020B0604020202020204" pitchFamily="34" charset="0"/>
              </a:rPr>
              <a:t>Stato</a:t>
            </a:r>
            <a:endParaRPr lang="it-IT" sz="2800" dirty="0">
              <a:solidFill>
                <a:schemeClr val="bg1"/>
              </a:solidFill>
              <a:latin typeface="Arial" panose="020B0604020202020204" pitchFamily="34" charset="0"/>
              <a:cs typeface="Arial" panose="020B0604020202020204" pitchFamily="34" charset="0"/>
            </a:endParaRPr>
          </a:p>
        </p:txBody>
      </p:sp>
      <p:grpSp>
        <p:nvGrpSpPr>
          <p:cNvPr id="11" name="Gruppo 10"/>
          <p:cNvGrpSpPr/>
          <p:nvPr/>
        </p:nvGrpSpPr>
        <p:grpSpPr>
          <a:xfrm>
            <a:off x="-36512" y="-143387"/>
            <a:ext cx="5629432" cy="6884753"/>
            <a:chOff x="-36512" y="-143387"/>
            <a:chExt cx="5629432"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5"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7" name="Freccia in giù 6"/>
          <p:cNvSpPr/>
          <p:nvPr/>
        </p:nvSpPr>
        <p:spPr>
          <a:xfrm>
            <a:off x="4529619" y="4134655"/>
            <a:ext cx="504056" cy="792088"/>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17755" y="1285860"/>
            <a:ext cx="8626245" cy="3908762"/>
          </a:xfrm>
          <a:prstGeom prst="rect">
            <a:avLst/>
          </a:prstGeom>
          <a:solidFill>
            <a:srgbClr val="FFC000"/>
          </a:solidFill>
        </p:spPr>
        <p:txBody>
          <a:bodyPr wrap="square">
            <a:spAutoFit/>
          </a:bodyPr>
          <a:lstStyle/>
          <a:p>
            <a:pPr algn="just">
              <a:defRPr/>
            </a:pPr>
            <a:endParaRPr lang="it-IT" altLang="it-IT" sz="2400" b="1" dirty="0" smtClean="0">
              <a:solidFill>
                <a:schemeClr val="bg1"/>
              </a:solidFill>
              <a:latin typeface="Arial" pitchFamily="34" charset="0"/>
              <a:ea typeface="Arial" panose="020B0604020202020204" pitchFamily="34" charset="0"/>
              <a:cs typeface="Arial" pitchFamily="34" charset="0"/>
            </a:endParaRPr>
          </a:p>
          <a:p>
            <a:pPr algn="just">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 Conferma delle discipline caratterizzanti i percorsi e gli  </a:t>
            </a:r>
          </a:p>
          <a:p>
            <a:pPr>
              <a:lnSpc>
                <a:spcPct val="150000"/>
              </a:lnSpc>
              <a:defRPr/>
            </a:pPr>
            <a:r>
              <a:rPr lang="it-IT" altLang="it-IT" sz="2400" dirty="0" smtClean="0">
                <a:solidFill>
                  <a:schemeClr val="bg1"/>
                </a:solidFill>
                <a:latin typeface="Arial" pitchFamily="34" charset="0"/>
                <a:cs typeface="Arial" pitchFamily="34" charset="0"/>
              </a:rPr>
              <a:t>  indirizzi di studio (DM 10/2015)</a:t>
            </a:r>
          </a:p>
          <a:p>
            <a:pPr>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 La possibilità di prove «pluridisciplinari»</a:t>
            </a:r>
          </a:p>
          <a:p>
            <a:pPr>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 I </a:t>
            </a:r>
            <a:r>
              <a:rPr lang="it-IT" altLang="it-IT" sz="2400" dirty="0" smtClean="0">
                <a:solidFill>
                  <a:schemeClr val="bg1"/>
                </a:solidFill>
                <a:latin typeface="Arial" pitchFamily="34" charset="0"/>
                <a:cs typeface="Arial" pitchFamily="34" charset="0"/>
                <a:hlinkClick r:id="rId3" action="ppaction://hlinkfile"/>
              </a:rPr>
              <a:t>quadri di riferimento </a:t>
            </a:r>
            <a:endParaRPr lang="it-IT" altLang="it-IT" sz="2400" dirty="0" smtClean="0">
              <a:solidFill>
                <a:schemeClr val="bg1"/>
              </a:solidFill>
              <a:latin typeface="Arial" pitchFamily="34" charset="0"/>
              <a:cs typeface="Arial" pitchFamily="34" charset="0"/>
            </a:endParaRPr>
          </a:p>
          <a:p>
            <a:pPr>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 le griglie di valutazione </a:t>
            </a:r>
          </a:p>
          <a:p>
            <a:pPr algn="just">
              <a:lnSpc>
                <a:spcPct val="150000"/>
              </a:lnSpc>
              <a:buFont typeface="Wingdings" pitchFamily="2" charset="2"/>
              <a:buChar char="§"/>
              <a:defRPr/>
            </a:pPr>
            <a:endParaRPr lang="it-IT" altLang="it-IT" sz="2400" dirty="0" smtClean="0">
              <a:solidFill>
                <a:schemeClr val="bg1"/>
              </a:solidFill>
              <a:latin typeface="Arial" pitchFamily="34" charset="0"/>
              <a:cs typeface="Arial" pitchFamily="34" charset="0"/>
            </a:endParaRPr>
          </a:p>
          <a:p>
            <a:pPr algn="ctr"/>
            <a:endParaRPr lang="it-IT" sz="800"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547664" y="201795"/>
            <a:ext cx="7596336" cy="553998"/>
          </a:xfrm>
          <a:prstGeom prst="rect">
            <a:avLst/>
          </a:prstGeom>
          <a:solidFill>
            <a:srgbClr val="92D05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Le </a:t>
            </a:r>
            <a:r>
              <a:rPr lang="it-IT" sz="2800" b="1" dirty="0" smtClean="0">
                <a:solidFill>
                  <a:schemeClr val="bg1"/>
                </a:solidFill>
                <a:latin typeface="Arial" panose="020B0604020202020204" pitchFamily="34" charset="0"/>
                <a:cs typeface="Arial" panose="020B0604020202020204" pitchFamily="34" charset="0"/>
              </a:rPr>
              <a:t>prove: </a:t>
            </a:r>
            <a:r>
              <a:rPr lang="it-IT" altLang="it-IT" sz="2800" b="1" dirty="0" smtClean="0">
                <a:solidFill>
                  <a:schemeClr val="bg1"/>
                </a:solidFill>
                <a:latin typeface="Arial" pitchFamily="34" charset="0"/>
                <a:cs typeface="Arial" pitchFamily="34" charset="0"/>
              </a:rPr>
              <a:t>seconda prova scritta</a:t>
            </a:r>
            <a:r>
              <a:rPr lang="it-IT" sz="3000" b="1" dirty="0" smtClean="0">
                <a:solidFill>
                  <a:schemeClr val="bg1"/>
                </a:solidFill>
                <a:latin typeface="Arial" panose="020B0604020202020204" pitchFamily="34" charset="0"/>
                <a:cs typeface="Arial" panose="020B0604020202020204" pitchFamily="34" charset="0"/>
              </a:rPr>
              <a:t> </a:t>
            </a:r>
            <a:endParaRPr lang="it-IT" sz="3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17755" y="1115452"/>
            <a:ext cx="8626245" cy="5016758"/>
          </a:xfrm>
          <a:prstGeom prst="rect">
            <a:avLst/>
          </a:prstGeom>
          <a:solidFill>
            <a:srgbClr val="FFC000"/>
          </a:solidFill>
        </p:spPr>
        <p:txBody>
          <a:bodyPr wrap="square">
            <a:spAutoFit/>
          </a:bodyPr>
          <a:lstStyle/>
          <a:p>
            <a:pPr algn="ctr" fontAlgn="base"/>
            <a:r>
              <a:rPr lang="it-IT" sz="2400" b="1" dirty="0" smtClean="0">
                <a:solidFill>
                  <a:schemeClr val="bg1"/>
                </a:solidFill>
              </a:rPr>
              <a:t>La </a:t>
            </a:r>
            <a:r>
              <a:rPr lang="it-IT" sz="2400" b="1" dirty="0">
                <a:solidFill>
                  <a:schemeClr val="bg1"/>
                </a:solidFill>
              </a:rPr>
              <a:t>seconda prova</a:t>
            </a:r>
          </a:p>
          <a:p>
            <a:pPr algn="ctr" fontAlgn="base"/>
            <a:r>
              <a:rPr lang="it-IT" sz="2400" dirty="0">
                <a:solidFill>
                  <a:schemeClr val="bg1"/>
                </a:solidFill>
              </a:rPr>
              <a:t>Si svolgerà il 20 giugno </a:t>
            </a:r>
            <a:r>
              <a:rPr lang="it-IT" sz="2400" dirty="0" smtClean="0">
                <a:solidFill>
                  <a:schemeClr val="bg1"/>
                </a:solidFill>
              </a:rPr>
              <a:t>2019</a:t>
            </a:r>
          </a:p>
          <a:p>
            <a:pPr algn="ctr" fontAlgn="base"/>
            <a:r>
              <a:rPr lang="it-IT" sz="2400" dirty="0" smtClean="0">
                <a:solidFill>
                  <a:schemeClr val="bg1"/>
                </a:solidFill>
                <a:hlinkClick r:id="rId3"/>
              </a:rPr>
              <a:t>Sono </a:t>
            </a:r>
            <a:r>
              <a:rPr lang="it-IT" sz="2400" dirty="0">
                <a:solidFill>
                  <a:schemeClr val="bg1"/>
                </a:solidFill>
                <a:hlinkClick r:id="rId3"/>
              </a:rPr>
              <a:t>state scelte le materie della seconda prova</a:t>
            </a:r>
            <a:r>
              <a:rPr lang="it-IT" sz="2400" dirty="0">
                <a:solidFill>
                  <a:schemeClr val="bg1"/>
                </a:solidFill>
              </a:rPr>
              <a:t>.</a:t>
            </a:r>
          </a:p>
          <a:p>
            <a:pPr algn="ctr" fontAlgn="base"/>
            <a:r>
              <a:rPr lang="it-IT" sz="2400" b="1" dirty="0">
                <a:solidFill>
                  <a:srgbClr val="C00000"/>
                </a:solidFill>
              </a:rPr>
              <a:t>MATERIE SECONDA PROVA</a:t>
            </a:r>
            <a:endParaRPr lang="it-IT" sz="2400" dirty="0">
              <a:solidFill>
                <a:srgbClr val="C00000"/>
              </a:solidFill>
            </a:endParaRPr>
          </a:p>
          <a:p>
            <a:pPr algn="just" fontAlgn="base"/>
            <a:r>
              <a:rPr lang="it-IT" sz="2400" b="1" dirty="0" smtClean="0">
                <a:solidFill>
                  <a:schemeClr val="bg1"/>
                </a:solidFill>
              </a:rPr>
              <a:t>Per </a:t>
            </a:r>
            <a:r>
              <a:rPr lang="it-IT" sz="2400" b="1" dirty="0">
                <a:solidFill>
                  <a:schemeClr val="bg1"/>
                </a:solidFill>
              </a:rPr>
              <a:t>il Liceo classico</a:t>
            </a:r>
            <a:r>
              <a:rPr lang="it-IT" sz="2400" b="1" dirty="0"/>
              <a:t> </a:t>
            </a:r>
            <a:r>
              <a:rPr lang="it-IT" sz="2400" dirty="0"/>
              <a:t>la prova sarà articolata in due parti. Ci sarà una versione, un testo in prosa corredato da informazioni sintetiche sull’opera, preceduta e seguita da parti tradotte per consentire la contestualizzazione della parte estrapolata. Seguiranno tre quesiti relativi alla comprensione e interpretazione del brano e alla sua collocazione storico-culturale.</a:t>
            </a:r>
          </a:p>
          <a:p>
            <a:pPr algn="just" fontAlgn="base"/>
            <a:r>
              <a:rPr lang="it-IT" sz="2400" b="1" dirty="0">
                <a:solidFill>
                  <a:schemeClr val="bg1"/>
                </a:solidFill>
              </a:rPr>
              <a:t>Per lo Scientifico</a:t>
            </a:r>
            <a:r>
              <a:rPr lang="it-IT" sz="2400" dirty="0"/>
              <a:t> la struttura della prova prevede la soluzione di un problema a scelta del candidato tra due proposte e la risposta a quattro quesiti tra otto proposte</a:t>
            </a:r>
            <a:r>
              <a:rPr lang="it-IT" sz="2400" dirty="0" smtClean="0"/>
              <a:t>.</a:t>
            </a:r>
            <a:endParaRPr lang="it-IT" altLang="it-IT" sz="2400" dirty="0" smtClean="0">
              <a:solidFill>
                <a:schemeClr val="bg1"/>
              </a:solidFill>
              <a:latin typeface="Arial" pitchFamily="34" charset="0"/>
              <a:cs typeface="Arial" pitchFamily="34" charset="0"/>
            </a:endParaRPr>
          </a:p>
          <a:p>
            <a:pPr algn="ctr"/>
            <a:endParaRPr lang="it-IT" sz="800"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547664" y="201795"/>
            <a:ext cx="7596336" cy="553998"/>
          </a:xfrm>
          <a:prstGeom prst="rect">
            <a:avLst/>
          </a:prstGeom>
          <a:solidFill>
            <a:srgbClr val="92D05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Le </a:t>
            </a:r>
            <a:r>
              <a:rPr lang="it-IT" sz="2800" b="1" dirty="0" smtClean="0">
                <a:solidFill>
                  <a:schemeClr val="bg1"/>
                </a:solidFill>
                <a:latin typeface="Arial" panose="020B0604020202020204" pitchFamily="34" charset="0"/>
                <a:cs typeface="Arial" panose="020B0604020202020204" pitchFamily="34" charset="0"/>
              </a:rPr>
              <a:t>prove: </a:t>
            </a:r>
            <a:r>
              <a:rPr lang="it-IT" altLang="it-IT" sz="2800" b="1" dirty="0" smtClean="0">
                <a:solidFill>
                  <a:schemeClr val="bg1"/>
                </a:solidFill>
                <a:latin typeface="Arial" pitchFamily="34" charset="0"/>
                <a:cs typeface="Arial" pitchFamily="34" charset="0"/>
              </a:rPr>
              <a:t>seconda prova scritta</a:t>
            </a:r>
            <a:r>
              <a:rPr lang="it-IT" sz="3000" b="1" dirty="0" smtClean="0">
                <a:solidFill>
                  <a:schemeClr val="bg1"/>
                </a:solidFill>
                <a:latin typeface="Arial" panose="020B0604020202020204" pitchFamily="34" charset="0"/>
                <a:cs typeface="Arial" panose="020B0604020202020204" pitchFamily="34" charset="0"/>
              </a:rPr>
              <a:t> </a:t>
            </a:r>
            <a:endParaRPr lang="it-IT" sz="3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4359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71472" y="1214422"/>
            <a:ext cx="8390134" cy="3947491"/>
          </a:xfrm>
          <a:prstGeom prst="rect">
            <a:avLst/>
          </a:prstGeom>
          <a:solidFill>
            <a:srgbClr val="FFC000"/>
          </a:solidFill>
        </p:spPr>
        <p:txBody>
          <a:bodyPr wrap="square">
            <a:spAutoFit/>
          </a:bodyPr>
          <a:lstStyle/>
          <a:p>
            <a:pPr algn="just">
              <a:defRPr/>
            </a:pPr>
            <a:endParaRPr lang="it-IT" altLang="it-IT" sz="2400" b="1" dirty="0" smtClean="0">
              <a:solidFill>
                <a:schemeClr val="bg1"/>
              </a:solidFill>
              <a:latin typeface="Arial" pitchFamily="34" charset="0"/>
              <a:ea typeface="Arial" panose="020B0604020202020204" pitchFamily="34" charset="0"/>
              <a:cs typeface="Arial" pitchFamily="34" charset="0"/>
            </a:endParaRPr>
          </a:p>
          <a:p>
            <a:pPr>
              <a:lnSpc>
                <a:spcPct val="150000"/>
              </a:lnSpc>
              <a:defRPr/>
            </a:pPr>
            <a:r>
              <a:rPr lang="it-IT" altLang="it-IT" sz="2400" dirty="0" smtClean="0">
                <a:solidFill>
                  <a:schemeClr val="bg1"/>
                </a:solidFill>
                <a:latin typeface="Arial" pitchFamily="34" charset="0"/>
                <a:cs typeface="Arial" pitchFamily="34" charset="0"/>
              </a:rPr>
              <a:t>Vedi documento allegato alla nota MIUR </a:t>
            </a:r>
            <a:r>
              <a:rPr lang="it-IT" altLang="it-IT" sz="2400" dirty="0" smtClean="0">
                <a:solidFill>
                  <a:schemeClr val="bg1"/>
                </a:solidFill>
                <a:latin typeface="Arial" pitchFamily="34" charset="0"/>
                <a:cs typeface="Arial" pitchFamily="34" charset="0"/>
                <a:hlinkClick r:id="rId3" action="ppaction://hlinkfile"/>
              </a:rPr>
              <a:t>3050</a:t>
            </a:r>
            <a:r>
              <a:rPr lang="it-IT" altLang="it-IT" sz="2400" dirty="0" smtClean="0">
                <a:solidFill>
                  <a:schemeClr val="bg1"/>
                </a:solidFill>
                <a:latin typeface="Arial" pitchFamily="34" charset="0"/>
                <a:cs typeface="Arial" pitchFamily="34" charset="0"/>
              </a:rPr>
              <a:t> del 4 ottobre 2018 e Decreto Ministeriale n. </a:t>
            </a:r>
            <a:r>
              <a:rPr lang="it-IT" altLang="it-IT" sz="2400" dirty="0" smtClean="0">
                <a:solidFill>
                  <a:schemeClr val="bg1"/>
                </a:solidFill>
                <a:latin typeface="Arial" pitchFamily="34" charset="0"/>
                <a:cs typeface="Arial" pitchFamily="34" charset="0"/>
                <a:hlinkClick r:id="rId4" action="ppaction://hlinkfile"/>
              </a:rPr>
              <a:t>769</a:t>
            </a:r>
            <a:r>
              <a:rPr lang="it-IT" altLang="it-IT" sz="2400" dirty="0" smtClean="0">
                <a:solidFill>
                  <a:schemeClr val="bg1"/>
                </a:solidFill>
                <a:latin typeface="Arial" pitchFamily="34" charset="0"/>
                <a:cs typeface="Arial" pitchFamily="34" charset="0"/>
              </a:rPr>
              <a:t> del 26 novembre 2018.</a:t>
            </a:r>
          </a:p>
          <a:p>
            <a:pPr>
              <a:lnSpc>
                <a:spcPct val="150000"/>
              </a:lnSpc>
              <a:defRPr/>
            </a:pPr>
            <a:endParaRPr lang="it-IT" altLang="it-IT" sz="2400" dirty="0" smtClean="0">
              <a:solidFill>
                <a:schemeClr val="bg1"/>
              </a:solidFill>
              <a:latin typeface="Arial" pitchFamily="34" charset="0"/>
              <a:cs typeface="Arial" pitchFamily="34" charset="0"/>
            </a:endParaRPr>
          </a:p>
          <a:p>
            <a:pPr>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Le caratteristiche della prova (struttura e tipologie)</a:t>
            </a:r>
          </a:p>
          <a:p>
            <a:pPr>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I nuclei tematici fondamentali</a:t>
            </a:r>
          </a:p>
          <a:p>
            <a:pPr>
              <a:lnSpc>
                <a:spcPct val="150000"/>
              </a:lnSpc>
              <a:buFont typeface="Wingdings" pitchFamily="2" charset="2"/>
              <a:buChar char="§"/>
              <a:defRPr/>
            </a:pPr>
            <a:r>
              <a:rPr lang="it-IT" altLang="it-IT" sz="2400" dirty="0" smtClean="0">
                <a:solidFill>
                  <a:schemeClr val="bg1"/>
                </a:solidFill>
                <a:latin typeface="Arial" pitchFamily="34" charset="0"/>
                <a:cs typeface="Arial" pitchFamily="34" charset="0"/>
              </a:rPr>
              <a:t> Gli obiettivi della prova</a:t>
            </a:r>
          </a:p>
          <a:p>
            <a:pPr algn="ctr">
              <a:lnSpc>
                <a:spcPct val="150000"/>
              </a:lnSpc>
            </a:pPr>
            <a:endParaRPr lang="it-IT" sz="800"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547664" y="201795"/>
            <a:ext cx="7596336" cy="523220"/>
          </a:xfrm>
          <a:prstGeom prst="rect">
            <a:avLst/>
          </a:prstGeom>
          <a:solidFill>
            <a:srgbClr val="C00000"/>
          </a:solidFill>
        </p:spPr>
        <p:txBody>
          <a:bodyPr wrap="square" rtlCol="0">
            <a:spAutoFit/>
          </a:bodyPr>
          <a:lstStyle/>
          <a:p>
            <a:pPr algn="ctr"/>
            <a:r>
              <a:rPr lang="it-IT" altLang="it-IT" sz="2800" b="1" dirty="0" smtClean="0">
                <a:solidFill>
                  <a:schemeClr val="bg1"/>
                </a:solidFill>
                <a:latin typeface="Arial" pitchFamily="34" charset="0"/>
                <a:cs typeface="Arial" pitchFamily="34" charset="0"/>
              </a:rPr>
              <a:t>Seconda prova scritta: </a:t>
            </a:r>
            <a:r>
              <a:rPr lang="it-IT" altLang="it-IT" sz="2400" b="1" dirty="0" smtClean="0">
                <a:solidFill>
                  <a:schemeClr val="bg1"/>
                </a:solidFill>
                <a:latin typeface="Arial" pitchFamily="34" charset="0"/>
                <a:cs typeface="Arial" pitchFamily="34" charset="0"/>
              </a:rPr>
              <a:t>i quadri di riferimento</a:t>
            </a:r>
            <a:r>
              <a:rPr lang="it-IT" sz="2400" b="1" dirty="0" smtClean="0">
                <a:solidFill>
                  <a:schemeClr val="bg1"/>
                </a:solidFill>
                <a:latin typeface="Arial" panose="020B0604020202020204" pitchFamily="34" charset="0"/>
                <a:cs typeface="Arial" panose="020B0604020202020204" pitchFamily="34" charset="0"/>
              </a:rPr>
              <a:t> </a:t>
            </a:r>
            <a:endParaRPr lang="it-IT" sz="2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71472" y="1214422"/>
            <a:ext cx="8390134" cy="3970318"/>
          </a:xfrm>
          <a:prstGeom prst="rect">
            <a:avLst/>
          </a:prstGeom>
          <a:solidFill>
            <a:srgbClr val="FFC000"/>
          </a:solidFill>
        </p:spPr>
        <p:txBody>
          <a:bodyPr wrap="square">
            <a:spAutoFit/>
          </a:bodyPr>
          <a:lstStyle/>
          <a:p>
            <a:pPr algn="just">
              <a:defRPr/>
            </a:pPr>
            <a:endParaRPr lang="it-IT" altLang="it-IT" sz="2400" b="1" dirty="0" smtClean="0">
              <a:solidFill>
                <a:schemeClr val="bg1"/>
              </a:solidFill>
              <a:latin typeface="Arial" pitchFamily="34" charset="0"/>
              <a:ea typeface="Arial" panose="020B0604020202020204" pitchFamily="34" charset="0"/>
              <a:cs typeface="Arial" pitchFamily="34" charset="0"/>
            </a:endParaRPr>
          </a:p>
          <a:p>
            <a:r>
              <a:rPr lang="it-IT" altLang="it-IT" sz="2400" dirty="0" smtClean="0">
                <a:solidFill>
                  <a:schemeClr val="bg1"/>
                </a:solidFill>
                <a:latin typeface="Arial" pitchFamily="34" charset="0"/>
                <a:cs typeface="Arial" pitchFamily="34" charset="0"/>
              </a:rPr>
              <a:t>Le caratteristiche della prova:</a:t>
            </a:r>
          </a:p>
          <a:p>
            <a:endParaRPr lang="it-IT" altLang="it-IT" sz="2400" dirty="0" smtClean="0">
              <a:solidFill>
                <a:schemeClr val="bg1"/>
              </a:solidFill>
              <a:latin typeface="Arial" pitchFamily="34" charset="0"/>
              <a:cs typeface="Arial" pitchFamily="34" charset="0"/>
            </a:endParaRPr>
          </a:p>
          <a:p>
            <a:pPr algn="just">
              <a:buFont typeface="Wingdings" pitchFamily="2" charset="2"/>
              <a:buChar char="§"/>
            </a:pPr>
            <a:r>
              <a:rPr lang="it-IT" altLang="it-IT" sz="2400" dirty="0" smtClean="0">
                <a:solidFill>
                  <a:schemeClr val="bg1"/>
                </a:solidFill>
                <a:latin typeface="Arial" pitchFamily="34" charset="0"/>
                <a:cs typeface="Arial" pitchFamily="34" charset="0"/>
              </a:rPr>
              <a:t>Per ciascun indirizzo vengono definite la o le tipologie e vengono fornite indicazioni sulla struttura e sulla durata della prova (in molti casi con un «</a:t>
            </a:r>
            <a:r>
              <a:rPr lang="it-IT" altLang="it-IT" sz="2400" dirty="0" err="1" smtClean="0">
                <a:solidFill>
                  <a:schemeClr val="bg1"/>
                </a:solidFill>
                <a:latin typeface="Arial" pitchFamily="34" charset="0"/>
                <a:cs typeface="Arial" pitchFamily="34" charset="0"/>
              </a:rPr>
              <a:t>range</a:t>
            </a:r>
            <a:r>
              <a:rPr lang="it-IT" altLang="it-IT" sz="2400" dirty="0" smtClean="0">
                <a:solidFill>
                  <a:schemeClr val="bg1"/>
                </a:solidFill>
                <a:latin typeface="Arial" pitchFamily="34" charset="0"/>
                <a:cs typeface="Arial" pitchFamily="34" charset="0"/>
              </a:rPr>
              <a:t>» di variazione)</a:t>
            </a:r>
          </a:p>
          <a:p>
            <a:pPr algn="just">
              <a:buFont typeface="Wingdings" pitchFamily="2" charset="2"/>
              <a:buChar char="§"/>
            </a:pPr>
            <a:endParaRPr lang="it-IT" altLang="it-IT" sz="2400" dirty="0" smtClean="0">
              <a:solidFill>
                <a:schemeClr val="bg1"/>
              </a:solidFill>
              <a:latin typeface="Arial" pitchFamily="34" charset="0"/>
              <a:cs typeface="Arial" pitchFamily="34" charset="0"/>
            </a:endParaRPr>
          </a:p>
          <a:p>
            <a:pPr algn="just">
              <a:buFont typeface="Wingdings" pitchFamily="2" charset="2"/>
              <a:buChar char="§"/>
            </a:pPr>
            <a:r>
              <a:rPr lang="it-IT" altLang="it-IT" sz="2400" dirty="0" smtClean="0">
                <a:solidFill>
                  <a:schemeClr val="bg1"/>
                </a:solidFill>
                <a:latin typeface="Arial" pitchFamily="34" charset="0"/>
                <a:cs typeface="Arial" pitchFamily="34" charset="0"/>
              </a:rPr>
              <a:t>Per gli </a:t>
            </a:r>
            <a:r>
              <a:rPr lang="it-IT" altLang="it-IT" sz="2400" b="1" dirty="0" smtClean="0">
                <a:solidFill>
                  <a:schemeClr val="bg1"/>
                </a:solidFill>
                <a:latin typeface="Arial" pitchFamily="34" charset="0"/>
                <a:cs typeface="Arial" pitchFamily="34" charset="0"/>
              </a:rPr>
              <a:t>indirizzi di istruzione tecnica viene confermata la struttura prevista dal DM 10/2015 e adottata in questi anni, con una parte comune e quattro quesiti</a:t>
            </a:r>
          </a:p>
          <a:p>
            <a:pPr algn="ctr">
              <a:lnSpc>
                <a:spcPct val="150000"/>
              </a:lnSpc>
            </a:pPr>
            <a:endParaRPr lang="it-IT" sz="800" dirty="0">
              <a:solidFill>
                <a:schemeClr val="bg1"/>
              </a:solidFill>
              <a:latin typeface="Arial" pitchFamily="34" charset="0"/>
              <a:cs typeface="Arial" pitchFamily="34" charset="0"/>
            </a:endParaRPr>
          </a:p>
        </p:txBody>
      </p:sp>
      <p:sp>
        <p:nvSpPr>
          <p:cNvPr id="10" name="CasellaDiTesto 9"/>
          <p:cNvSpPr txBox="1"/>
          <p:nvPr/>
        </p:nvSpPr>
        <p:spPr>
          <a:xfrm>
            <a:off x="1547664" y="201795"/>
            <a:ext cx="7596336" cy="523220"/>
          </a:xfrm>
          <a:prstGeom prst="rect">
            <a:avLst/>
          </a:prstGeom>
          <a:solidFill>
            <a:srgbClr val="C00000"/>
          </a:solidFill>
        </p:spPr>
        <p:txBody>
          <a:bodyPr wrap="square" rtlCol="0">
            <a:spAutoFit/>
          </a:bodyPr>
          <a:lstStyle/>
          <a:p>
            <a:pPr algn="ctr"/>
            <a:r>
              <a:rPr lang="it-IT" altLang="it-IT" sz="2800" b="1" dirty="0" smtClean="0">
                <a:solidFill>
                  <a:schemeClr val="bg1"/>
                </a:solidFill>
                <a:latin typeface="Arial" pitchFamily="34" charset="0"/>
                <a:cs typeface="Arial" pitchFamily="34" charset="0"/>
              </a:rPr>
              <a:t>Seconda prova scritta: </a:t>
            </a:r>
            <a:r>
              <a:rPr lang="it-IT" altLang="it-IT" sz="2400" b="1" dirty="0" smtClean="0">
                <a:solidFill>
                  <a:schemeClr val="bg1"/>
                </a:solidFill>
                <a:latin typeface="Arial" pitchFamily="34" charset="0"/>
                <a:cs typeface="Arial" pitchFamily="34" charset="0"/>
              </a:rPr>
              <a:t>i quadri di riferimento</a:t>
            </a:r>
            <a:r>
              <a:rPr lang="it-IT" sz="2400" b="1" dirty="0" smtClean="0">
                <a:solidFill>
                  <a:schemeClr val="bg1"/>
                </a:solidFill>
                <a:latin typeface="Arial" panose="020B0604020202020204" pitchFamily="34" charset="0"/>
                <a:cs typeface="Arial" panose="020B0604020202020204" pitchFamily="34" charset="0"/>
              </a:rPr>
              <a:t> </a:t>
            </a:r>
            <a:endParaRPr lang="it-IT" sz="2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642910" y="1071546"/>
            <a:ext cx="8390134" cy="5078313"/>
          </a:xfrm>
          <a:prstGeom prst="rect">
            <a:avLst/>
          </a:prstGeom>
          <a:solidFill>
            <a:srgbClr val="92D050"/>
          </a:solidFill>
        </p:spPr>
        <p:txBody>
          <a:bodyPr wrap="square">
            <a:spAutoFit/>
          </a:bodyPr>
          <a:lstStyle/>
          <a:p>
            <a:pPr algn="just">
              <a:defRPr/>
            </a:pPr>
            <a:endParaRPr lang="it-IT" altLang="it-IT" sz="2400" b="1" dirty="0" smtClean="0">
              <a:solidFill>
                <a:schemeClr val="bg1"/>
              </a:solidFill>
              <a:latin typeface="Arial" pitchFamily="34" charset="0"/>
              <a:ea typeface="Arial" panose="020B0604020202020204" pitchFamily="34" charset="0"/>
              <a:cs typeface="Arial" pitchFamily="34" charset="0"/>
            </a:endParaRPr>
          </a:p>
          <a:p>
            <a:pPr algn="ctr"/>
            <a:r>
              <a:rPr lang="it-IT" altLang="it-IT" sz="2400" b="1" dirty="0" smtClean="0">
                <a:solidFill>
                  <a:schemeClr val="bg1"/>
                </a:solidFill>
                <a:latin typeface="Arial" pitchFamily="34" charset="0"/>
                <a:cs typeface="Arial" pitchFamily="34" charset="0"/>
              </a:rPr>
              <a:t>I nuclei tematici fondamentali</a:t>
            </a:r>
          </a:p>
          <a:p>
            <a:pPr algn="just"/>
            <a:endParaRPr lang="it-IT" altLang="it-IT" sz="2400" b="1" dirty="0" smtClean="0">
              <a:solidFill>
                <a:schemeClr val="bg1"/>
              </a:solidFill>
              <a:latin typeface="Arial" pitchFamily="34" charset="0"/>
              <a:cs typeface="Arial" pitchFamily="34" charset="0"/>
            </a:endParaRPr>
          </a:p>
          <a:p>
            <a:pPr algn="just">
              <a:lnSpc>
                <a:spcPct val="150000"/>
              </a:lnSpc>
            </a:pPr>
            <a:r>
              <a:rPr lang="it-IT" altLang="it-IT" sz="2400" b="1" dirty="0" smtClean="0">
                <a:solidFill>
                  <a:schemeClr val="bg1"/>
                </a:solidFill>
                <a:latin typeface="Arial" pitchFamily="34" charset="0"/>
                <a:cs typeface="Arial" pitchFamily="34" charset="0"/>
              </a:rPr>
              <a:t>Per ogni disciplina caratterizzante, vengono indicati i </a:t>
            </a:r>
            <a:r>
              <a:rPr lang="it-IT" altLang="it-IT" sz="2400" b="1" dirty="0" smtClean="0">
                <a:solidFill>
                  <a:srgbClr val="C00000"/>
                </a:solidFill>
                <a:latin typeface="Arial" pitchFamily="34" charset="0"/>
                <a:cs typeface="Arial" pitchFamily="34" charset="0"/>
              </a:rPr>
              <a:t>nodi concettuali </a:t>
            </a:r>
            <a:r>
              <a:rPr lang="it-IT" altLang="it-IT" sz="2400" b="1" dirty="0" smtClean="0">
                <a:solidFill>
                  <a:schemeClr val="bg1"/>
                </a:solidFill>
                <a:latin typeface="Arial" pitchFamily="34" charset="0"/>
                <a:cs typeface="Arial" pitchFamily="34" charset="0"/>
              </a:rPr>
              <a:t>di base, che costituiscono i contenuti ineludibili per il perseguimento dei risultati di apprendimento di ciascun profilo.</a:t>
            </a:r>
          </a:p>
          <a:p>
            <a:pPr algn="just">
              <a:lnSpc>
                <a:spcPct val="150000"/>
              </a:lnSpc>
            </a:pPr>
            <a:r>
              <a:rPr lang="it-IT" altLang="it-IT" sz="2400" b="1" dirty="0" smtClean="0">
                <a:solidFill>
                  <a:schemeClr val="bg1"/>
                </a:solidFill>
                <a:latin typeface="Arial" pitchFamily="34" charset="0"/>
                <a:cs typeface="Arial" pitchFamily="34" charset="0"/>
              </a:rPr>
              <a:t>Tali nuclei sono stati scelti in assoluta </a:t>
            </a:r>
            <a:r>
              <a:rPr lang="it-IT" altLang="it-IT" sz="2400" b="1" dirty="0" smtClean="0">
                <a:solidFill>
                  <a:srgbClr val="C00000"/>
                </a:solidFill>
                <a:latin typeface="Arial" pitchFamily="34" charset="0"/>
                <a:cs typeface="Arial" pitchFamily="34" charset="0"/>
              </a:rPr>
              <a:t>coerenza </a:t>
            </a:r>
            <a:r>
              <a:rPr lang="it-IT" altLang="it-IT" sz="2400" b="1" dirty="0" smtClean="0">
                <a:solidFill>
                  <a:schemeClr val="bg1"/>
                </a:solidFill>
                <a:latin typeface="Arial" pitchFamily="34" charset="0"/>
                <a:cs typeface="Arial" pitchFamily="34" charset="0"/>
              </a:rPr>
              <a:t>con Indicazioni Nazionali e Linee Guida, </a:t>
            </a:r>
            <a:r>
              <a:rPr lang="it-IT" altLang="it-IT" sz="2400" b="1" dirty="0" smtClean="0">
                <a:solidFill>
                  <a:srgbClr val="C00000"/>
                </a:solidFill>
                <a:latin typeface="Arial" pitchFamily="34" charset="0"/>
                <a:cs typeface="Arial" pitchFamily="34" charset="0"/>
              </a:rPr>
              <a:t>ma non si riferiscono solo all’ultimo anno di corso</a:t>
            </a:r>
            <a:r>
              <a:rPr lang="it-IT" altLang="it-IT" sz="2400" b="1" dirty="0" smtClean="0">
                <a:solidFill>
                  <a:schemeClr val="bg1"/>
                </a:solidFill>
                <a:latin typeface="Arial" pitchFamily="34" charset="0"/>
                <a:cs typeface="Arial" pitchFamily="34" charset="0"/>
              </a:rPr>
              <a:t>.</a:t>
            </a:r>
          </a:p>
        </p:txBody>
      </p:sp>
      <p:sp>
        <p:nvSpPr>
          <p:cNvPr id="10" name="CasellaDiTesto 9"/>
          <p:cNvSpPr txBox="1"/>
          <p:nvPr/>
        </p:nvSpPr>
        <p:spPr>
          <a:xfrm>
            <a:off x="1547664" y="201795"/>
            <a:ext cx="7596336" cy="523220"/>
          </a:xfrm>
          <a:prstGeom prst="rect">
            <a:avLst/>
          </a:prstGeom>
          <a:solidFill>
            <a:srgbClr val="C00000"/>
          </a:solidFill>
        </p:spPr>
        <p:txBody>
          <a:bodyPr wrap="square" rtlCol="0">
            <a:spAutoFit/>
          </a:bodyPr>
          <a:lstStyle/>
          <a:p>
            <a:pPr algn="ctr"/>
            <a:r>
              <a:rPr lang="it-IT" altLang="it-IT" sz="2800" b="1" dirty="0" smtClean="0">
                <a:solidFill>
                  <a:schemeClr val="bg1"/>
                </a:solidFill>
                <a:latin typeface="Arial" pitchFamily="34" charset="0"/>
                <a:cs typeface="Arial" pitchFamily="34" charset="0"/>
              </a:rPr>
              <a:t>Seconda prova scritta: </a:t>
            </a:r>
            <a:r>
              <a:rPr lang="it-IT" altLang="it-IT" sz="2400" b="1" dirty="0" smtClean="0">
                <a:solidFill>
                  <a:schemeClr val="bg1"/>
                </a:solidFill>
                <a:latin typeface="Arial" pitchFamily="34" charset="0"/>
                <a:cs typeface="Arial" pitchFamily="34" charset="0"/>
              </a:rPr>
              <a:t>i quadri di riferimento</a:t>
            </a:r>
            <a:r>
              <a:rPr lang="it-IT" sz="2400" b="1" dirty="0" smtClean="0">
                <a:solidFill>
                  <a:schemeClr val="bg1"/>
                </a:solidFill>
                <a:latin typeface="Arial" panose="020B0604020202020204" pitchFamily="34" charset="0"/>
                <a:cs typeface="Arial" panose="020B0604020202020204" pitchFamily="34" charset="0"/>
              </a:rPr>
              <a:t> </a:t>
            </a:r>
            <a:endParaRPr lang="it-IT" sz="2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642910" y="1428736"/>
            <a:ext cx="8318728" cy="4524315"/>
          </a:xfrm>
          <a:prstGeom prst="rect">
            <a:avLst/>
          </a:prstGeom>
          <a:solidFill>
            <a:srgbClr val="92D050"/>
          </a:solidFill>
        </p:spPr>
        <p:txBody>
          <a:bodyPr wrap="square">
            <a:spAutoFit/>
          </a:bodyPr>
          <a:lstStyle/>
          <a:p>
            <a:pPr>
              <a:lnSpc>
                <a:spcPct val="150000"/>
              </a:lnSpc>
              <a:defRPr/>
            </a:pPr>
            <a:r>
              <a:rPr lang="it-IT" altLang="it-IT" sz="2400" dirty="0" smtClean="0">
                <a:solidFill>
                  <a:schemeClr val="bg1"/>
                </a:solidFill>
                <a:latin typeface="Arial" pitchFamily="34" charset="0"/>
                <a:cs typeface="Arial" pitchFamily="34" charset="0"/>
              </a:rPr>
              <a:t>Nelle griglie di valutazione, che hanno l’obiettivo di fornire alle Commissioni elementi di omogeneità e di equità, sono definite le dimensioni valutative collegate agli obiettivi della prova.</a:t>
            </a:r>
          </a:p>
          <a:p>
            <a:pPr algn="just">
              <a:lnSpc>
                <a:spcPct val="150000"/>
              </a:lnSpc>
              <a:defRPr/>
            </a:pPr>
            <a:r>
              <a:rPr lang="it-IT" altLang="it-IT" sz="2400" dirty="0" smtClean="0">
                <a:solidFill>
                  <a:schemeClr val="bg1"/>
                </a:solidFill>
                <a:latin typeface="Arial" pitchFamily="34" charset="0"/>
                <a:cs typeface="Arial" pitchFamily="34" charset="0"/>
              </a:rPr>
              <a:t>In pratica, si tratta di indicatori che le Commissioni declineranno in </a:t>
            </a:r>
            <a:r>
              <a:rPr lang="it-IT" altLang="it-IT" sz="2400" b="1" dirty="0" smtClean="0">
                <a:solidFill>
                  <a:srgbClr val="C00000"/>
                </a:solidFill>
                <a:latin typeface="Arial" pitchFamily="34" charset="0"/>
                <a:cs typeface="Arial" pitchFamily="34" charset="0"/>
              </a:rPr>
              <a:t>descrittori di livello</a:t>
            </a:r>
            <a:r>
              <a:rPr lang="it-IT" altLang="it-IT" sz="2400" dirty="0" smtClean="0">
                <a:solidFill>
                  <a:schemeClr val="bg1"/>
                </a:solidFill>
                <a:latin typeface="Arial" pitchFamily="34" charset="0"/>
                <a:cs typeface="Arial" pitchFamily="34" charset="0"/>
              </a:rPr>
              <a:t>, tenendo conto anche delle caratteristiche della traccia.</a:t>
            </a:r>
          </a:p>
          <a:p>
            <a:pPr>
              <a:lnSpc>
                <a:spcPct val="150000"/>
              </a:lnSpc>
              <a:defRPr/>
            </a:pPr>
            <a:r>
              <a:rPr lang="it-IT" altLang="it-IT" sz="2400" dirty="0" smtClean="0">
                <a:solidFill>
                  <a:schemeClr val="bg1"/>
                </a:solidFill>
                <a:latin typeface="Arial" pitchFamily="34" charset="0"/>
                <a:cs typeface="Arial" pitchFamily="34" charset="0"/>
              </a:rPr>
              <a:t>Per ciascun indicatore viene definito un punteggio massimo.</a:t>
            </a:r>
            <a:endParaRPr lang="it-IT" altLang="it-IT" sz="2400" dirty="0">
              <a:solidFill>
                <a:schemeClr val="bg1"/>
              </a:solidFill>
              <a:latin typeface="Arial" pitchFamily="34" charset="0"/>
              <a:cs typeface="Arial" pitchFamily="34" charset="0"/>
            </a:endParaRPr>
          </a:p>
        </p:txBody>
      </p:sp>
      <p:sp>
        <p:nvSpPr>
          <p:cNvPr id="10" name="CasellaDiTesto 9"/>
          <p:cNvSpPr txBox="1"/>
          <p:nvPr/>
        </p:nvSpPr>
        <p:spPr>
          <a:xfrm>
            <a:off x="1547664" y="201795"/>
            <a:ext cx="7596336" cy="954107"/>
          </a:xfrm>
          <a:prstGeom prst="rect">
            <a:avLst/>
          </a:prstGeom>
          <a:solidFill>
            <a:srgbClr val="C00000"/>
          </a:solidFill>
        </p:spPr>
        <p:txBody>
          <a:bodyPr wrap="square" rtlCol="0">
            <a:spAutoFit/>
          </a:bodyPr>
          <a:lstStyle/>
          <a:p>
            <a:pPr algn="ctr">
              <a:defRPr/>
            </a:pPr>
            <a:r>
              <a:rPr lang="it-IT" altLang="it-IT" sz="2800" b="1" dirty="0" smtClean="0">
                <a:solidFill>
                  <a:schemeClr val="bg1"/>
                </a:solidFill>
                <a:latin typeface="Arial" pitchFamily="34" charset="0"/>
                <a:cs typeface="Arial" pitchFamily="34" charset="0"/>
              </a:rPr>
              <a:t>PRIMA e SECONDA PROVA SCRITTA </a:t>
            </a:r>
          </a:p>
          <a:p>
            <a:pPr algn="ctr">
              <a:defRPr/>
            </a:pPr>
            <a:r>
              <a:rPr lang="it-IT" altLang="it-IT" sz="2800" b="1" dirty="0" smtClean="0">
                <a:solidFill>
                  <a:schemeClr val="bg1"/>
                </a:solidFill>
                <a:latin typeface="Arial" pitchFamily="34" charset="0"/>
                <a:cs typeface="Arial" pitchFamily="34" charset="0"/>
              </a:rPr>
              <a:t>Le griglie di valutazione</a:t>
            </a: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498655" y="836712"/>
            <a:ext cx="8645345" cy="4893647"/>
          </a:xfrm>
          <a:prstGeom prst="rect">
            <a:avLst/>
          </a:prstGeom>
          <a:solidFill>
            <a:srgbClr val="92D050"/>
          </a:solidFill>
        </p:spPr>
        <p:txBody>
          <a:bodyPr wrap="square">
            <a:spAutoFit/>
          </a:bodyPr>
          <a:lstStyle/>
          <a:p>
            <a:pPr algn="ctr"/>
            <a:r>
              <a:rPr lang="it-IT" sz="2400" b="1" dirty="0" smtClean="0">
                <a:solidFill>
                  <a:schemeClr val="bg1"/>
                </a:solidFill>
              </a:rPr>
              <a:t>D.M. n. 37 Art. 2 Comma 2</a:t>
            </a:r>
          </a:p>
          <a:p>
            <a:r>
              <a:rPr lang="it-IT" sz="2400" dirty="0" smtClean="0">
                <a:solidFill>
                  <a:srgbClr val="002060"/>
                </a:solidFill>
              </a:rPr>
              <a:t>Il </a:t>
            </a:r>
            <a:r>
              <a:rPr lang="it-IT" sz="2400" dirty="0">
                <a:solidFill>
                  <a:srgbClr val="002060"/>
                </a:solidFill>
              </a:rPr>
              <a:t>colloquio si svolge a partire dai </a:t>
            </a:r>
            <a:r>
              <a:rPr lang="it-IT" sz="2400" b="1" dirty="0">
                <a:solidFill>
                  <a:srgbClr val="002060"/>
                </a:solidFill>
              </a:rPr>
              <a:t>materiali </a:t>
            </a:r>
            <a:r>
              <a:rPr lang="it-IT" sz="2400" b="1" dirty="0" smtClean="0">
                <a:solidFill>
                  <a:srgbClr val="002060"/>
                </a:solidFill>
              </a:rPr>
              <a:t>scelti </a:t>
            </a:r>
            <a:r>
              <a:rPr lang="it-IT" sz="2400" b="1" dirty="0">
                <a:solidFill>
                  <a:srgbClr val="002060"/>
                </a:solidFill>
              </a:rPr>
              <a:t>dalla commissione</a:t>
            </a:r>
            <a:r>
              <a:rPr lang="it-IT" sz="2400" dirty="0">
                <a:solidFill>
                  <a:srgbClr val="002060"/>
                </a:solidFill>
              </a:rPr>
              <a:t>, </a:t>
            </a:r>
            <a:r>
              <a:rPr lang="it-IT" sz="2400" b="1" dirty="0" smtClean="0">
                <a:solidFill>
                  <a:srgbClr val="C00000"/>
                </a:solidFill>
              </a:rPr>
              <a:t>attinenti</a:t>
            </a:r>
            <a:r>
              <a:rPr lang="it-IT" sz="2400" dirty="0" smtClean="0">
                <a:solidFill>
                  <a:srgbClr val="002060"/>
                </a:solidFill>
              </a:rPr>
              <a:t> alle </a:t>
            </a:r>
            <a:r>
              <a:rPr lang="it-IT" sz="2400" dirty="0">
                <a:solidFill>
                  <a:srgbClr val="002060"/>
                </a:solidFill>
              </a:rPr>
              <a:t>Indicazioni nazionali per i Licei e alle Linee guida per gli istituti tecnici e professionali, </a:t>
            </a:r>
            <a:r>
              <a:rPr lang="it-IT" sz="2400" dirty="0" smtClean="0">
                <a:solidFill>
                  <a:srgbClr val="002060"/>
                </a:solidFill>
              </a:rPr>
              <a:t>in un'unica </a:t>
            </a:r>
            <a:r>
              <a:rPr lang="it-IT" sz="2400" dirty="0">
                <a:solidFill>
                  <a:srgbClr val="002060"/>
                </a:solidFill>
              </a:rPr>
              <a:t>soluzione temporale e alla </a:t>
            </a:r>
            <a:r>
              <a:rPr lang="it-IT" sz="2400" b="1" dirty="0">
                <a:solidFill>
                  <a:srgbClr val="002060"/>
                </a:solidFill>
              </a:rPr>
              <a:t>presenza dell'intera commissione</a:t>
            </a:r>
            <a:r>
              <a:rPr lang="it-IT" sz="2400" dirty="0">
                <a:solidFill>
                  <a:srgbClr val="002060"/>
                </a:solidFill>
              </a:rPr>
              <a:t>. </a:t>
            </a:r>
            <a:endParaRPr lang="it-IT" sz="2400" dirty="0" smtClean="0">
              <a:solidFill>
                <a:srgbClr val="002060"/>
              </a:solidFill>
            </a:endParaRPr>
          </a:p>
          <a:p>
            <a:pPr algn="just"/>
            <a:r>
              <a:rPr lang="it-IT" sz="2400" b="1" dirty="0" smtClean="0">
                <a:solidFill>
                  <a:srgbClr val="C00000"/>
                </a:solidFill>
              </a:rPr>
              <a:t>La </a:t>
            </a:r>
            <a:r>
              <a:rPr lang="it-IT" sz="2400" b="1" dirty="0">
                <a:solidFill>
                  <a:srgbClr val="C00000"/>
                </a:solidFill>
              </a:rPr>
              <a:t>commissione </a:t>
            </a:r>
            <a:r>
              <a:rPr lang="it-IT" sz="2400" b="1" dirty="0" smtClean="0">
                <a:solidFill>
                  <a:srgbClr val="C00000"/>
                </a:solidFill>
              </a:rPr>
              <a:t>cura l'equilibrata </a:t>
            </a:r>
            <a:r>
              <a:rPr lang="it-IT" sz="2400" b="1" dirty="0">
                <a:solidFill>
                  <a:srgbClr val="C00000"/>
                </a:solidFill>
              </a:rPr>
              <a:t>articolazione e durata delle fasi del colloquio e il coinvolgimento delle </a:t>
            </a:r>
            <a:r>
              <a:rPr lang="it-IT" sz="2400" b="1" dirty="0" smtClean="0">
                <a:solidFill>
                  <a:srgbClr val="C00000"/>
                </a:solidFill>
              </a:rPr>
              <a:t>diverse discipline</a:t>
            </a:r>
            <a:r>
              <a:rPr lang="it-IT" sz="2400" b="1" dirty="0">
                <a:solidFill>
                  <a:srgbClr val="C00000"/>
                </a:solidFill>
              </a:rPr>
              <a:t>, evitando però una rigida distinzione tra le stesse. </a:t>
            </a:r>
            <a:endParaRPr lang="it-IT" sz="2400" b="1" dirty="0" smtClean="0">
              <a:solidFill>
                <a:srgbClr val="C00000"/>
              </a:solidFill>
            </a:endParaRPr>
          </a:p>
          <a:p>
            <a:pPr algn="just"/>
            <a:r>
              <a:rPr lang="it-IT" sz="2400" dirty="0" smtClean="0">
                <a:solidFill>
                  <a:srgbClr val="002060"/>
                </a:solidFill>
              </a:rPr>
              <a:t>Affinché </a:t>
            </a:r>
            <a:r>
              <a:rPr lang="it-IT" sz="2400" dirty="0">
                <a:solidFill>
                  <a:srgbClr val="002060"/>
                </a:solidFill>
              </a:rPr>
              <a:t>tale </a:t>
            </a:r>
            <a:r>
              <a:rPr lang="it-IT" sz="2400" dirty="0" smtClean="0">
                <a:solidFill>
                  <a:srgbClr val="002060"/>
                </a:solidFill>
              </a:rPr>
              <a:t>coinvolgimento sia quanto </a:t>
            </a:r>
            <a:r>
              <a:rPr lang="it-IT" sz="2400" dirty="0">
                <a:solidFill>
                  <a:srgbClr val="002060"/>
                </a:solidFill>
              </a:rPr>
              <a:t>più possibile ampio, i commissari interni ed esterni conducono l'esame in tutte le </a:t>
            </a:r>
            <a:r>
              <a:rPr lang="it-IT" sz="2400" dirty="0" smtClean="0">
                <a:solidFill>
                  <a:srgbClr val="002060"/>
                </a:solidFill>
              </a:rPr>
              <a:t>discipline per </a:t>
            </a:r>
            <a:r>
              <a:rPr lang="it-IT" sz="2400" dirty="0">
                <a:solidFill>
                  <a:srgbClr val="002060"/>
                </a:solidFill>
              </a:rPr>
              <a:t>le quali hanno titolo secondo la normativa vigente, anche relativamente alla discussione </a:t>
            </a:r>
            <a:r>
              <a:rPr lang="it-IT" sz="2400" dirty="0" smtClean="0">
                <a:solidFill>
                  <a:srgbClr val="002060"/>
                </a:solidFill>
              </a:rPr>
              <a:t>degli elaborati </a:t>
            </a:r>
            <a:r>
              <a:rPr lang="it-IT" sz="2400" dirty="0">
                <a:solidFill>
                  <a:srgbClr val="002060"/>
                </a:solidFill>
              </a:rPr>
              <a:t>relativi alle prove scritte</a:t>
            </a:r>
            <a:r>
              <a:rPr lang="it-IT" sz="2400" dirty="0" smtClean="0">
                <a:solidFill>
                  <a:srgbClr val="002060"/>
                </a:solidFill>
              </a:rPr>
              <a:t>.</a:t>
            </a:r>
            <a:endParaRPr lang="it-IT" altLang="it-IT" sz="2400" dirty="0">
              <a:solidFill>
                <a:srgbClr val="002060"/>
              </a:solidFill>
              <a:latin typeface="Arial" pitchFamily="34" charset="0"/>
              <a:cs typeface="Arial" pitchFamily="34" charset="0"/>
            </a:endParaRPr>
          </a:p>
        </p:txBody>
      </p:sp>
      <p:sp>
        <p:nvSpPr>
          <p:cNvPr id="10" name="CasellaDiTesto 9"/>
          <p:cNvSpPr txBox="1"/>
          <p:nvPr/>
        </p:nvSpPr>
        <p:spPr>
          <a:xfrm>
            <a:off x="1547664" y="201795"/>
            <a:ext cx="7596336" cy="523220"/>
          </a:xfrm>
          <a:prstGeom prst="rect">
            <a:avLst/>
          </a:prstGeom>
          <a:solidFill>
            <a:srgbClr val="C00000"/>
          </a:solidFill>
        </p:spPr>
        <p:txBody>
          <a:bodyPr wrap="square" rtlCol="0">
            <a:spAutoFit/>
          </a:bodyPr>
          <a:lstStyle/>
          <a:p>
            <a:pPr algn="ctr">
              <a:defRPr/>
            </a:pPr>
            <a:r>
              <a:rPr lang="it-IT" altLang="it-IT" sz="2800" b="1" dirty="0" smtClean="0">
                <a:solidFill>
                  <a:schemeClr val="bg1"/>
                </a:solidFill>
                <a:latin typeface="Arial" pitchFamily="34" charset="0"/>
                <a:cs typeface="Arial" pitchFamily="34" charset="0"/>
              </a:rPr>
              <a:t>Il COLLOQUIO</a:t>
            </a: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17755" y="1041023"/>
            <a:ext cx="8626245" cy="5447645"/>
          </a:xfrm>
          <a:prstGeom prst="rect">
            <a:avLst/>
          </a:prstGeom>
          <a:solidFill>
            <a:srgbClr val="92D050"/>
          </a:solidFill>
        </p:spPr>
        <p:txBody>
          <a:bodyPr wrap="square">
            <a:spAutoFit/>
          </a:bodyPr>
          <a:lstStyle/>
          <a:p>
            <a:pPr algn="ctr"/>
            <a:r>
              <a:rPr lang="it-IT" sz="2400" b="1" dirty="0">
                <a:solidFill>
                  <a:schemeClr val="bg1"/>
                </a:solidFill>
              </a:rPr>
              <a:t>D.M. n. 37 Art. 2 Comma </a:t>
            </a:r>
            <a:r>
              <a:rPr lang="it-IT" sz="2400" b="1" dirty="0" smtClean="0">
                <a:solidFill>
                  <a:schemeClr val="bg1"/>
                </a:solidFill>
              </a:rPr>
              <a:t>3</a:t>
            </a:r>
            <a:endParaRPr lang="it-IT" sz="2400" b="1" dirty="0">
              <a:solidFill>
                <a:schemeClr val="bg1"/>
              </a:solidFill>
            </a:endParaRPr>
          </a:p>
          <a:p>
            <a:pPr algn="just">
              <a:lnSpc>
                <a:spcPct val="150000"/>
              </a:lnSpc>
            </a:pPr>
            <a:r>
              <a:rPr lang="it-IT" sz="2400" dirty="0" smtClean="0">
                <a:solidFill>
                  <a:schemeClr val="bg1"/>
                </a:solidFill>
              </a:rPr>
              <a:t>La </a:t>
            </a:r>
            <a:r>
              <a:rPr lang="it-IT" sz="2400" dirty="0">
                <a:solidFill>
                  <a:schemeClr val="bg1"/>
                </a:solidFill>
              </a:rPr>
              <a:t>scelta da parte della commissione dei materiali </a:t>
            </a:r>
            <a:r>
              <a:rPr lang="it-IT" sz="2400" dirty="0" smtClean="0">
                <a:solidFill>
                  <a:schemeClr val="bg1"/>
                </a:solidFill>
              </a:rPr>
              <a:t>da </a:t>
            </a:r>
            <a:r>
              <a:rPr lang="it-IT" sz="2400" dirty="0">
                <a:solidFill>
                  <a:schemeClr val="bg1"/>
                </a:solidFill>
              </a:rPr>
              <a:t>proporre al candidato </a:t>
            </a:r>
            <a:r>
              <a:rPr lang="it-IT" sz="2400" dirty="0" smtClean="0">
                <a:solidFill>
                  <a:schemeClr val="bg1"/>
                </a:solidFill>
              </a:rPr>
              <a:t>ha l'obiettivo </a:t>
            </a:r>
            <a:r>
              <a:rPr lang="it-IT" sz="2400" dirty="0">
                <a:solidFill>
                  <a:schemeClr val="bg1"/>
                </a:solidFill>
              </a:rPr>
              <a:t>di favorire la trattazione dei nodi concettuali caratterizzanti le diverse discipline. </a:t>
            </a:r>
            <a:endParaRPr lang="it-IT" sz="2400" dirty="0" smtClean="0">
              <a:solidFill>
                <a:schemeClr val="bg1"/>
              </a:solidFill>
            </a:endParaRPr>
          </a:p>
          <a:p>
            <a:pPr algn="just">
              <a:lnSpc>
                <a:spcPct val="150000"/>
              </a:lnSpc>
            </a:pPr>
            <a:r>
              <a:rPr lang="it-IT" sz="2400" dirty="0" smtClean="0">
                <a:solidFill>
                  <a:schemeClr val="bg1"/>
                </a:solidFill>
              </a:rPr>
              <a:t>Nella predisposizione degli stessi materiali, da cui si sviluppa il colloquio, la commissione tiene conto del percorso didattico effettivamente svolto, in coerenza con il documento di ciascun consiglio di classe, al fine di considerare le metodologie adottate, i progetti e le esperienze svolte, sempre nel rispetto delle Indicazioni nazionali e delle Linee guida.</a:t>
            </a:r>
            <a:endParaRPr lang="it-IT" altLang="it-IT" sz="2400" dirty="0">
              <a:solidFill>
                <a:schemeClr val="bg1"/>
              </a:solidFill>
              <a:latin typeface="Arial" pitchFamily="34" charset="0"/>
              <a:cs typeface="Arial" pitchFamily="34" charset="0"/>
            </a:endParaRPr>
          </a:p>
        </p:txBody>
      </p:sp>
      <p:sp>
        <p:nvSpPr>
          <p:cNvPr id="10" name="CasellaDiTesto 9"/>
          <p:cNvSpPr txBox="1"/>
          <p:nvPr/>
        </p:nvSpPr>
        <p:spPr>
          <a:xfrm>
            <a:off x="1547664" y="201795"/>
            <a:ext cx="7596336" cy="523220"/>
          </a:xfrm>
          <a:prstGeom prst="rect">
            <a:avLst/>
          </a:prstGeom>
          <a:solidFill>
            <a:srgbClr val="C00000"/>
          </a:solidFill>
        </p:spPr>
        <p:txBody>
          <a:bodyPr wrap="square" rtlCol="0">
            <a:spAutoFit/>
          </a:bodyPr>
          <a:lstStyle/>
          <a:p>
            <a:pPr algn="ctr">
              <a:defRPr/>
            </a:pPr>
            <a:r>
              <a:rPr lang="it-IT" altLang="it-IT" sz="2800" b="1" dirty="0" smtClean="0">
                <a:solidFill>
                  <a:schemeClr val="bg1"/>
                </a:solidFill>
                <a:latin typeface="Arial" pitchFamily="34" charset="0"/>
                <a:cs typeface="Arial" pitchFamily="34" charset="0"/>
              </a:rPr>
              <a:t>Il COLLOQUIO</a:t>
            </a:r>
          </a:p>
        </p:txBody>
      </p:sp>
    </p:spTree>
    <p:extLst>
      <p:ext uri="{BB962C8B-B14F-4D97-AF65-F5344CB8AC3E}">
        <p14:creationId xmlns:p14="http://schemas.microsoft.com/office/powerpoint/2010/main" val="40492644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17755" y="1041023"/>
            <a:ext cx="8626245" cy="3970318"/>
          </a:xfrm>
          <a:prstGeom prst="rect">
            <a:avLst/>
          </a:prstGeom>
          <a:solidFill>
            <a:srgbClr val="92D050"/>
          </a:solidFill>
        </p:spPr>
        <p:txBody>
          <a:bodyPr wrap="square">
            <a:spAutoFit/>
          </a:bodyPr>
          <a:lstStyle/>
          <a:p>
            <a:pPr algn="just">
              <a:lnSpc>
                <a:spcPct val="150000"/>
              </a:lnSpc>
            </a:pPr>
            <a:r>
              <a:rPr lang="it-IT" sz="2800" dirty="0">
                <a:solidFill>
                  <a:schemeClr val="bg1"/>
                </a:solidFill>
              </a:rPr>
              <a:t>Per quanto concerne le conoscenze e le competenze della disciplina non linguistica (</a:t>
            </a:r>
            <a:r>
              <a:rPr lang="it-IT" sz="2800">
                <a:solidFill>
                  <a:schemeClr val="bg1"/>
                </a:solidFill>
              </a:rPr>
              <a:t>DNL</a:t>
            </a:r>
            <a:r>
              <a:rPr lang="it-IT" sz="2800" smtClean="0">
                <a:solidFill>
                  <a:schemeClr val="bg1"/>
                </a:solidFill>
              </a:rPr>
              <a:t>) veicolata </a:t>
            </a:r>
            <a:r>
              <a:rPr lang="it-IT" sz="2800" dirty="0">
                <a:solidFill>
                  <a:schemeClr val="bg1"/>
                </a:solidFill>
              </a:rPr>
              <a:t>in lingua straniera attraverso la metodologia CLIL, il colloquio può accertarle </a:t>
            </a:r>
            <a:r>
              <a:rPr lang="it-IT" sz="2800">
                <a:solidFill>
                  <a:schemeClr val="bg1"/>
                </a:solidFill>
              </a:rPr>
              <a:t>in </a:t>
            </a:r>
            <a:r>
              <a:rPr lang="it-IT" sz="2800" smtClean="0">
                <a:solidFill>
                  <a:schemeClr val="bg1"/>
                </a:solidFill>
              </a:rPr>
              <a:t>lingua straniera </a:t>
            </a:r>
            <a:r>
              <a:rPr lang="it-IT" sz="2800" dirty="0">
                <a:solidFill>
                  <a:schemeClr val="bg1"/>
                </a:solidFill>
              </a:rPr>
              <a:t>qualora il docente della disciplina coinvolta faccia parte della commissione di </a:t>
            </a:r>
            <a:r>
              <a:rPr lang="it-IT" sz="2800">
                <a:solidFill>
                  <a:schemeClr val="bg1"/>
                </a:solidFill>
              </a:rPr>
              <a:t>esame </a:t>
            </a:r>
            <a:r>
              <a:rPr lang="it-IT" sz="2800" smtClean="0">
                <a:solidFill>
                  <a:schemeClr val="bg1"/>
                </a:solidFill>
              </a:rPr>
              <a:t>in qualità </a:t>
            </a:r>
            <a:r>
              <a:rPr lang="it-IT" sz="2800" dirty="0">
                <a:solidFill>
                  <a:schemeClr val="bg1"/>
                </a:solidFill>
              </a:rPr>
              <a:t>di membro interno</a:t>
            </a:r>
            <a:r>
              <a:rPr lang="it-IT" sz="2800" dirty="0" smtClean="0">
                <a:solidFill>
                  <a:schemeClr val="bg1"/>
                </a:solidFill>
              </a:rPr>
              <a:t>.</a:t>
            </a:r>
            <a:endParaRPr lang="it-IT" sz="2800" dirty="0">
              <a:solidFill>
                <a:schemeClr val="bg1"/>
              </a:solidFill>
            </a:endParaRPr>
          </a:p>
        </p:txBody>
      </p:sp>
      <p:sp>
        <p:nvSpPr>
          <p:cNvPr id="10" name="CasellaDiTesto 9"/>
          <p:cNvSpPr txBox="1"/>
          <p:nvPr/>
        </p:nvSpPr>
        <p:spPr>
          <a:xfrm>
            <a:off x="1547664" y="201795"/>
            <a:ext cx="7596336" cy="523220"/>
          </a:xfrm>
          <a:prstGeom prst="rect">
            <a:avLst/>
          </a:prstGeom>
          <a:solidFill>
            <a:srgbClr val="C00000"/>
          </a:solidFill>
        </p:spPr>
        <p:txBody>
          <a:bodyPr wrap="square" rtlCol="0">
            <a:spAutoFit/>
          </a:bodyPr>
          <a:lstStyle/>
          <a:p>
            <a:pPr algn="ctr">
              <a:defRPr/>
            </a:pPr>
            <a:r>
              <a:rPr lang="it-IT" altLang="it-IT" sz="2800" b="1" dirty="0" smtClean="0">
                <a:solidFill>
                  <a:schemeClr val="bg1"/>
                </a:solidFill>
                <a:latin typeface="Arial" pitchFamily="34" charset="0"/>
                <a:cs typeface="Arial" pitchFamily="34" charset="0"/>
              </a:rPr>
              <a:t>Il COLLOQUIO</a:t>
            </a:r>
          </a:p>
        </p:txBody>
      </p:sp>
    </p:spTree>
    <p:extLst>
      <p:ext uri="{BB962C8B-B14F-4D97-AF65-F5344CB8AC3E}">
        <p14:creationId xmlns:p14="http://schemas.microsoft.com/office/powerpoint/2010/main" val="19589616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17755" y="1041023"/>
            <a:ext cx="8626245" cy="4524315"/>
          </a:xfrm>
          <a:prstGeom prst="rect">
            <a:avLst/>
          </a:prstGeom>
          <a:solidFill>
            <a:srgbClr val="92D050"/>
          </a:solidFill>
        </p:spPr>
        <p:txBody>
          <a:bodyPr wrap="square">
            <a:spAutoFit/>
          </a:bodyPr>
          <a:lstStyle/>
          <a:p>
            <a:pPr algn="just"/>
            <a:r>
              <a:rPr lang="it-IT" sz="2400" dirty="0">
                <a:solidFill>
                  <a:schemeClr val="bg1"/>
                </a:solidFill>
              </a:rPr>
              <a:t>La commissione d'esame </a:t>
            </a:r>
            <a:r>
              <a:rPr lang="it-IT" sz="2400" b="1" dirty="0">
                <a:solidFill>
                  <a:srgbClr val="C00000"/>
                </a:solidFill>
              </a:rPr>
              <a:t>dedica un'apposita sessione alla preparazione del colloquio</a:t>
            </a:r>
            <a:r>
              <a:rPr lang="it-IT" sz="2400" dirty="0">
                <a:solidFill>
                  <a:schemeClr val="bg1"/>
                </a:solidFill>
              </a:rPr>
              <a:t>. </a:t>
            </a:r>
            <a:endParaRPr lang="it-IT" sz="2400" dirty="0" smtClean="0">
              <a:solidFill>
                <a:schemeClr val="bg1"/>
              </a:solidFill>
            </a:endParaRPr>
          </a:p>
          <a:p>
            <a:pPr algn="just"/>
            <a:r>
              <a:rPr lang="it-IT" sz="2400" b="1" dirty="0" smtClean="0">
                <a:solidFill>
                  <a:schemeClr val="bg1"/>
                </a:solidFill>
              </a:rPr>
              <a:t>Nel corso di </a:t>
            </a:r>
            <a:r>
              <a:rPr lang="it-IT" sz="2400" b="1" dirty="0">
                <a:solidFill>
                  <a:schemeClr val="bg1"/>
                </a:solidFill>
              </a:rPr>
              <a:t>tale sessione, la commissione provvede per ogni classe, in coerenza con il percorso </a:t>
            </a:r>
            <a:r>
              <a:rPr lang="it-IT" sz="2400" b="1" dirty="0" smtClean="0">
                <a:solidFill>
                  <a:schemeClr val="bg1"/>
                </a:solidFill>
              </a:rPr>
              <a:t>didattico illustrato </a:t>
            </a:r>
            <a:r>
              <a:rPr lang="it-IT" sz="2400" b="1" dirty="0">
                <a:solidFill>
                  <a:schemeClr val="bg1"/>
                </a:solidFill>
              </a:rPr>
              <a:t>nel documento del consiglio di classe, alla predisposizione dei materiali di cui al comma </a:t>
            </a:r>
            <a:r>
              <a:rPr lang="it-IT" sz="2400" b="1" dirty="0" smtClean="0">
                <a:solidFill>
                  <a:schemeClr val="bg1"/>
                </a:solidFill>
              </a:rPr>
              <a:t>1 da </a:t>
            </a:r>
            <a:r>
              <a:rPr lang="it-IT" sz="2400" b="1" dirty="0">
                <a:solidFill>
                  <a:schemeClr val="bg1"/>
                </a:solidFill>
              </a:rPr>
              <a:t>proporre in numero pari a quello dei candidati da esaminare nella classe/commissione </a:t>
            </a:r>
            <a:r>
              <a:rPr lang="it-IT" sz="2400" b="1" dirty="0" smtClean="0">
                <a:solidFill>
                  <a:schemeClr val="bg1"/>
                </a:solidFill>
              </a:rPr>
              <a:t>aumentato di </a:t>
            </a:r>
            <a:r>
              <a:rPr lang="it-IT" sz="2400" b="1" dirty="0">
                <a:solidFill>
                  <a:schemeClr val="bg1"/>
                </a:solidFill>
              </a:rPr>
              <a:t>due. </a:t>
            </a:r>
            <a:endParaRPr lang="it-IT" sz="2400" b="1" dirty="0" smtClean="0">
              <a:solidFill>
                <a:schemeClr val="bg1"/>
              </a:solidFill>
            </a:endParaRPr>
          </a:p>
          <a:p>
            <a:pPr algn="just"/>
            <a:r>
              <a:rPr lang="it-IT" sz="2400" b="1" dirty="0" smtClean="0">
                <a:solidFill>
                  <a:srgbClr val="C00000"/>
                </a:solidFill>
              </a:rPr>
              <a:t>Il </a:t>
            </a:r>
            <a:r>
              <a:rPr lang="it-IT" sz="2400" b="1" dirty="0">
                <a:solidFill>
                  <a:srgbClr val="C00000"/>
                </a:solidFill>
              </a:rPr>
              <a:t>giorno della prova orale il candidato sorteggerà i materiali sulla base dei quali </a:t>
            </a:r>
            <a:r>
              <a:rPr lang="it-IT" sz="2400" b="1" dirty="0" smtClean="0">
                <a:solidFill>
                  <a:srgbClr val="C00000"/>
                </a:solidFill>
              </a:rPr>
              <a:t>verrà condotto </a:t>
            </a:r>
            <a:r>
              <a:rPr lang="it-IT" sz="2400" b="1" dirty="0">
                <a:solidFill>
                  <a:srgbClr val="C00000"/>
                </a:solidFill>
              </a:rPr>
              <a:t>il </a:t>
            </a:r>
            <a:r>
              <a:rPr lang="it-IT" sz="2400" b="1" dirty="0" smtClean="0">
                <a:solidFill>
                  <a:srgbClr val="C00000"/>
                </a:solidFill>
              </a:rPr>
              <a:t>colloquio</a:t>
            </a:r>
            <a:endParaRPr lang="it-IT" sz="2400" dirty="0" smtClean="0">
              <a:solidFill>
                <a:schemeClr val="bg1"/>
              </a:solidFill>
            </a:endParaRPr>
          </a:p>
          <a:p>
            <a:pPr algn="just"/>
            <a:r>
              <a:rPr lang="it-IT" sz="2400" dirty="0" smtClean="0">
                <a:solidFill>
                  <a:schemeClr val="bg1"/>
                </a:solidFill>
              </a:rPr>
              <a:t>Le </a:t>
            </a:r>
            <a:r>
              <a:rPr lang="it-IT" sz="2400" dirty="0">
                <a:solidFill>
                  <a:schemeClr val="bg1"/>
                </a:solidFill>
              </a:rPr>
              <a:t>modalità di sorteggio saranno previste in modo da evitare la </a:t>
            </a:r>
            <a:r>
              <a:rPr lang="it-IT" sz="2400" dirty="0" smtClean="0">
                <a:solidFill>
                  <a:schemeClr val="bg1"/>
                </a:solidFill>
              </a:rPr>
              <a:t>riproposizione degli </a:t>
            </a:r>
            <a:r>
              <a:rPr lang="it-IT" sz="2400" dirty="0">
                <a:solidFill>
                  <a:schemeClr val="bg1"/>
                </a:solidFill>
              </a:rPr>
              <a:t>stessi materiali a diversi candidati</a:t>
            </a:r>
            <a:r>
              <a:rPr lang="it-IT" sz="2400" dirty="0" smtClean="0">
                <a:solidFill>
                  <a:schemeClr val="bg1"/>
                </a:solidFill>
              </a:rPr>
              <a:t>.</a:t>
            </a:r>
            <a:endParaRPr lang="it-IT" sz="2400" dirty="0">
              <a:solidFill>
                <a:schemeClr val="bg1"/>
              </a:solidFill>
            </a:endParaRPr>
          </a:p>
        </p:txBody>
      </p:sp>
      <p:sp>
        <p:nvSpPr>
          <p:cNvPr id="10" name="CasellaDiTesto 9"/>
          <p:cNvSpPr txBox="1"/>
          <p:nvPr/>
        </p:nvSpPr>
        <p:spPr>
          <a:xfrm>
            <a:off x="1547664" y="201795"/>
            <a:ext cx="7596336" cy="523220"/>
          </a:xfrm>
          <a:prstGeom prst="rect">
            <a:avLst/>
          </a:prstGeom>
          <a:solidFill>
            <a:srgbClr val="C00000"/>
          </a:solidFill>
        </p:spPr>
        <p:txBody>
          <a:bodyPr wrap="square" rtlCol="0">
            <a:spAutoFit/>
          </a:bodyPr>
          <a:lstStyle/>
          <a:p>
            <a:pPr algn="ctr">
              <a:defRPr/>
            </a:pPr>
            <a:r>
              <a:rPr lang="it-IT" altLang="it-IT" sz="2800" b="1" dirty="0" smtClean="0">
                <a:solidFill>
                  <a:schemeClr val="bg1"/>
                </a:solidFill>
                <a:latin typeface="Arial" pitchFamily="34" charset="0"/>
                <a:cs typeface="Arial" pitchFamily="34" charset="0"/>
              </a:rPr>
              <a:t>Il COLLOQUIO</a:t>
            </a:r>
          </a:p>
        </p:txBody>
      </p:sp>
    </p:spTree>
    <p:extLst>
      <p:ext uri="{BB962C8B-B14F-4D97-AF65-F5344CB8AC3E}">
        <p14:creationId xmlns:p14="http://schemas.microsoft.com/office/powerpoint/2010/main" val="590658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68770" y="1196752"/>
            <a:ext cx="8136904" cy="3908762"/>
          </a:xfrm>
          <a:prstGeom prst="rect">
            <a:avLst/>
          </a:prstGeom>
          <a:solidFill>
            <a:srgbClr val="FFC000"/>
          </a:solidFill>
        </p:spPr>
        <p:txBody>
          <a:bodyPr wrap="square" rtlCol="0">
            <a:spAutoFit/>
          </a:bodyPr>
          <a:lstStyle/>
          <a:p>
            <a:pPr algn="ctr"/>
            <a:endParaRPr lang="it-IT" sz="2400" dirty="0" smtClean="0">
              <a:latin typeface="Calibri" panose="020F0502020204030204" pitchFamily="34" charset="0"/>
            </a:endParaRPr>
          </a:p>
          <a:p>
            <a:pPr algn="ctr"/>
            <a:endParaRPr lang="it-IT" sz="3200" dirty="0" smtClean="0">
              <a:solidFill>
                <a:srgbClr val="C00000"/>
              </a:solidFill>
              <a:latin typeface="Calibri" panose="020F0502020204030204" pitchFamily="34" charset="0"/>
            </a:endParaRPr>
          </a:p>
          <a:p>
            <a:pPr algn="ctr"/>
            <a:endParaRPr lang="it-IT" sz="3200" dirty="0" smtClean="0">
              <a:solidFill>
                <a:srgbClr val="C00000"/>
              </a:solidFill>
              <a:latin typeface="Calibri" panose="020F0502020204030204" pitchFamily="34" charset="0"/>
            </a:endParaRPr>
          </a:p>
          <a:p>
            <a:pPr algn="ctr"/>
            <a:r>
              <a:rPr lang="it-IT" sz="3200" dirty="0" smtClean="0">
                <a:solidFill>
                  <a:srgbClr val="C00000"/>
                </a:solidFill>
                <a:latin typeface="Calibri" panose="020F0502020204030204" pitchFamily="34" charset="0"/>
              </a:rPr>
              <a:t>Indicazioni MIUR</a:t>
            </a:r>
          </a:p>
          <a:p>
            <a:pPr algn="ctr"/>
            <a:endParaRPr lang="it-IT" sz="3200" dirty="0" smtClean="0">
              <a:solidFill>
                <a:srgbClr val="C00000"/>
              </a:solidFill>
              <a:latin typeface="Calibri" panose="020F0502020204030204" pitchFamily="34" charset="0"/>
            </a:endParaRPr>
          </a:p>
          <a:p>
            <a:pPr algn="ctr"/>
            <a:r>
              <a:rPr lang="it-IT" sz="3200" dirty="0" smtClean="0">
                <a:solidFill>
                  <a:schemeClr val="bg1"/>
                </a:solidFill>
                <a:latin typeface="Calibri" panose="020F0502020204030204" pitchFamily="34" charset="0"/>
              </a:rPr>
              <a:t>Nota MIUR n. </a:t>
            </a:r>
            <a:r>
              <a:rPr lang="it-IT" sz="3200" dirty="0" smtClean="0">
                <a:solidFill>
                  <a:schemeClr val="bg1"/>
                </a:solidFill>
                <a:latin typeface="Calibri" panose="020F0502020204030204" pitchFamily="34" charset="0"/>
                <a:hlinkClick r:id="rId2" action="ppaction://hlinkfile"/>
              </a:rPr>
              <a:t>3050</a:t>
            </a:r>
            <a:r>
              <a:rPr lang="it-IT" sz="3200" dirty="0" smtClean="0">
                <a:solidFill>
                  <a:schemeClr val="bg1"/>
                </a:solidFill>
                <a:latin typeface="Calibri" panose="020F0502020204030204" pitchFamily="34" charset="0"/>
              </a:rPr>
              <a:t> del 4 ottobre 2018</a:t>
            </a:r>
          </a:p>
          <a:p>
            <a:pPr algn="ctr"/>
            <a:r>
              <a:rPr lang="it-IT" sz="3200" dirty="0" smtClean="0">
                <a:solidFill>
                  <a:schemeClr val="bg1"/>
                </a:solidFill>
                <a:latin typeface="Calibri" panose="020F0502020204030204" pitchFamily="34" charset="0"/>
              </a:rPr>
              <a:t>Nota MIUR n. </a:t>
            </a:r>
            <a:r>
              <a:rPr lang="it-IT" sz="3200" dirty="0" smtClean="0">
                <a:solidFill>
                  <a:schemeClr val="bg1"/>
                </a:solidFill>
                <a:latin typeface="Calibri" panose="020F0502020204030204" pitchFamily="34" charset="0"/>
                <a:hlinkClick r:id="rId3" action="ppaction://hlinkfile"/>
              </a:rPr>
              <a:t>17676</a:t>
            </a:r>
            <a:r>
              <a:rPr lang="it-IT" sz="3200" dirty="0" smtClean="0">
                <a:solidFill>
                  <a:schemeClr val="bg1"/>
                </a:solidFill>
                <a:latin typeface="Calibri" panose="020F0502020204030204" pitchFamily="34" charset="0"/>
              </a:rPr>
              <a:t> del 10 ottobre 2018</a:t>
            </a:r>
          </a:p>
          <a:p>
            <a:pPr algn="ctr"/>
            <a:r>
              <a:rPr lang="it-IT" sz="3200" dirty="0" smtClean="0">
                <a:solidFill>
                  <a:schemeClr val="bg1"/>
                </a:solidFill>
                <a:latin typeface="Calibri" panose="020F0502020204030204" pitchFamily="34" charset="0"/>
              </a:rPr>
              <a:t>D.M. n. </a:t>
            </a:r>
            <a:r>
              <a:rPr lang="it-IT" sz="3200" dirty="0" smtClean="0">
                <a:solidFill>
                  <a:schemeClr val="bg1"/>
                </a:solidFill>
                <a:latin typeface="Calibri" panose="020F0502020204030204" pitchFamily="34" charset="0"/>
                <a:hlinkClick r:id="rId4" action="ppaction://hlinkfile"/>
              </a:rPr>
              <a:t>37</a:t>
            </a:r>
            <a:r>
              <a:rPr lang="it-IT" sz="3200" dirty="0" smtClean="0">
                <a:solidFill>
                  <a:schemeClr val="bg1"/>
                </a:solidFill>
                <a:latin typeface="Calibri" panose="020F0502020204030204" pitchFamily="34" charset="0"/>
              </a:rPr>
              <a:t> del 18 gennaio 2019</a:t>
            </a:r>
            <a:endParaRPr lang="it-IT" sz="3200" dirty="0">
              <a:solidFill>
                <a:schemeClr val="bg1"/>
              </a:solidFill>
              <a:latin typeface="Calibri" panose="020F0502020204030204" pitchFamily="34" charset="0"/>
            </a:endParaRPr>
          </a:p>
        </p:txBody>
      </p:sp>
      <p:grpSp>
        <p:nvGrpSpPr>
          <p:cNvPr id="3" name="Gruppo 10"/>
          <p:cNvGrpSpPr/>
          <p:nvPr/>
        </p:nvGrpSpPr>
        <p:grpSpPr>
          <a:xfrm>
            <a:off x="-36512" y="-143387"/>
            <a:ext cx="5629432" cy="6884753"/>
            <a:chOff x="-36512" y="-143387"/>
            <a:chExt cx="5629432"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5" name="Segnaposto piè di pagina 3"/>
          <p:cNvSpPr>
            <a:spLocks noGrp="1"/>
          </p:cNvSpPr>
          <p:nvPr>
            <p:ph type="ftr" sz="quarter" idx="11"/>
          </p:nvPr>
        </p:nvSpPr>
        <p:spPr>
          <a:xfrm>
            <a:off x="5508104" y="6278585"/>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7" name="Freccia in giù 6"/>
          <p:cNvSpPr/>
          <p:nvPr/>
        </p:nvSpPr>
        <p:spPr>
          <a:xfrm>
            <a:off x="4286248" y="1357298"/>
            <a:ext cx="504056" cy="792088"/>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5633256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714348" y="857232"/>
            <a:ext cx="8318728" cy="5009833"/>
          </a:xfrm>
          <a:prstGeom prst="rect">
            <a:avLst/>
          </a:prstGeom>
          <a:solidFill>
            <a:srgbClr val="92D050"/>
          </a:solidFill>
        </p:spPr>
        <p:txBody>
          <a:bodyPr wrap="square">
            <a:spAutoFit/>
          </a:bodyPr>
          <a:lstStyle/>
          <a:p>
            <a:pPr algn="just">
              <a:lnSpc>
                <a:spcPct val="150000"/>
              </a:lnSpc>
              <a:defRPr/>
            </a:pPr>
            <a:r>
              <a:rPr lang="it-IT" altLang="it-IT" sz="2400" dirty="0" smtClean="0">
                <a:solidFill>
                  <a:schemeClr val="bg1"/>
                </a:solidFill>
                <a:latin typeface="Arial" pitchFamily="34" charset="0"/>
                <a:cs typeface="Arial" pitchFamily="34" charset="0"/>
              </a:rPr>
              <a:t>La predisposizione dei materiali per il colloquio richiederà un </a:t>
            </a:r>
            <a:r>
              <a:rPr lang="it-IT" altLang="it-IT" sz="2400" b="1" dirty="0" smtClean="0">
                <a:solidFill>
                  <a:schemeClr val="bg1"/>
                </a:solidFill>
                <a:latin typeface="Arial" pitchFamily="34" charset="0"/>
                <a:cs typeface="Arial" pitchFamily="34" charset="0"/>
              </a:rPr>
              <a:t>lavoro specifico </a:t>
            </a:r>
            <a:r>
              <a:rPr lang="it-IT" altLang="it-IT" sz="2400" dirty="0" smtClean="0">
                <a:solidFill>
                  <a:schemeClr val="bg1"/>
                </a:solidFill>
                <a:latin typeface="Arial" pitchFamily="34" charset="0"/>
                <a:cs typeface="Arial" pitchFamily="34" charset="0"/>
              </a:rPr>
              <a:t>da parte della Commissione, che dovrà analizzare con </a:t>
            </a:r>
            <a:r>
              <a:rPr lang="it-IT" altLang="it-IT" sz="2400" b="1" dirty="0" smtClean="0">
                <a:solidFill>
                  <a:schemeClr val="bg1"/>
                </a:solidFill>
                <a:latin typeface="Arial" pitchFamily="34" charset="0"/>
                <a:cs typeface="Arial" pitchFamily="34" charset="0"/>
              </a:rPr>
              <a:t>particolare attenzione </a:t>
            </a:r>
            <a:r>
              <a:rPr lang="it-IT" altLang="it-IT" sz="2400" b="1" dirty="0" smtClean="0">
                <a:solidFill>
                  <a:srgbClr val="C00000"/>
                </a:solidFill>
                <a:latin typeface="Arial" pitchFamily="34" charset="0"/>
                <a:cs typeface="Arial" pitchFamily="34" charset="0"/>
              </a:rPr>
              <a:t>il documento del 15 maggio</a:t>
            </a:r>
            <a:r>
              <a:rPr lang="it-IT" altLang="it-IT" sz="2400" dirty="0" smtClean="0">
                <a:solidFill>
                  <a:schemeClr val="bg1"/>
                </a:solidFill>
                <a:latin typeface="Arial" pitchFamily="34" charset="0"/>
                <a:cs typeface="Arial" pitchFamily="34" charset="0"/>
              </a:rPr>
              <a:t> per poter trarre spunti coerenti con il percorso didattico svolto. Naturalmente, ciò implica che i Consigli sviluppino in modo analitico e puntuale il documento del 15 maggio, al fine di illustrare le metodologie adottate, i progetti e le esperienze svolte, sempre nel rispetto delle Indicazioni nazionali e delle Linee guida</a:t>
            </a:r>
            <a:endParaRPr lang="it-IT" altLang="it-IT" sz="2400" dirty="0">
              <a:solidFill>
                <a:schemeClr val="bg1"/>
              </a:solidFill>
              <a:latin typeface="Arial" pitchFamily="34" charset="0"/>
              <a:cs typeface="Arial" pitchFamily="34" charset="0"/>
            </a:endParaRPr>
          </a:p>
        </p:txBody>
      </p:sp>
      <p:sp>
        <p:nvSpPr>
          <p:cNvPr id="10" name="CasellaDiTesto 9"/>
          <p:cNvSpPr txBox="1"/>
          <p:nvPr/>
        </p:nvSpPr>
        <p:spPr>
          <a:xfrm>
            <a:off x="1547664" y="201795"/>
            <a:ext cx="7596336" cy="523220"/>
          </a:xfrm>
          <a:prstGeom prst="rect">
            <a:avLst/>
          </a:prstGeom>
          <a:solidFill>
            <a:srgbClr val="C00000"/>
          </a:solidFill>
        </p:spPr>
        <p:txBody>
          <a:bodyPr wrap="square" rtlCol="0">
            <a:spAutoFit/>
          </a:bodyPr>
          <a:lstStyle/>
          <a:p>
            <a:pPr algn="ctr">
              <a:defRPr/>
            </a:pPr>
            <a:r>
              <a:rPr lang="it-IT" altLang="it-IT" sz="2800" b="1" dirty="0" smtClean="0">
                <a:solidFill>
                  <a:schemeClr val="bg1"/>
                </a:solidFill>
                <a:latin typeface="Arial" pitchFamily="34" charset="0"/>
                <a:cs typeface="Arial" pitchFamily="34" charset="0"/>
              </a:rPr>
              <a:t>Il COLLOQUIO</a:t>
            </a: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39552" y="1214422"/>
            <a:ext cx="8604448" cy="4524315"/>
          </a:xfrm>
          <a:prstGeom prst="rect">
            <a:avLst/>
          </a:prstGeom>
          <a:solidFill>
            <a:srgbClr val="92D050"/>
          </a:solidFill>
        </p:spPr>
        <p:txBody>
          <a:bodyPr wrap="square">
            <a:spAutoFit/>
          </a:bodyPr>
          <a:lstStyle/>
          <a:p>
            <a:pPr algn="just"/>
            <a:r>
              <a:rPr lang="it-IT" sz="2400" b="1" dirty="0" smtClean="0">
                <a:solidFill>
                  <a:schemeClr val="bg1"/>
                </a:solidFill>
              </a:rPr>
              <a:t>Modello  di  Diploma </a:t>
            </a:r>
            <a:r>
              <a:rPr lang="it-IT" sz="2400" dirty="0" smtClean="0">
                <a:solidFill>
                  <a:schemeClr val="bg1"/>
                </a:solidFill>
              </a:rPr>
              <a:t>adottato, con decreto, dal Ministro dell'istruzione, dell'università e della ricerca   </a:t>
            </a:r>
            <a:endParaRPr lang="it-IT" sz="2400" b="1" dirty="0" smtClean="0">
              <a:solidFill>
                <a:schemeClr val="bg1"/>
              </a:solidFill>
            </a:endParaRPr>
          </a:p>
          <a:p>
            <a:pPr algn="just"/>
            <a:endParaRPr lang="it-IT" sz="2400" b="1" dirty="0" smtClean="0">
              <a:solidFill>
                <a:schemeClr val="bg1"/>
              </a:solidFill>
            </a:endParaRPr>
          </a:p>
          <a:p>
            <a:pPr algn="just"/>
            <a:r>
              <a:rPr lang="it-IT" sz="2400" b="1" dirty="0" smtClean="0">
                <a:solidFill>
                  <a:schemeClr val="bg1"/>
                </a:solidFill>
              </a:rPr>
              <a:t>Il diploma finale </a:t>
            </a:r>
            <a:r>
              <a:rPr lang="it-IT" sz="2400" dirty="0" smtClean="0">
                <a:solidFill>
                  <a:schemeClr val="bg1"/>
                </a:solidFill>
              </a:rPr>
              <a:t>rilasciato in esito al superamento  dell'esame di  Stato,  anche  in  relazione  alle  esigenze  connesse   con   la circolazione dei titoli di studio  nell'ambito  dell'Unione  europea, </a:t>
            </a:r>
            <a:r>
              <a:rPr lang="it-IT" sz="2400" b="1" dirty="0" smtClean="0">
                <a:solidFill>
                  <a:schemeClr val="bg1"/>
                </a:solidFill>
              </a:rPr>
              <a:t>attesta l'indirizzo e la  durata  del  corso  di  studi</a:t>
            </a:r>
            <a:r>
              <a:rPr lang="it-IT" sz="2400" dirty="0" smtClean="0">
                <a:solidFill>
                  <a:schemeClr val="bg1"/>
                </a:solidFill>
              </a:rPr>
              <a:t>,  nonché  </a:t>
            </a:r>
            <a:r>
              <a:rPr lang="it-IT" sz="2400" b="1" dirty="0" smtClean="0">
                <a:solidFill>
                  <a:schemeClr val="bg1"/>
                </a:solidFill>
              </a:rPr>
              <a:t>il punteggio ottenuto</a:t>
            </a:r>
            <a:r>
              <a:rPr lang="it-IT" sz="2400" dirty="0" smtClean="0">
                <a:solidFill>
                  <a:schemeClr val="bg1"/>
                </a:solidFill>
              </a:rPr>
              <a:t>. </a:t>
            </a:r>
          </a:p>
          <a:p>
            <a:pPr algn="just"/>
            <a:endParaRPr lang="it-IT" sz="2400" b="1" dirty="0" smtClean="0">
              <a:solidFill>
                <a:schemeClr val="bg1"/>
              </a:solidFill>
            </a:endParaRPr>
          </a:p>
          <a:p>
            <a:pPr algn="just"/>
            <a:r>
              <a:rPr lang="it-IT" sz="2400" b="1" dirty="0" smtClean="0">
                <a:solidFill>
                  <a:schemeClr val="bg1"/>
                </a:solidFill>
              </a:rPr>
              <a:t>Al diploma è allegato il curriculum</a:t>
            </a:r>
            <a:r>
              <a:rPr lang="it-IT" sz="2400" dirty="0" smtClean="0">
                <a:solidFill>
                  <a:schemeClr val="bg1"/>
                </a:solidFill>
              </a:rPr>
              <a:t>, in cui </a:t>
            </a:r>
            <a:r>
              <a:rPr lang="it-IT" sz="2400" b="1" dirty="0" smtClean="0">
                <a:solidFill>
                  <a:schemeClr val="bg1"/>
                </a:solidFill>
              </a:rPr>
              <a:t>sono riportate le discipline  ricomprese  nel  piano degli studi con l'indicazione del monte ore complessivo  destinato  a ciascuna di esse</a:t>
            </a:r>
            <a:r>
              <a:rPr lang="it-IT" sz="2400" dirty="0" smtClean="0">
                <a:solidFill>
                  <a:schemeClr val="bg1"/>
                </a:solidFill>
              </a:rPr>
              <a:t>. </a:t>
            </a:r>
          </a:p>
        </p:txBody>
      </p:sp>
      <p:sp>
        <p:nvSpPr>
          <p:cNvPr id="10" name="CasellaDiTesto 9"/>
          <p:cNvSpPr txBox="1"/>
          <p:nvPr/>
        </p:nvSpPr>
        <p:spPr>
          <a:xfrm>
            <a:off x="1547664" y="201795"/>
            <a:ext cx="7596336" cy="954107"/>
          </a:xfrm>
          <a:prstGeom prst="rect">
            <a:avLst/>
          </a:prstGeom>
          <a:solidFill>
            <a:srgbClr val="C00000"/>
          </a:solidFill>
        </p:spPr>
        <p:txBody>
          <a:bodyPr wrap="square" rtlCol="0">
            <a:spAutoFit/>
          </a:bodyPr>
          <a:lstStyle/>
          <a:p>
            <a:pPr algn="ctr"/>
            <a:r>
              <a:rPr lang="it-IT" sz="2800" b="1" dirty="0" smtClean="0">
                <a:solidFill>
                  <a:schemeClr val="bg1"/>
                </a:solidFill>
              </a:rPr>
              <a:t>Diploma finale </a:t>
            </a:r>
            <a:r>
              <a:rPr lang="it-IT" sz="2800" dirty="0" smtClean="0">
                <a:solidFill>
                  <a:schemeClr val="bg1"/>
                </a:solidFill>
              </a:rPr>
              <a:t>e</a:t>
            </a:r>
            <a:r>
              <a:rPr lang="it-IT" sz="2800" b="1" dirty="0" smtClean="0">
                <a:solidFill>
                  <a:schemeClr val="bg1"/>
                </a:solidFill>
              </a:rPr>
              <a:t> curriculum </a:t>
            </a:r>
            <a:r>
              <a:rPr lang="it-IT" sz="2800" dirty="0" smtClean="0">
                <a:solidFill>
                  <a:schemeClr val="bg1"/>
                </a:solidFill>
              </a:rPr>
              <a:t>della</a:t>
            </a:r>
            <a:r>
              <a:rPr lang="it-IT" sz="2800" b="1" dirty="0" smtClean="0">
                <a:solidFill>
                  <a:schemeClr val="bg1"/>
                </a:solidFill>
              </a:rPr>
              <a:t> studentessa </a:t>
            </a:r>
            <a:r>
              <a:rPr lang="it-IT" sz="2800" dirty="0" smtClean="0">
                <a:solidFill>
                  <a:schemeClr val="bg1"/>
                </a:solidFill>
              </a:rPr>
              <a:t>e dello </a:t>
            </a:r>
            <a:r>
              <a:rPr lang="it-IT" sz="2800" b="1" dirty="0" smtClean="0">
                <a:solidFill>
                  <a:schemeClr val="bg1"/>
                </a:solidFill>
              </a:rPr>
              <a:t>studente</a:t>
            </a:r>
            <a:endParaRPr lang="it-IT" sz="2800" b="1" dirty="0">
              <a:solidFill>
                <a:schemeClr val="bg1"/>
              </a:solidFill>
              <a:latin typeface="Arial" panose="020B0604020202020204" pitchFamily="34" charset="0"/>
              <a:cs typeface="Arial" panose="020B0604020202020204" pitchFamily="34" charset="0"/>
            </a:endParaRPr>
          </a:p>
        </p:txBody>
      </p:sp>
      <p:sp>
        <p:nvSpPr>
          <p:cNvPr id="9" name="Rettangolo 8"/>
          <p:cNvSpPr/>
          <p:nvPr/>
        </p:nvSpPr>
        <p:spPr>
          <a:xfrm>
            <a:off x="571472" y="5786454"/>
            <a:ext cx="8358246" cy="369332"/>
          </a:xfrm>
          <a:prstGeom prst="rect">
            <a:avLst/>
          </a:prstGeom>
        </p:spPr>
        <p:txBody>
          <a:bodyPr wrap="square">
            <a:spAutoFit/>
          </a:bodyPr>
          <a:lstStyle/>
          <a:p>
            <a:pPr algn="just">
              <a:defRPr/>
            </a:pPr>
            <a:r>
              <a:rPr lang="it-IT" altLang="it-IT" b="1" dirty="0" smtClean="0">
                <a:solidFill>
                  <a:srgbClr val="C00000"/>
                </a:solidFill>
              </a:rPr>
              <a:t>Dovrà essere emanato un apposito DM per definire il modello.</a:t>
            </a:r>
            <a:endParaRPr lang="it-IT" altLang="it-IT" b="1" dirty="0">
              <a:solidFill>
                <a:srgbClr val="C00000"/>
              </a:solidFill>
            </a:endParaRP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39552" y="1285860"/>
            <a:ext cx="8604448" cy="4662815"/>
          </a:xfrm>
          <a:prstGeom prst="rect">
            <a:avLst/>
          </a:prstGeom>
          <a:solidFill>
            <a:srgbClr val="92D050"/>
          </a:solidFill>
        </p:spPr>
        <p:txBody>
          <a:bodyPr wrap="square">
            <a:spAutoFit/>
          </a:bodyPr>
          <a:lstStyle/>
          <a:p>
            <a:pPr algn="just"/>
            <a:r>
              <a:rPr lang="it-IT" sz="2400" b="1" dirty="0" smtClean="0">
                <a:solidFill>
                  <a:schemeClr val="bg1"/>
                </a:solidFill>
              </a:rPr>
              <a:t>In una specifica sezione sono  indicati</a:t>
            </a:r>
            <a:r>
              <a:rPr lang="it-IT" sz="2400" dirty="0" smtClean="0">
                <a:solidFill>
                  <a:schemeClr val="bg1"/>
                </a:solidFill>
              </a:rPr>
              <a:t>,  in  forma descrittiva,  i  livelli  di  apprendimento  conseguiti  nelle  prove scritte a carattere nazionale, </a:t>
            </a:r>
            <a:r>
              <a:rPr lang="it-IT" sz="2400" b="1" dirty="0" smtClean="0">
                <a:solidFill>
                  <a:schemeClr val="bg1"/>
                </a:solidFill>
              </a:rPr>
              <a:t>distintamente per  ciascuna  delle  discipline  oggetto   di   rilevazione.</a:t>
            </a:r>
          </a:p>
          <a:p>
            <a:pPr algn="just"/>
            <a:r>
              <a:rPr lang="it-IT" sz="2400" b="1" dirty="0" smtClean="0">
                <a:solidFill>
                  <a:schemeClr val="bg1"/>
                </a:solidFill>
              </a:rPr>
              <a:t>Sono altresì indicate:</a:t>
            </a:r>
          </a:p>
          <a:p>
            <a:pPr algn="just"/>
            <a:endParaRPr lang="it-IT" sz="900" b="1" dirty="0" smtClean="0">
              <a:solidFill>
                <a:schemeClr val="bg1"/>
              </a:solidFill>
            </a:endParaRPr>
          </a:p>
          <a:p>
            <a:pPr algn="just">
              <a:buFont typeface="Wingdings" panose="05000000000000000000" pitchFamily="2" charset="2"/>
              <a:buChar char="ü"/>
            </a:pPr>
            <a:r>
              <a:rPr lang="it-IT" sz="2400" b="1" dirty="0" smtClean="0">
                <a:solidFill>
                  <a:schemeClr val="bg1"/>
                </a:solidFill>
              </a:rPr>
              <a:t>le competenze,  le  conoscenze  e  le abilità anche professionali  acquisite</a:t>
            </a:r>
          </a:p>
          <a:p>
            <a:pPr algn="just">
              <a:buFont typeface="Wingdings" panose="05000000000000000000" pitchFamily="2" charset="2"/>
              <a:buChar char="ü"/>
            </a:pPr>
            <a:r>
              <a:rPr lang="it-IT" sz="2400" b="1" dirty="0" smtClean="0">
                <a:solidFill>
                  <a:schemeClr val="bg1"/>
                </a:solidFill>
              </a:rPr>
              <a:t>le  attività  culturali, artistiche e di pratiche musicali, sportive e di volontariato, </a:t>
            </a:r>
            <a:r>
              <a:rPr lang="it-IT" sz="2400" dirty="0" smtClean="0">
                <a:solidFill>
                  <a:schemeClr val="bg1"/>
                </a:solidFill>
              </a:rPr>
              <a:t>svolte in  ambito  extra  scolastico;</a:t>
            </a:r>
          </a:p>
          <a:p>
            <a:pPr algn="just">
              <a:buFont typeface="Wingdings" panose="05000000000000000000" pitchFamily="2" charset="2"/>
              <a:buChar char="ü"/>
            </a:pPr>
            <a:r>
              <a:rPr lang="it-IT" sz="2400" b="1" dirty="0" smtClean="0">
                <a:solidFill>
                  <a:schemeClr val="bg1"/>
                </a:solidFill>
              </a:rPr>
              <a:t>le  attività  di  alternanza scuola-lavoro;</a:t>
            </a:r>
          </a:p>
          <a:p>
            <a:pPr algn="just">
              <a:buFont typeface="Wingdings" panose="05000000000000000000" pitchFamily="2" charset="2"/>
              <a:buChar char="ü"/>
            </a:pPr>
            <a:r>
              <a:rPr lang="it-IT" sz="2400" b="1" dirty="0" smtClean="0">
                <a:solidFill>
                  <a:schemeClr val="bg1"/>
                </a:solidFill>
              </a:rPr>
              <a:t>eventuali certificazioni conseguite</a:t>
            </a:r>
            <a:r>
              <a:rPr lang="it-IT" sz="2400" dirty="0" smtClean="0">
                <a:solidFill>
                  <a:schemeClr val="bg1"/>
                </a:solidFill>
              </a:rPr>
              <a:t>, anche ai fini dell'orientamento e dell'accesso al mondo del lavoro. </a:t>
            </a:r>
          </a:p>
        </p:txBody>
      </p:sp>
      <p:sp>
        <p:nvSpPr>
          <p:cNvPr id="10" name="CasellaDiTesto 9"/>
          <p:cNvSpPr txBox="1"/>
          <p:nvPr/>
        </p:nvSpPr>
        <p:spPr>
          <a:xfrm>
            <a:off x="1547664" y="201795"/>
            <a:ext cx="7596336" cy="954107"/>
          </a:xfrm>
          <a:prstGeom prst="rect">
            <a:avLst/>
          </a:prstGeom>
          <a:solidFill>
            <a:srgbClr val="C00000"/>
          </a:solidFill>
        </p:spPr>
        <p:txBody>
          <a:bodyPr wrap="square" rtlCol="0">
            <a:spAutoFit/>
          </a:bodyPr>
          <a:lstStyle/>
          <a:p>
            <a:pPr algn="ctr"/>
            <a:r>
              <a:rPr lang="it-IT" sz="2800" b="1" dirty="0" smtClean="0">
                <a:solidFill>
                  <a:schemeClr val="bg1"/>
                </a:solidFill>
              </a:rPr>
              <a:t>Diploma finale </a:t>
            </a:r>
            <a:r>
              <a:rPr lang="it-IT" sz="2800" dirty="0" smtClean="0">
                <a:solidFill>
                  <a:schemeClr val="bg1"/>
                </a:solidFill>
              </a:rPr>
              <a:t>e</a:t>
            </a:r>
            <a:r>
              <a:rPr lang="it-IT" sz="2800" b="1" dirty="0" smtClean="0">
                <a:solidFill>
                  <a:schemeClr val="bg1"/>
                </a:solidFill>
              </a:rPr>
              <a:t> curriculum </a:t>
            </a:r>
            <a:r>
              <a:rPr lang="it-IT" sz="2800" dirty="0" smtClean="0">
                <a:solidFill>
                  <a:schemeClr val="bg1"/>
                </a:solidFill>
              </a:rPr>
              <a:t>della</a:t>
            </a:r>
            <a:r>
              <a:rPr lang="it-IT" sz="2800" b="1" dirty="0" smtClean="0">
                <a:solidFill>
                  <a:schemeClr val="bg1"/>
                </a:solidFill>
              </a:rPr>
              <a:t> studentessa </a:t>
            </a:r>
            <a:r>
              <a:rPr lang="it-IT" sz="2800" dirty="0" smtClean="0">
                <a:solidFill>
                  <a:schemeClr val="bg1"/>
                </a:solidFill>
              </a:rPr>
              <a:t>e dello </a:t>
            </a:r>
            <a:r>
              <a:rPr lang="it-IT" sz="2800" b="1" dirty="0" smtClean="0">
                <a:solidFill>
                  <a:schemeClr val="bg1"/>
                </a:solidFill>
              </a:rPr>
              <a:t>studente</a:t>
            </a:r>
            <a:endParaRPr lang="it-IT" sz="2800" b="1" dirty="0">
              <a:solidFill>
                <a:schemeClr val="bg1"/>
              </a:solidFill>
              <a:latin typeface="Arial" panose="020B0604020202020204" pitchFamily="34" charset="0"/>
              <a:cs typeface="Arial" panose="020B0604020202020204" pitchFamily="34" charset="0"/>
            </a:endParaRPr>
          </a:p>
        </p:txBody>
      </p:sp>
      <p:sp>
        <p:nvSpPr>
          <p:cNvPr id="9" name="CasellaDiTesto 8"/>
          <p:cNvSpPr txBox="1"/>
          <p:nvPr/>
        </p:nvSpPr>
        <p:spPr>
          <a:xfrm>
            <a:off x="683568" y="1115452"/>
            <a:ext cx="6768752" cy="369332"/>
          </a:xfrm>
          <a:prstGeom prst="rect">
            <a:avLst/>
          </a:prstGeom>
          <a:noFill/>
        </p:spPr>
        <p:txBody>
          <a:bodyPr wrap="square" rtlCol="0">
            <a:spAutoFit/>
          </a:bodyPr>
          <a:lstStyle/>
          <a:p>
            <a:endParaRPr lang="it-IT" dirty="0"/>
          </a:p>
        </p:txBody>
      </p:sp>
      <p:sp>
        <p:nvSpPr>
          <p:cNvPr id="11" name="CasellaDiTesto 10"/>
          <p:cNvSpPr txBox="1"/>
          <p:nvPr/>
        </p:nvSpPr>
        <p:spPr>
          <a:xfrm>
            <a:off x="835968" y="1267852"/>
            <a:ext cx="6768752" cy="369332"/>
          </a:xfrm>
          <a:prstGeom prst="rect">
            <a:avLst/>
          </a:prstGeom>
          <a:noFill/>
        </p:spPr>
        <p:txBody>
          <a:bodyPr wrap="square" rtlCol="0">
            <a:spAutoFit/>
          </a:bodyPr>
          <a:lstStyle/>
          <a:p>
            <a:endParaRPr lang="it-IT" dirty="0"/>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39552" y="1285860"/>
            <a:ext cx="8390166" cy="4708981"/>
          </a:xfrm>
          <a:prstGeom prst="rect">
            <a:avLst/>
          </a:prstGeom>
          <a:solidFill>
            <a:srgbClr val="92D050"/>
          </a:solidFill>
        </p:spPr>
        <p:txBody>
          <a:bodyPr wrap="square">
            <a:spAutoFit/>
          </a:bodyPr>
          <a:lstStyle/>
          <a:p>
            <a:pPr>
              <a:defRPr/>
            </a:pPr>
            <a:r>
              <a:rPr lang="it-IT" altLang="it-IT" sz="2400" dirty="0" smtClean="0">
                <a:solidFill>
                  <a:schemeClr val="bg1"/>
                </a:solidFill>
                <a:latin typeface="Arial" pitchFamily="34" charset="0"/>
                <a:cs typeface="Arial" pitchFamily="34" charset="0"/>
              </a:rPr>
              <a:t>L’integrazione del punteggio (condizioni di accesso: min. 30 di credito + min. 50 alle prove)</a:t>
            </a:r>
          </a:p>
          <a:p>
            <a:pPr>
              <a:defRPr/>
            </a:pPr>
            <a:endParaRPr lang="it-IT" altLang="it-IT" sz="2400" dirty="0" smtClean="0">
              <a:solidFill>
                <a:schemeClr val="bg1"/>
              </a:solidFill>
              <a:latin typeface="Arial" pitchFamily="34" charset="0"/>
              <a:cs typeface="Arial" pitchFamily="34" charset="0"/>
            </a:endParaRPr>
          </a:p>
          <a:p>
            <a:pPr algn="just">
              <a:defRPr/>
            </a:pPr>
            <a:r>
              <a:rPr lang="it-IT" altLang="it-IT" sz="2400" dirty="0" smtClean="0">
                <a:solidFill>
                  <a:schemeClr val="bg1"/>
                </a:solidFill>
                <a:latin typeface="Arial" pitchFamily="34" charset="0"/>
                <a:cs typeface="Arial" pitchFamily="34" charset="0"/>
              </a:rPr>
              <a:t>L’attribuzione della lode: la commissione all’unanimità può motivatamente attribuire la lode a coloro che conseguono il punteggio massimo di cento punti senza fruire dell’integrazione del punteggio, a condizione che:</a:t>
            </a:r>
          </a:p>
          <a:p>
            <a:pPr marL="514350" indent="-514350" algn="just" fontAlgn="auto">
              <a:spcAft>
                <a:spcPts val="0"/>
              </a:spcAft>
              <a:buFont typeface="+mj-lt"/>
              <a:buAutoNum type="alphaLcPeriod"/>
              <a:defRPr/>
            </a:pPr>
            <a:r>
              <a:rPr lang="it-IT" altLang="it-IT" sz="2400" dirty="0" smtClean="0">
                <a:solidFill>
                  <a:schemeClr val="bg1"/>
                </a:solidFill>
                <a:latin typeface="Arial" pitchFamily="34" charset="0"/>
                <a:cs typeface="Arial" pitchFamily="34" charset="0"/>
              </a:rPr>
              <a:t>Abbiano conseguito il credito scolastico massimo con voto unanime del consiglio di classe</a:t>
            </a:r>
          </a:p>
          <a:p>
            <a:pPr marL="514350" indent="-514350" algn="just" fontAlgn="auto">
              <a:spcAft>
                <a:spcPts val="0"/>
              </a:spcAft>
              <a:buFont typeface="+mj-lt"/>
              <a:buAutoNum type="alphaLcPeriod"/>
              <a:defRPr/>
            </a:pPr>
            <a:r>
              <a:rPr lang="it-IT" altLang="it-IT" sz="2400" dirty="0" smtClean="0">
                <a:solidFill>
                  <a:schemeClr val="bg1"/>
                </a:solidFill>
                <a:latin typeface="Arial" pitchFamily="34" charset="0"/>
                <a:cs typeface="Arial" pitchFamily="34" charset="0"/>
              </a:rPr>
              <a:t>Abbiano conseguito il punteggio massimo previsto per ogni prova d’esame</a:t>
            </a:r>
          </a:p>
          <a:p>
            <a:pPr>
              <a:defRPr/>
            </a:pPr>
            <a:endParaRPr lang="it-IT" altLang="it-IT" sz="2800" b="1" dirty="0">
              <a:solidFill>
                <a:srgbClr val="00244B"/>
              </a:solidFill>
              <a:ea typeface="Arial" panose="020B0604020202020204" pitchFamily="34" charset="0"/>
            </a:endParaRPr>
          </a:p>
        </p:txBody>
      </p:sp>
      <p:sp>
        <p:nvSpPr>
          <p:cNvPr id="10" name="CasellaDiTesto 9"/>
          <p:cNvSpPr txBox="1"/>
          <p:nvPr/>
        </p:nvSpPr>
        <p:spPr>
          <a:xfrm>
            <a:off x="1547664" y="201795"/>
            <a:ext cx="7596336" cy="523220"/>
          </a:xfrm>
          <a:prstGeom prst="rect">
            <a:avLst/>
          </a:prstGeom>
          <a:solidFill>
            <a:srgbClr val="C00000"/>
          </a:solidFill>
        </p:spPr>
        <p:txBody>
          <a:bodyPr wrap="square" rtlCol="0">
            <a:spAutoFit/>
          </a:bodyPr>
          <a:lstStyle/>
          <a:p>
            <a:pPr algn="ctr"/>
            <a:r>
              <a:rPr lang="it-IT" sz="2800" b="1" dirty="0" smtClean="0">
                <a:solidFill>
                  <a:schemeClr val="bg1"/>
                </a:solidFill>
              </a:rPr>
              <a:t>Il punteggio finale</a:t>
            </a:r>
            <a:endParaRPr lang="it-IT" sz="2800" b="1" dirty="0">
              <a:solidFill>
                <a:schemeClr val="bg1"/>
              </a:solidFill>
              <a:latin typeface="Arial" panose="020B0604020202020204" pitchFamily="34" charset="0"/>
              <a:cs typeface="Arial" panose="020B0604020202020204" pitchFamily="34" charset="0"/>
            </a:endParaRPr>
          </a:p>
        </p:txBody>
      </p:sp>
      <p:sp>
        <p:nvSpPr>
          <p:cNvPr id="9" name="CasellaDiTesto 8"/>
          <p:cNvSpPr txBox="1"/>
          <p:nvPr/>
        </p:nvSpPr>
        <p:spPr>
          <a:xfrm>
            <a:off x="683568" y="1115452"/>
            <a:ext cx="6768752" cy="369332"/>
          </a:xfrm>
          <a:prstGeom prst="rect">
            <a:avLst/>
          </a:prstGeom>
          <a:noFill/>
        </p:spPr>
        <p:txBody>
          <a:bodyPr wrap="square" rtlCol="0">
            <a:spAutoFit/>
          </a:bodyPr>
          <a:lstStyle/>
          <a:p>
            <a:endParaRPr lang="it-IT" dirty="0"/>
          </a:p>
        </p:txBody>
      </p:sp>
      <p:sp>
        <p:nvSpPr>
          <p:cNvPr id="11" name="CasellaDiTesto 10"/>
          <p:cNvSpPr txBox="1"/>
          <p:nvPr/>
        </p:nvSpPr>
        <p:spPr>
          <a:xfrm>
            <a:off x="835968" y="1267852"/>
            <a:ext cx="6768752" cy="369332"/>
          </a:xfrm>
          <a:prstGeom prst="rect">
            <a:avLst/>
          </a:prstGeom>
          <a:noFill/>
        </p:spPr>
        <p:txBody>
          <a:bodyPr wrap="square" rtlCol="0">
            <a:spAutoFit/>
          </a:bodyPr>
          <a:lstStyle/>
          <a:p>
            <a:endParaRPr lang="it-IT" dirty="0"/>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71472" y="1357298"/>
            <a:ext cx="8390166" cy="4524315"/>
          </a:xfrm>
          <a:prstGeom prst="rect">
            <a:avLst/>
          </a:prstGeom>
          <a:solidFill>
            <a:srgbClr val="92D050"/>
          </a:solidFill>
        </p:spPr>
        <p:txBody>
          <a:bodyPr wrap="square">
            <a:spAutoFit/>
          </a:bodyPr>
          <a:lstStyle/>
          <a:p>
            <a:pPr algn="just">
              <a:lnSpc>
                <a:spcPct val="150000"/>
              </a:lnSpc>
              <a:buFont typeface="Wingdings" pitchFamily="2" charset="2"/>
              <a:buChar char="§"/>
              <a:defRPr/>
            </a:pPr>
            <a:r>
              <a:rPr lang="it-IT" altLang="it-IT" sz="2400" b="1" dirty="0" smtClean="0">
                <a:solidFill>
                  <a:schemeClr val="bg1"/>
                </a:solidFill>
              </a:rPr>
              <a:t> </a:t>
            </a:r>
            <a:r>
              <a:rPr lang="it-IT" altLang="it-IT" sz="2400" b="1" dirty="0" smtClean="0">
                <a:solidFill>
                  <a:schemeClr val="bg1"/>
                </a:solidFill>
                <a:latin typeface="Arial" pitchFamily="34" charset="0"/>
                <a:cs typeface="Arial" pitchFamily="34" charset="0"/>
              </a:rPr>
              <a:t>Non vi sono novità per quanto concerne la struttura </a:t>
            </a:r>
          </a:p>
          <a:p>
            <a:pPr algn="just">
              <a:lnSpc>
                <a:spcPct val="150000"/>
              </a:lnSpc>
              <a:defRPr/>
            </a:pPr>
            <a:r>
              <a:rPr lang="it-IT" altLang="it-IT" sz="2400" b="1" dirty="0" smtClean="0">
                <a:solidFill>
                  <a:schemeClr val="bg1"/>
                </a:solidFill>
                <a:latin typeface="Arial" pitchFamily="34" charset="0"/>
                <a:cs typeface="Arial" pitchFamily="34" charset="0"/>
              </a:rPr>
              <a:t>   (3+3+1).   </a:t>
            </a:r>
          </a:p>
          <a:p>
            <a:pPr algn="just">
              <a:lnSpc>
                <a:spcPct val="150000"/>
              </a:lnSpc>
              <a:buFont typeface="Wingdings" pitchFamily="2" charset="2"/>
              <a:buChar char="§"/>
              <a:defRPr/>
            </a:pPr>
            <a:r>
              <a:rPr lang="it-IT" altLang="it-IT" sz="2400" b="1" dirty="0" smtClean="0">
                <a:solidFill>
                  <a:schemeClr val="bg1"/>
                </a:solidFill>
                <a:latin typeface="Arial" pitchFamily="34" charset="0"/>
                <a:cs typeface="Arial" pitchFamily="34" charset="0"/>
              </a:rPr>
              <a:t> Novità sono invece previste per i criteri di nomina e   </a:t>
            </a:r>
          </a:p>
          <a:p>
            <a:pPr algn="just">
              <a:lnSpc>
                <a:spcPct val="150000"/>
              </a:lnSpc>
              <a:defRPr/>
            </a:pPr>
            <a:r>
              <a:rPr lang="it-IT" altLang="it-IT" sz="2400" b="1" dirty="0" smtClean="0">
                <a:solidFill>
                  <a:schemeClr val="bg1"/>
                </a:solidFill>
                <a:latin typeface="Arial" pitchFamily="34" charset="0"/>
                <a:cs typeface="Arial" pitchFamily="34" charset="0"/>
              </a:rPr>
              <a:t>   per i requisiti (art. 16 commi 4 e 5)</a:t>
            </a:r>
          </a:p>
          <a:p>
            <a:pPr algn="just">
              <a:lnSpc>
                <a:spcPct val="150000"/>
              </a:lnSpc>
              <a:defRPr/>
            </a:pPr>
            <a:endParaRPr lang="it-IT" altLang="it-IT" sz="2400" b="1" dirty="0" smtClean="0">
              <a:solidFill>
                <a:schemeClr val="bg1"/>
              </a:solidFill>
              <a:latin typeface="Arial" pitchFamily="34" charset="0"/>
              <a:cs typeface="Arial" pitchFamily="34" charset="0"/>
            </a:endParaRPr>
          </a:p>
          <a:p>
            <a:pPr algn="just">
              <a:lnSpc>
                <a:spcPct val="150000"/>
              </a:lnSpc>
              <a:defRPr/>
            </a:pPr>
            <a:r>
              <a:rPr lang="it-IT" sz="2400" dirty="0" smtClean="0">
                <a:solidFill>
                  <a:schemeClr val="bg1"/>
                </a:solidFill>
                <a:latin typeface="Arial" pitchFamily="34" charset="0"/>
                <a:cs typeface="Arial" pitchFamily="34" charset="0"/>
              </a:rPr>
              <a:t>I commissari e il presidente sono nominati dall’USR sulla base di criteri determinati a livello nazionale con decreto del Ministro</a:t>
            </a:r>
          </a:p>
        </p:txBody>
      </p:sp>
      <p:sp>
        <p:nvSpPr>
          <p:cNvPr id="10" name="CasellaDiTesto 9"/>
          <p:cNvSpPr txBox="1"/>
          <p:nvPr/>
        </p:nvSpPr>
        <p:spPr>
          <a:xfrm>
            <a:off x="1547664" y="201795"/>
            <a:ext cx="7596336" cy="553998"/>
          </a:xfrm>
          <a:prstGeom prst="rect">
            <a:avLst/>
          </a:prstGeom>
          <a:solidFill>
            <a:srgbClr val="C0000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La Commissione </a:t>
            </a:r>
            <a:endParaRPr lang="it-IT" sz="3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39552" y="1772816"/>
            <a:ext cx="8604448" cy="4204228"/>
          </a:xfrm>
          <a:prstGeom prst="rect">
            <a:avLst/>
          </a:prstGeom>
          <a:solidFill>
            <a:srgbClr val="92D050"/>
          </a:solidFill>
        </p:spPr>
        <p:txBody>
          <a:bodyPr wrap="square">
            <a:spAutoFit/>
          </a:bodyPr>
          <a:lstStyle/>
          <a:p>
            <a:pPr algn="just">
              <a:lnSpc>
                <a:spcPct val="120000"/>
              </a:lnSpc>
            </a:pPr>
            <a:r>
              <a:rPr lang="it-IT" sz="2400" b="1" dirty="0" smtClean="0">
                <a:solidFill>
                  <a:schemeClr val="bg1"/>
                </a:solidFill>
                <a:latin typeface="Calibri" panose="020F0502020204030204" pitchFamily="34" charset="0"/>
              </a:rPr>
              <a:t>Istituzione dell'elenco  dei presidenti di commissioni </a:t>
            </a:r>
            <a:r>
              <a:rPr lang="it-IT" sz="2400" dirty="0" smtClean="0">
                <a:solidFill>
                  <a:schemeClr val="bg1"/>
                </a:solidFill>
                <a:latin typeface="Calibri" panose="020F0502020204030204" pitchFamily="34" charset="0"/>
              </a:rPr>
              <a:t>presso l'Ufficio scolastico regionale; possono accedere i: </a:t>
            </a:r>
          </a:p>
          <a:p>
            <a:pPr algn="just">
              <a:lnSpc>
                <a:spcPct val="120000"/>
              </a:lnSpc>
            </a:pPr>
            <a:endParaRPr lang="it-IT" sz="2400" dirty="0" smtClean="0">
              <a:solidFill>
                <a:schemeClr val="bg1"/>
              </a:solidFill>
              <a:latin typeface="Calibri" panose="020F0502020204030204" pitchFamily="34" charset="0"/>
            </a:endParaRPr>
          </a:p>
          <a:p>
            <a:pPr marL="457200" indent="-457200" algn="just">
              <a:lnSpc>
                <a:spcPct val="120000"/>
              </a:lnSpc>
              <a:buFont typeface="+mj-lt"/>
              <a:buAutoNum type="alphaLcPeriod"/>
            </a:pPr>
            <a:r>
              <a:rPr lang="it-IT" sz="2400" b="1" dirty="0" smtClean="0">
                <a:solidFill>
                  <a:schemeClr val="bg1"/>
                </a:solidFill>
                <a:latin typeface="Calibri" panose="020F0502020204030204" pitchFamily="34" charset="0"/>
              </a:rPr>
              <a:t>dirigenti scolastici</a:t>
            </a:r>
            <a:r>
              <a:rPr lang="it-IT" sz="2400" dirty="0" smtClean="0">
                <a:solidFill>
                  <a:schemeClr val="bg1"/>
                </a:solidFill>
                <a:latin typeface="Calibri" panose="020F0502020204030204" pitchFamily="34" charset="0"/>
              </a:rPr>
              <a:t>;</a:t>
            </a:r>
          </a:p>
          <a:p>
            <a:pPr marL="457200" indent="-457200" algn="just">
              <a:lnSpc>
                <a:spcPct val="120000"/>
              </a:lnSpc>
              <a:buFont typeface="+mj-lt"/>
              <a:buAutoNum type="alphaLcPeriod"/>
            </a:pPr>
            <a:r>
              <a:rPr lang="it-IT" sz="2400" b="1" dirty="0" smtClean="0">
                <a:solidFill>
                  <a:schemeClr val="bg1"/>
                </a:solidFill>
                <a:latin typeface="Calibri" panose="020F0502020204030204" pitchFamily="34" charset="0"/>
              </a:rPr>
              <a:t>docenti della scuola secondaria di secondo grado</a:t>
            </a:r>
            <a:r>
              <a:rPr lang="it-IT" sz="2400" dirty="0" smtClean="0">
                <a:solidFill>
                  <a:schemeClr val="bg1"/>
                </a:solidFill>
                <a:latin typeface="Calibri" panose="020F0502020204030204" pitchFamily="34" charset="0"/>
              </a:rPr>
              <a:t>, in possesso di   requisiti   definiti   a   livello   nazionale   dal   MIUR </a:t>
            </a:r>
          </a:p>
          <a:p>
            <a:pPr algn="just">
              <a:lnSpc>
                <a:spcPct val="120000"/>
              </a:lnSpc>
            </a:pPr>
            <a:endParaRPr lang="it-IT" sz="2400" b="1" dirty="0" smtClean="0">
              <a:solidFill>
                <a:srgbClr val="C00000"/>
              </a:solidFill>
              <a:latin typeface="Calibri" panose="020F0502020204030204" pitchFamily="34" charset="0"/>
            </a:endParaRPr>
          </a:p>
          <a:p>
            <a:pPr algn="just">
              <a:lnSpc>
                <a:spcPct val="120000"/>
              </a:lnSpc>
            </a:pPr>
            <a:r>
              <a:rPr lang="it-IT" sz="2400" b="1" dirty="0" smtClean="0">
                <a:solidFill>
                  <a:srgbClr val="C00000"/>
                </a:solidFill>
                <a:latin typeface="Calibri" panose="020F0502020204030204" pitchFamily="34" charset="0"/>
              </a:rPr>
              <a:t>Sono previste azioni  formative specifiche per  il  corretto  svolgimento   della funzione di presidente. </a:t>
            </a:r>
          </a:p>
          <a:p>
            <a:pPr algn="ctr"/>
            <a:endParaRPr lang="it-IT" sz="800"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547664" y="201795"/>
            <a:ext cx="7596336" cy="553998"/>
          </a:xfrm>
          <a:prstGeom prst="rect">
            <a:avLst/>
          </a:prstGeom>
          <a:solidFill>
            <a:srgbClr val="C0000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La Commissione </a:t>
            </a:r>
            <a:endParaRPr lang="it-IT" sz="3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8" name="Rettangolo 17"/>
          <p:cNvSpPr/>
          <p:nvPr/>
        </p:nvSpPr>
        <p:spPr>
          <a:xfrm>
            <a:off x="571472" y="1000108"/>
            <a:ext cx="8318728" cy="4985980"/>
          </a:xfrm>
          <a:prstGeom prst="rect">
            <a:avLst/>
          </a:prstGeom>
          <a:solidFill>
            <a:srgbClr val="FFC000"/>
          </a:solidFill>
        </p:spPr>
        <p:txBody>
          <a:bodyPr wrap="square">
            <a:spAutoFit/>
          </a:bodyPr>
          <a:lstStyle/>
          <a:p>
            <a:pPr marL="538163" indent="-538163" algn="just" fontAlgn="auto">
              <a:spcAft>
                <a:spcPts val="0"/>
              </a:spcAft>
              <a:buFont typeface="Wingdings" panose="05000000000000000000" pitchFamily="2" charset="2"/>
              <a:buChar char="Ø"/>
              <a:defRPr/>
            </a:pPr>
            <a:endParaRPr lang="it-IT" altLang="it-IT" sz="800" dirty="0" smtClean="0">
              <a:solidFill>
                <a:schemeClr val="bg1"/>
              </a:solidFill>
              <a:latin typeface="Arial" pitchFamily="34" charset="0"/>
              <a:ea typeface="Arial" panose="020B0604020202020204" pitchFamily="34" charset="0"/>
              <a:cs typeface="Arial" pitchFamily="34" charset="0"/>
            </a:endParaRPr>
          </a:p>
          <a:p>
            <a:pPr algn="just">
              <a:lnSpc>
                <a:spcPct val="150000"/>
              </a:lnSpc>
              <a:defRPr/>
            </a:pPr>
            <a:r>
              <a:rPr lang="it-IT" altLang="it-IT" sz="2400" dirty="0" smtClean="0">
                <a:solidFill>
                  <a:schemeClr val="bg1"/>
                </a:solidFill>
                <a:latin typeface="Arial" pitchFamily="34" charset="0"/>
                <a:ea typeface="Arial" panose="020B0604020202020204" pitchFamily="34" charset="0"/>
                <a:cs typeface="Arial" pitchFamily="34" charset="0"/>
              </a:rPr>
              <a:t>Dovrà essere emanato </a:t>
            </a:r>
            <a:r>
              <a:rPr lang="it-IT" altLang="it-IT" sz="2400" b="1" dirty="0" smtClean="0">
                <a:solidFill>
                  <a:schemeClr val="bg1"/>
                </a:solidFill>
                <a:latin typeface="Arial" pitchFamily="34" charset="0"/>
                <a:ea typeface="Arial" panose="020B0604020202020204" pitchFamily="34" charset="0"/>
                <a:cs typeface="Arial" pitchFamily="34" charset="0"/>
              </a:rPr>
              <a:t>il decreto </a:t>
            </a:r>
            <a:r>
              <a:rPr lang="it-IT" altLang="it-IT" sz="2400" dirty="0" smtClean="0">
                <a:solidFill>
                  <a:schemeClr val="bg1"/>
                </a:solidFill>
                <a:latin typeface="Arial" pitchFamily="34" charset="0"/>
                <a:ea typeface="Arial" panose="020B0604020202020204" pitchFamily="34" charset="0"/>
                <a:cs typeface="Arial" pitchFamily="34" charset="0"/>
              </a:rPr>
              <a:t>ministeriali</a:t>
            </a:r>
            <a:r>
              <a:rPr lang="it-IT" altLang="it-IT" sz="2400" dirty="0">
                <a:solidFill>
                  <a:schemeClr val="bg1"/>
                </a:solidFill>
                <a:latin typeface="Arial" pitchFamily="34" charset="0"/>
                <a:ea typeface="Arial" panose="020B0604020202020204" pitchFamily="34" charset="0"/>
                <a:cs typeface="Arial" pitchFamily="34" charset="0"/>
              </a:rPr>
              <a:t> </a:t>
            </a:r>
            <a:r>
              <a:rPr lang="it-IT" altLang="it-IT" sz="2400" b="1" dirty="0" smtClean="0">
                <a:solidFill>
                  <a:schemeClr val="bg1"/>
                </a:solidFill>
                <a:latin typeface="Arial" pitchFamily="34" charset="0"/>
                <a:ea typeface="Arial" panose="020B0604020202020204" pitchFamily="34" charset="0"/>
                <a:cs typeface="Arial" pitchFamily="34" charset="0"/>
              </a:rPr>
              <a:t>sull’ adozione del modello di Curriculum dello studente</a:t>
            </a:r>
          </a:p>
          <a:p>
            <a:pPr marL="538163" indent="-538163" algn="just" fontAlgn="auto">
              <a:spcAft>
                <a:spcPts val="0"/>
              </a:spcAft>
              <a:buFont typeface="Wingdings" panose="05000000000000000000" pitchFamily="2" charset="2"/>
              <a:buChar char="Ø"/>
              <a:defRPr/>
            </a:pPr>
            <a:endParaRPr lang="it-IT" altLang="it-IT" sz="800" dirty="0" smtClean="0">
              <a:solidFill>
                <a:schemeClr val="bg1"/>
              </a:solidFill>
              <a:latin typeface="Arial" pitchFamily="34" charset="0"/>
              <a:ea typeface="Arial" panose="020B0604020202020204" pitchFamily="34" charset="0"/>
              <a:cs typeface="Arial" pitchFamily="34" charset="0"/>
            </a:endParaRPr>
          </a:p>
          <a:p>
            <a:pPr algn="just">
              <a:defRPr/>
            </a:pPr>
            <a:endParaRPr lang="it-IT" altLang="it-IT" sz="2400" dirty="0" smtClean="0">
              <a:solidFill>
                <a:schemeClr val="bg1"/>
              </a:solidFill>
              <a:latin typeface="Arial" pitchFamily="34" charset="0"/>
              <a:ea typeface="Arial" panose="020B0604020202020204" pitchFamily="34" charset="0"/>
              <a:cs typeface="Arial" pitchFamily="34" charset="0"/>
            </a:endParaRPr>
          </a:p>
          <a:p>
            <a:pPr algn="just">
              <a:defRPr/>
            </a:pPr>
            <a:endParaRPr lang="it-IT" altLang="it-IT" sz="2400" dirty="0">
              <a:solidFill>
                <a:schemeClr val="bg1"/>
              </a:solidFill>
              <a:latin typeface="Arial" pitchFamily="34" charset="0"/>
              <a:ea typeface="Arial" panose="020B0604020202020204" pitchFamily="34" charset="0"/>
              <a:cs typeface="Arial" pitchFamily="34" charset="0"/>
            </a:endParaRPr>
          </a:p>
          <a:p>
            <a:pPr algn="just">
              <a:defRPr/>
            </a:pPr>
            <a:endParaRPr lang="it-IT" altLang="it-IT" sz="2400" dirty="0" smtClean="0">
              <a:solidFill>
                <a:schemeClr val="bg1"/>
              </a:solidFill>
              <a:latin typeface="Arial" pitchFamily="34" charset="0"/>
              <a:ea typeface="Arial" panose="020B0604020202020204" pitchFamily="34" charset="0"/>
              <a:cs typeface="Arial" pitchFamily="34" charset="0"/>
            </a:endParaRPr>
          </a:p>
          <a:p>
            <a:pPr algn="just">
              <a:defRPr/>
            </a:pPr>
            <a:r>
              <a:rPr lang="it-IT" altLang="it-IT" sz="2400" dirty="0" smtClean="0">
                <a:solidFill>
                  <a:schemeClr val="bg1"/>
                </a:solidFill>
                <a:latin typeface="Arial" pitchFamily="34" charset="0"/>
                <a:ea typeface="Arial" panose="020B0604020202020204" pitchFamily="34" charset="0"/>
                <a:cs typeface="Arial" pitchFamily="34" charset="0"/>
              </a:rPr>
              <a:t>La pubblicazione dell’ </a:t>
            </a:r>
            <a:r>
              <a:rPr lang="it-IT" altLang="it-IT" sz="2400" dirty="0" smtClean="0">
                <a:solidFill>
                  <a:schemeClr val="bg1"/>
                </a:solidFill>
                <a:latin typeface="Arial" pitchFamily="34" charset="0"/>
                <a:ea typeface="Arial" panose="020B0604020202020204" pitchFamily="34" charset="0"/>
                <a:cs typeface="Arial" pitchFamily="34" charset="0"/>
                <a:hlinkClick r:id="rId3" action="ppaction://hlinkfile"/>
              </a:rPr>
              <a:t>O.M.</a:t>
            </a:r>
            <a:r>
              <a:rPr lang="it-IT" altLang="it-IT" sz="2400" dirty="0" smtClean="0">
                <a:solidFill>
                  <a:schemeClr val="bg1"/>
                </a:solidFill>
                <a:latin typeface="Arial" pitchFamily="34" charset="0"/>
                <a:ea typeface="Arial" panose="020B0604020202020204" pitchFamily="34" charset="0"/>
                <a:cs typeface="Arial" pitchFamily="34" charset="0"/>
              </a:rPr>
              <a:t> su modalità di svolgimento dell’esame e funzionamento delle Commissioni n. 205 del 13 marzo 2019</a:t>
            </a:r>
          </a:p>
          <a:p>
            <a:pPr algn="just">
              <a:defRPr/>
            </a:pPr>
            <a:endParaRPr lang="it-IT" sz="2400" dirty="0" smtClean="0">
              <a:solidFill>
                <a:schemeClr val="bg1"/>
              </a:solidFill>
              <a:latin typeface="Arial" pitchFamily="34" charset="0"/>
              <a:cs typeface="Arial" pitchFamily="34" charset="0"/>
            </a:endParaRPr>
          </a:p>
          <a:p>
            <a:pPr algn="just">
              <a:defRPr/>
            </a:pPr>
            <a:r>
              <a:rPr lang="it-IT" i="1" dirty="0" smtClean="0">
                <a:solidFill>
                  <a:schemeClr val="tx2"/>
                </a:solidFill>
              </a:rPr>
              <a:t>Istruzioni e modalità organizzative e operative per lo svolgimento dell'esame di Stato conclusivo dei corsi di studio di istruzione secondaria di secondo grado nelle scuole statali e paritarie - anno scolastico 2018/20 J 9.</a:t>
            </a:r>
            <a:endParaRPr lang="it-IT" dirty="0" smtClean="0">
              <a:solidFill>
                <a:schemeClr val="tx2"/>
              </a:solidFill>
            </a:endParaRPr>
          </a:p>
          <a:p>
            <a:pPr algn="just">
              <a:defRPr/>
            </a:pPr>
            <a:endParaRPr lang="it-IT" sz="800" dirty="0">
              <a:solidFill>
                <a:schemeClr val="bg1"/>
              </a:solidFill>
              <a:latin typeface="Arial" panose="020B0604020202020204" pitchFamily="34" charset="0"/>
              <a:cs typeface="Arial" panose="020B0604020202020204" pitchFamily="34" charset="0"/>
            </a:endParaRPr>
          </a:p>
        </p:txBody>
      </p:sp>
      <p:sp>
        <p:nvSpPr>
          <p:cNvPr id="10" name="CasellaDiTesto 9"/>
          <p:cNvSpPr txBox="1"/>
          <p:nvPr/>
        </p:nvSpPr>
        <p:spPr>
          <a:xfrm>
            <a:off x="1547664" y="201795"/>
            <a:ext cx="7596336" cy="553998"/>
          </a:xfrm>
          <a:prstGeom prst="rect">
            <a:avLst/>
          </a:prstGeom>
          <a:solidFill>
            <a:srgbClr val="C0000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Prossime scadenze</a:t>
            </a:r>
            <a:endParaRPr lang="it-IT" sz="30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pic>
        <p:nvPicPr>
          <p:cNvPr id="11266" name="Picture 2" descr="Risultati immagini per grazie"/>
          <p:cNvPicPr>
            <a:picLocks noChangeAspect="1" noChangeArrowheads="1"/>
          </p:cNvPicPr>
          <p:nvPr/>
        </p:nvPicPr>
        <p:blipFill>
          <a:blip r:embed="rId3"/>
          <a:srcRect/>
          <a:stretch>
            <a:fillRect/>
          </a:stretch>
        </p:blipFill>
        <p:spPr bwMode="auto">
          <a:xfrm>
            <a:off x="2711065" y="1727107"/>
            <a:ext cx="3789761" cy="2916339"/>
          </a:xfrm>
          <a:prstGeom prst="rect">
            <a:avLst/>
          </a:prstGeom>
          <a:noFill/>
        </p:spPr>
      </p:pic>
      <p:sp>
        <p:nvSpPr>
          <p:cNvPr id="11" name="Rettangolo 10"/>
          <p:cNvSpPr/>
          <p:nvPr/>
        </p:nvSpPr>
        <p:spPr>
          <a:xfrm>
            <a:off x="1785918" y="4357694"/>
            <a:ext cx="6000792" cy="1143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0967740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17755" y="1643050"/>
            <a:ext cx="8626245" cy="4247317"/>
          </a:xfrm>
          <a:prstGeom prst="rect">
            <a:avLst/>
          </a:prstGeom>
          <a:solidFill>
            <a:srgbClr val="92D050"/>
          </a:solidFill>
        </p:spPr>
        <p:txBody>
          <a:bodyPr wrap="square" rtlCol="0">
            <a:spAutoFit/>
          </a:bodyPr>
          <a:lstStyle/>
          <a:p>
            <a:pPr marL="457200" indent="-457200" algn="just">
              <a:lnSpc>
                <a:spcPct val="150000"/>
              </a:lnSpc>
              <a:buFont typeface="+mj-lt"/>
              <a:buAutoNum type="arabicPeriod"/>
              <a:defRPr/>
            </a:pPr>
            <a:r>
              <a:rPr lang="it-IT" altLang="it-IT" sz="2400" dirty="0" smtClean="0">
                <a:solidFill>
                  <a:schemeClr val="bg1"/>
                </a:solidFill>
                <a:latin typeface="Arial" pitchFamily="34" charset="0"/>
                <a:cs typeface="Arial" pitchFamily="34" charset="0"/>
              </a:rPr>
              <a:t>I requisiti per l’ammissione all’esame</a:t>
            </a:r>
          </a:p>
          <a:p>
            <a:pPr marL="457200" indent="-457200" algn="just">
              <a:lnSpc>
                <a:spcPct val="150000"/>
              </a:lnSpc>
              <a:buFont typeface="+mj-lt"/>
              <a:buAutoNum type="arabicPeriod"/>
              <a:defRPr/>
            </a:pPr>
            <a:r>
              <a:rPr lang="it-IT" altLang="it-IT" sz="2400" dirty="0" smtClean="0">
                <a:solidFill>
                  <a:schemeClr val="bg1"/>
                </a:solidFill>
                <a:latin typeface="Arial" pitchFamily="34" charset="0"/>
                <a:cs typeface="Arial" pitchFamily="34" charset="0"/>
              </a:rPr>
              <a:t>L’incremento del peso del credito scolastico</a:t>
            </a:r>
          </a:p>
          <a:p>
            <a:pPr marL="457200" indent="-457200" algn="just">
              <a:lnSpc>
                <a:spcPct val="150000"/>
              </a:lnSpc>
              <a:buFont typeface="+mj-lt"/>
              <a:buAutoNum type="arabicPeriod"/>
              <a:defRPr/>
            </a:pPr>
            <a:r>
              <a:rPr lang="it-IT" altLang="it-IT" sz="2400" dirty="0" smtClean="0">
                <a:solidFill>
                  <a:schemeClr val="bg1"/>
                </a:solidFill>
                <a:latin typeface="Arial" pitchFamily="34" charset="0"/>
                <a:cs typeface="Arial" pitchFamily="34" charset="0"/>
              </a:rPr>
              <a:t>Le modifiche nella struttura e nell’organizzazione delle prove di esame (prima e seconda prova scritta; colloquio)</a:t>
            </a:r>
          </a:p>
          <a:p>
            <a:pPr marL="457200" indent="-457200" algn="just">
              <a:lnSpc>
                <a:spcPct val="150000"/>
              </a:lnSpc>
              <a:buFont typeface="+mj-lt"/>
              <a:buAutoNum type="arabicPeriod"/>
              <a:defRPr/>
            </a:pPr>
            <a:r>
              <a:rPr lang="it-IT" altLang="it-IT" sz="2400" dirty="0" smtClean="0">
                <a:solidFill>
                  <a:schemeClr val="bg1"/>
                </a:solidFill>
                <a:latin typeface="Arial" pitchFamily="34" charset="0"/>
                <a:cs typeface="Arial" pitchFamily="34" charset="0"/>
              </a:rPr>
              <a:t>L’abolizione della terza prova</a:t>
            </a:r>
          </a:p>
          <a:p>
            <a:pPr marL="457200" indent="-457200" algn="just">
              <a:lnSpc>
                <a:spcPct val="150000"/>
              </a:lnSpc>
              <a:buFont typeface="+mj-lt"/>
              <a:buAutoNum type="arabicPeriod"/>
              <a:defRPr/>
            </a:pPr>
            <a:r>
              <a:rPr lang="it-IT" altLang="it-IT" sz="2400" dirty="0" smtClean="0">
                <a:solidFill>
                  <a:schemeClr val="bg1"/>
                </a:solidFill>
                <a:latin typeface="Arial" pitchFamily="34" charset="0"/>
                <a:cs typeface="Arial" pitchFamily="34" charset="0"/>
              </a:rPr>
              <a:t>L’introduzione delle prove standardizzate nazionali al livello 13</a:t>
            </a:r>
            <a:endParaRPr lang="it-IT" sz="2400" i="1" dirty="0">
              <a:latin typeface="Arial" panose="020B0604020202020204" pitchFamily="34" charset="0"/>
              <a:cs typeface="Arial" panose="020B0604020202020204" pitchFamily="34" charset="0"/>
            </a:endParaRPr>
          </a:p>
          <a:p>
            <a:endParaRPr lang="it-IT" dirty="0"/>
          </a:p>
        </p:txBody>
      </p:sp>
      <p:grpSp>
        <p:nvGrpSpPr>
          <p:cNvPr id="7" name="Gruppo 6"/>
          <p:cNvGrpSpPr/>
          <p:nvPr/>
        </p:nvGrpSpPr>
        <p:grpSpPr>
          <a:xfrm>
            <a:off x="-36512" y="-143387"/>
            <a:ext cx="5629432" cy="6884753"/>
            <a:chOff x="-36512" y="-143387"/>
            <a:chExt cx="5629432" cy="6884753"/>
          </a:xfrm>
        </p:grpSpPr>
        <p:cxnSp>
          <p:nvCxnSpPr>
            <p:cNvPr id="9" name="Connettore 1 8"/>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ttore 1 9"/>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Immagin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2"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3" name="CasellaDiTesto 12"/>
          <p:cNvSpPr txBox="1"/>
          <p:nvPr/>
        </p:nvSpPr>
        <p:spPr>
          <a:xfrm>
            <a:off x="1499854" y="548680"/>
            <a:ext cx="7564782" cy="584775"/>
          </a:xfrm>
          <a:prstGeom prst="rect">
            <a:avLst/>
          </a:prstGeom>
          <a:solidFill>
            <a:srgbClr val="C00000"/>
          </a:solidFill>
        </p:spPr>
        <p:txBody>
          <a:bodyPr wrap="square" rtlCol="0">
            <a:spAutoFit/>
          </a:bodyPr>
          <a:lstStyle/>
          <a:p>
            <a:pPr algn="ctr"/>
            <a:r>
              <a:rPr lang="it-IT" sz="3200" b="1" dirty="0" smtClean="0">
                <a:solidFill>
                  <a:schemeClr val="bg1"/>
                </a:solidFill>
                <a:latin typeface="Calibri" panose="020F0502020204030204" pitchFamily="34" charset="0"/>
              </a:rPr>
              <a:t>I PRINCIPALI ELEMENTI di NOVITÀ</a:t>
            </a:r>
            <a:endParaRPr lang="it-IT" dirty="0">
              <a:solidFill>
                <a:schemeClr val="bg1"/>
              </a:solidFill>
            </a:endParaRPr>
          </a:p>
        </p:txBody>
      </p:sp>
    </p:spTree>
    <p:extLst>
      <p:ext uri="{BB962C8B-B14F-4D97-AF65-F5344CB8AC3E}">
        <p14:creationId xmlns:p14="http://schemas.microsoft.com/office/powerpoint/2010/main" val="27295967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po 6"/>
          <p:cNvGrpSpPr/>
          <p:nvPr/>
        </p:nvGrpSpPr>
        <p:grpSpPr>
          <a:xfrm>
            <a:off x="-36512" y="-143387"/>
            <a:ext cx="5629432" cy="6884753"/>
            <a:chOff x="-36512" y="-143387"/>
            <a:chExt cx="5629432" cy="6884753"/>
          </a:xfrm>
        </p:grpSpPr>
        <p:cxnSp>
          <p:nvCxnSpPr>
            <p:cNvPr id="9" name="Connettore 1 8"/>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ttore 1 9"/>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Immagin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3" name="CasellaDiTesto 12"/>
          <p:cNvSpPr txBox="1"/>
          <p:nvPr/>
        </p:nvSpPr>
        <p:spPr>
          <a:xfrm>
            <a:off x="517756" y="908089"/>
            <a:ext cx="8626244" cy="954107"/>
          </a:xfrm>
          <a:prstGeom prst="rect">
            <a:avLst/>
          </a:prstGeom>
          <a:solidFill>
            <a:srgbClr val="C00000"/>
          </a:solidFill>
        </p:spPr>
        <p:txBody>
          <a:bodyPr wrap="square" rtlCol="0">
            <a:spAutoFit/>
          </a:bodyPr>
          <a:lstStyle/>
          <a:p>
            <a:pPr algn="ctr"/>
            <a:r>
              <a:rPr lang="it-IT" sz="2800" b="1" dirty="0" smtClean="0">
                <a:solidFill>
                  <a:schemeClr val="bg1"/>
                </a:solidFill>
                <a:latin typeface="Arial" pitchFamily="34" charset="0"/>
                <a:cs typeface="Arial" pitchFamily="34" charset="0"/>
              </a:rPr>
              <a:t>REQUISITI di AMMISSIONE all’ESAME </a:t>
            </a:r>
          </a:p>
          <a:p>
            <a:pPr algn="ctr"/>
            <a:r>
              <a:rPr lang="it-IT" sz="2800" b="1" dirty="0" smtClean="0">
                <a:solidFill>
                  <a:schemeClr val="bg1"/>
                </a:solidFill>
                <a:latin typeface="Arial" pitchFamily="34" charset="0"/>
                <a:cs typeface="Arial" pitchFamily="34" charset="0"/>
              </a:rPr>
              <a:t>dei CANDIDATI INTERNI</a:t>
            </a:r>
            <a:endParaRPr lang="it-IT" sz="2800" dirty="0">
              <a:solidFill>
                <a:schemeClr val="bg1"/>
              </a:solidFill>
              <a:latin typeface="Arial" pitchFamily="34" charset="0"/>
              <a:cs typeface="Arial" pitchFamily="34" charset="0"/>
            </a:endParaRPr>
          </a:p>
        </p:txBody>
      </p:sp>
      <p:sp>
        <p:nvSpPr>
          <p:cNvPr id="12" name="Rettangolo 11"/>
          <p:cNvSpPr/>
          <p:nvPr/>
        </p:nvSpPr>
        <p:spPr>
          <a:xfrm>
            <a:off x="517756" y="2132856"/>
            <a:ext cx="8604448" cy="3785652"/>
          </a:xfrm>
          <a:prstGeom prst="rect">
            <a:avLst/>
          </a:prstGeom>
          <a:solidFill>
            <a:srgbClr val="92D050"/>
          </a:solidFill>
        </p:spPr>
        <p:txBody>
          <a:bodyPr wrap="square">
            <a:spAutoFit/>
          </a:bodyPr>
          <a:lstStyle/>
          <a:p>
            <a:pPr algn="just"/>
            <a:r>
              <a:rPr lang="it-IT" sz="2400" dirty="0" smtClean="0">
                <a:solidFill>
                  <a:schemeClr val="bg1"/>
                </a:solidFill>
                <a:latin typeface="Arial" panose="020B0604020202020204" pitchFamily="34" charset="0"/>
                <a:cs typeface="Arial" panose="020B0604020202020204" pitchFamily="34" charset="0"/>
              </a:rPr>
              <a:t>E</a:t>
            </a:r>
            <a:r>
              <a:rPr lang="it-IT" sz="2400" dirty="0">
                <a:solidFill>
                  <a:schemeClr val="bg1"/>
                </a:solidFill>
                <a:latin typeface="Arial" panose="020B0604020202020204" pitchFamily="34" charset="0"/>
                <a:cs typeface="Arial" panose="020B0604020202020204" pitchFamily="34" charset="0"/>
              </a:rPr>
              <a:t>' ammesso all'esame di Stato…la studentessa o lo studente in possesso dei seguenti requisiti: </a:t>
            </a:r>
            <a:endParaRPr lang="it-IT" sz="2400" dirty="0" smtClean="0">
              <a:solidFill>
                <a:schemeClr val="bg1"/>
              </a:solidFill>
              <a:latin typeface="Arial" panose="020B0604020202020204" pitchFamily="34" charset="0"/>
              <a:cs typeface="Arial" panose="020B0604020202020204" pitchFamily="34" charset="0"/>
            </a:endParaRPr>
          </a:p>
          <a:p>
            <a:pPr algn="just"/>
            <a:endParaRPr lang="it-IT" sz="2400" dirty="0">
              <a:solidFill>
                <a:schemeClr val="bg1"/>
              </a:solidFill>
              <a:latin typeface="Arial" panose="020B0604020202020204" pitchFamily="34" charset="0"/>
              <a:cs typeface="Arial" panose="020B0604020202020204" pitchFamily="34" charset="0"/>
            </a:endParaRPr>
          </a:p>
          <a:p>
            <a:pPr marL="457200" indent="-457200" algn="just">
              <a:buFont typeface="+mj-lt"/>
              <a:buAutoNum type="alphaLcPeriod"/>
            </a:pPr>
            <a:r>
              <a:rPr lang="it-IT" sz="2400" dirty="0">
                <a:solidFill>
                  <a:schemeClr val="bg1"/>
                </a:solidFill>
                <a:latin typeface="Arial" panose="020B0604020202020204" pitchFamily="34" charset="0"/>
                <a:cs typeface="Arial" panose="020B0604020202020204" pitchFamily="34" charset="0"/>
              </a:rPr>
              <a:t>frequenza per almeno </a:t>
            </a:r>
            <a:r>
              <a:rPr lang="it-IT" sz="2400" b="1" dirty="0">
                <a:solidFill>
                  <a:schemeClr val="bg1"/>
                </a:solidFill>
                <a:latin typeface="Arial" panose="020B0604020202020204" pitchFamily="34" charset="0"/>
                <a:cs typeface="Arial" panose="020B0604020202020204" pitchFamily="34" charset="0"/>
              </a:rPr>
              <a:t>tre quarti </a:t>
            </a:r>
            <a:r>
              <a:rPr lang="it-IT" sz="2400" dirty="0">
                <a:solidFill>
                  <a:schemeClr val="bg1"/>
                </a:solidFill>
                <a:latin typeface="Arial" panose="020B0604020202020204" pitchFamily="34" charset="0"/>
                <a:cs typeface="Arial" panose="020B0604020202020204" pitchFamily="34" charset="0"/>
              </a:rPr>
              <a:t>del monte ore annuale personalizzato</a:t>
            </a:r>
            <a:r>
              <a:rPr lang="it-IT" sz="2400" dirty="0" smtClean="0">
                <a:solidFill>
                  <a:schemeClr val="bg1"/>
                </a:solidFill>
                <a:latin typeface="Arial" panose="020B0604020202020204" pitchFamily="34" charset="0"/>
                <a:cs typeface="Arial" panose="020B0604020202020204" pitchFamily="34" charset="0"/>
              </a:rPr>
              <a:t>…</a:t>
            </a:r>
          </a:p>
          <a:p>
            <a:pPr marL="366713" indent="-366713" algn="just">
              <a:buFont typeface="+mj-lt"/>
              <a:buAutoNum type="alphaLcPeriod"/>
            </a:pPr>
            <a:r>
              <a:rPr lang="it-IT" sz="2400" dirty="0">
                <a:solidFill>
                  <a:schemeClr val="bg1"/>
                </a:solidFill>
                <a:latin typeface="Arial" panose="020B0604020202020204" pitchFamily="34" charset="0"/>
                <a:cs typeface="Arial" panose="020B0604020202020204" pitchFamily="34" charset="0"/>
              </a:rPr>
              <a:t>votazione </a:t>
            </a:r>
            <a:r>
              <a:rPr lang="it-IT" sz="2400" b="1" dirty="0">
                <a:solidFill>
                  <a:schemeClr val="bg1"/>
                </a:solidFill>
                <a:latin typeface="Arial" panose="020B0604020202020204" pitchFamily="34" charset="0"/>
                <a:cs typeface="Arial" panose="020B0604020202020204" pitchFamily="34" charset="0"/>
              </a:rPr>
              <a:t>non inferiore ai sei decimi </a:t>
            </a:r>
            <a:r>
              <a:rPr lang="it-IT" sz="2400" dirty="0">
                <a:solidFill>
                  <a:schemeClr val="bg1"/>
                </a:solidFill>
                <a:latin typeface="Arial" panose="020B0604020202020204" pitchFamily="34" charset="0"/>
                <a:cs typeface="Arial" panose="020B0604020202020204" pitchFamily="34" charset="0"/>
              </a:rPr>
              <a:t>in ciascuna disciplina … </a:t>
            </a:r>
            <a:r>
              <a:rPr lang="it-IT" sz="2400" dirty="0" smtClean="0">
                <a:solidFill>
                  <a:schemeClr val="bg1"/>
                </a:solidFill>
                <a:latin typeface="Arial" panose="020B0604020202020204" pitchFamily="34" charset="0"/>
                <a:cs typeface="Arial" panose="020B0604020202020204" pitchFamily="34" charset="0"/>
              </a:rPr>
              <a:t>(Nel </a:t>
            </a:r>
            <a:r>
              <a:rPr lang="it-IT" sz="2400" dirty="0">
                <a:solidFill>
                  <a:schemeClr val="bg1"/>
                </a:solidFill>
                <a:latin typeface="Arial" panose="020B0604020202020204" pitchFamily="34" charset="0"/>
                <a:cs typeface="Arial" panose="020B0604020202020204" pitchFamily="34" charset="0"/>
              </a:rPr>
              <a:t>caso di votazione inferiore a sei decimi in una disciplina … il consiglio di classe può </a:t>
            </a:r>
            <a:r>
              <a:rPr lang="it-IT" sz="2400" dirty="0" smtClean="0">
                <a:solidFill>
                  <a:schemeClr val="bg1"/>
                </a:solidFill>
                <a:latin typeface="Arial" panose="020B0604020202020204" pitchFamily="34" charset="0"/>
                <a:cs typeface="Arial" panose="020B0604020202020204" pitchFamily="34" charset="0"/>
              </a:rPr>
              <a:t>deliberare l’ammissione, </a:t>
            </a:r>
            <a:r>
              <a:rPr lang="it-IT" sz="2400" dirty="0">
                <a:solidFill>
                  <a:schemeClr val="bg1"/>
                </a:solidFill>
                <a:latin typeface="Arial" panose="020B0604020202020204" pitchFamily="34" charset="0"/>
                <a:cs typeface="Arial" panose="020B0604020202020204" pitchFamily="34" charset="0"/>
              </a:rPr>
              <a:t>con adeguata </a:t>
            </a:r>
            <a:r>
              <a:rPr lang="it-IT" sz="2400" dirty="0" smtClean="0">
                <a:solidFill>
                  <a:schemeClr val="bg1"/>
                </a:solidFill>
                <a:latin typeface="Arial" panose="020B0604020202020204" pitchFamily="34" charset="0"/>
                <a:cs typeface="Arial" panose="020B0604020202020204" pitchFamily="34" charset="0"/>
              </a:rPr>
              <a:t>motivazione)</a:t>
            </a:r>
          </a:p>
          <a:p>
            <a:pPr marL="366713" indent="-366713" algn="just">
              <a:buFont typeface="+mj-lt"/>
              <a:buAutoNum type="alphaLcPeriod"/>
            </a:pPr>
            <a:r>
              <a:rPr lang="it-IT" sz="2400" dirty="0" smtClean="0">
                <a:solidFill>
                  <a:schemeClr val="bg1"/>
                </a:solidFill>
                <a:latin typeface="Arial" panose="020B0604020202020204" pitchFamily="34" charset="0"/>
                <a:cs typeface="Arial" panose="020B0604020202020204" pitchFamily="34" charset="0"/>
              </a:rPr>
              <a:t>Voto in </a:t>
            </a:r>
            <a:r>
              <a:rPr lang="it-IT" sz="2400" b="1" dirty="0" smtClean="0">
                <a:solidFill>
                  <a:schemeClr val="bg1"/>
                </a:solidFill>
                <a:latin typeface="Arial" panose="020B0604020202020204" pitchFamily="34" charset="0"/>
                <a:cs typeface="Arial" panose="020B0604020202020204" pitchFamily="34" charset="0"/>
              </a:rPr>
              <a:t>comportamento</a:t>
            </a:r>
            <a:r>
              <a:rPr lang="it-IT" sz="2400" dirty="0" smtClean="0">
                <a:solidFill>
                  <a:schemeClr val="bg1"/>
                </a:solidFill>
                <a:latin typeface="Arial" panose="020B0604020202020204" pitchFamily="34" charset="0"/>
                <a:cs typeface="Arial" panose="020B0604020202020204" pitchFamily="34" charset="0"/>
              </a:rPr>
              <a:t> non inferiore a sei decimi</a:t>
            </a:r>
            <a:endParaRPr lang="it-IT" sz="2400" dirty="0">
              <a:solidFill>
                <a:schemeClr val="bg1"/>
              </a:solidFill>
              <a:latin typeface="Arial" panose="020B0604020202020204" pitchFamily="34" charset="0"/>
              <a:cs typeface="Arial" panose="020B0604020202020204" pitchFamily="34" charset="0"/>
            </a:endParaRPr>
          </a:p>
        </p:txBody>
      </p:sp>
      <p:sp>
        <p:nvSpPr>
          <p:cNvPr id="15" name="Segnaposto piè di pagina 3"/>
          <p:cNvSpPr>
            <a:spLocks noGrp="1"/>
          </p:cNvSpPr>
          <p:nvPr>
            <p:ph type="ftr" sz="quarter" idx="11"/>
          </p:nvPr>
        </p:nvSpPr>
        <p:spPr>
          <a:xfrm>
            <a:off x="5592920" y="6270773"/>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Tree>
    <p:extLst>
      <p:ext uri="{BB962C8B-B14F-4D97-AF65-F5344CB8AC3E}">
        <p14:creationId xmlns:p14="http://schemas.microsoft.com/office/powerpoint/2010/main" val="27295967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683568" y="1115452"/>
            <a:ext cx="6768752" cy="369332"/>
          </a:xfrm>
          <a:prstGeom prst="rect">
            <a:avLst/>
          </a:prstGeom>
          <a:noFill/>
        </p:spPr>
        <p:txBody>
          <a:bodyPr wrap="square" rtlCol="0">
            <a:spAutoFit/>
          </a:bodyPr>
          <a:lstStyle/>
          <a:p>
            <a:endParaRPr lang="it-IT" dirty="0"/>
          </a:p>
        </p:txBody>
      </p:sp>
      <p:grpSp>
        <p:nvGrpSpPr>
          <p:cNvPr id="13" name="Gruppo 12"/>
          <p:cNvGrpSpPr/>
          <p:nvPr/>
        </p:nvGrpSpPr>
        <p:grpSpPr>
          <a:xfrm>
            <a:off x="-36512" y="-143387"/>
            <a:ext cx="5629432" cy="6884753"/>
            <a:chOff x="-36512" y="-143387"/>
            <a:chExt cx="5629432" cy="6884753"/>
          </a:xfrm>
        </p:grpSpPr>
        <p:cxnSp>
          <p:nvCxnSpPr>
            <p:cNvPr id="14" name="Connettore 1 13"/>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Connettore 1 14"/>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6" name="Immagin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7"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2" name="CasellaDiTesto 11"/>
          <p:cNvSpPr txBox="1"/>
          <p:nvPr/>
        </p:nvSpPr>
        <p:spPr>
          <a:xfrm>
            <a:off x="1490339" y="59746"/>
            <a:ext cx="7596336" cy="830997"/>
          </a:xfrm>
          <a:prstGeom prst="rect">
            <a:avLst/>
          </a:prstGeom>
          <a:noFill/>
        </p:spPr>
        <p:txBody>
          <a:bodyPr wrap="square" rtlCol="0">
            <a:spAutoFit/>
          </a:bodyPr>
          <a:lstStyle/>
          <a:p>
            <a:pPr algn="ctr"/>
            <a:r>
              <a:rPr lang="it-IT" sz="3000" b="1" dirty="0">
                <a:solidFill>
                  <a:srgbClr val="FF0000"/>
                </a:solidFill>
                <a:latin typeface="Arial" panose="020B0604020202020204" pitchFamily="34" charset="0"/>
                <a:cs typeface="Arial" panose="020B0604020202020204" pitchFamily="34" charset="0"/>
              </a:rPr>
              <a:t>Decreto Legislativo 62/2017, </a:t>
            </a:r>
            <a:r>
              <a:rPr lang="it-IT" sz="3000" b="1" dirty="0" smtClean="0">
                <a:solidFill>
                  <a:srgbClr val="FF0000"/>
                </a:solidFill>
                <a:latin typeface="Arial" panose="020B0604020202020204" pitchFamily="34" charset="0"/>
                <a:cs typeface="Arial" panose="020B0604020202020204" pitchFamily="34" charset="0"/>
              </a:rPr>
              <a:t>Art. 13:</a:t>
            </a:r>
            <a:endParaRPr lang="it-IT" sz="3000" b="1" dirty="0">
              <a:solidFill>
                <a:srgbClr val="FF0000"/>
              </a:solidFill>
              <a:latin typeface="Arial" panose="020B0604020202020204" pitchFamily="34" charset="0"/>
              <a:cs typeface="Arial" panose="020B0604020202020204" pitchFamily="34" charset="0"/>
            </a:endParaRPr>
          </a:p>
          <a:p>
            <a:endParaRPr lang="it-IT" dirty="0"/>
          </a:p>
        </p:txBody>
      </p:sp>
      <p:cxnSp>
        <p:nvCxnSpPr>
          <p:cNvPr id="4" name="Connettore 1 3"/>
          <p:cNvCxnSpPr/>
          <p:nvPr/>
        </p:nvCxnSpPr>
        <p:spPr>
          <a:xfrm>
            <a:off x="1490339" y="140543"/>
            <a:ext cx="7474149" cy="7502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Connettore 1 5"/>
          <p:cNvCxnSpPr/>
          <p:nvPr/>
        </p:nvCxnSpPr>
        <p:spPr>
          <a:xfrm flipV="1">
            <a:off x="1490339" y="140543"/>
            <a:ext cx="7596336" cy="7502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1" name="CasellaDiTesto 20"/>
          <p:cNvSpPr txBox="1"/>
          <p:nvPr/>
        </p:nvSpPr>
        <p:spPr>
          <a:xfrm>
            <a:off x="517755" y="980728"/>
            <a:ext cx="8614401" cy="3046988"/>
          </a:xfrm>
          <a:prstGeom prst="rect">
            <a:avLst/>
          </a:prstGeom>
          <a:solidFill>
            <a:srgbClr val="C00000"/>
          </a:solidFill>
        </p:spPr>
        <p:txBody>
          <a:bodyPr wrap="square" rtlCol="0">
            <a:spAutoFit/>
          </a:bodyPr>
          <a:lstStyle/>
          <a:p>
            <a:pPr algn="ctr"/>
            <a:r>
              <a:rPr lang="it-IT" sz="3000" b="1" dirty="0" smtClean="0">
                <a:solidFill>
                  <a:schemeClr val="bg1"/>
                </a:solidFill>
                <a:latin typeface="Arial" panose="020B0604020202020204" pitchFamily="34" charset="0"/>
                <a:cs typeface="Arial" panose="020B0604020202020204" pitchFamily="34" charset="0"/>
              </a:rPr>
              <a:t>Decreto-legge 25 luglio/2017</a:t>
            </a:r>
            <a:r>
              <a:rPr lang="it-IT" sz="3000" b="1" dirty="0">
                <a:solidFill>
                  <a:schemeClr val="bg1"/>
                </a:solidFill>
                <a:latin typeface="Arial" panose="020B0604020202020204" pitchFamily="34" charset="0"/>
                <a:cs typeface="Arial" panose="020B0604020202020204" pitchFamily="34" charset="0"/>
              </a:rPr>
              <a:t>, </a:t>
            </a:r>
            <a:r>
              <a:rPr lang="it-IT" sz="3000" b="1" dirty="0" smtClean="0">
                <a:solidFill>
                  <a:schemeClr val="bg1"/>
                </a:solidFill>
                <a:latin typeface="Arial" panose="020B0604020202020204" pitchFamily="34" charset="0"/>
                <a:cs typeface="Arial" panose="020B0604020202020204" pitchFamily="34" charset="0"/>
              </a:rPr>
              <a:t>n. 91</a:t>
            </a:r>
          </a:p>
          <a:p>
            <a:pPr algn="just"/>
            <a:r>
              <a:rPr lang="it-IT" sz="2400" dirty="0">
                <a:solidFill>
                  <a:schemeClr val="bg1"/>
                </a:solidFill>
              </a:rPr>
              <a:t>recante “</a:t>
            </a:r>
            <a:r>
              <a:rPr lang="it-IT" sz="2400" i="1" dirty="0">
                <a:solidFill>
                  <a:schemeClr val="bg1"/>
                </a:solidFill>
              </a:rPr>
              <a:t>Proroga di termini previsti da disposizioni legislative</a:t>
            </a:r>
            <a:r>
              <a:rPr lang="it-IT" sz="2400" dirty="0">
                <a:solidFill>
                  <a:schemeClr val="bg1"/>
                </a:solidFill>
              </a:rPr>
              <a:t>”, convertito nella </a:t>
            </a:r>
            <a:r>
              <a:rPr lang="it-IT" sz="2400" b="1" dirty="0" smtClean="0">
                <a:solidFill>
                  <a:schemeClr val="bg1"/>
                </a:solidFill>
              </a:rPr>
              <a:t>legge n.108 </a:t>
            </a:r>
            <a:r>
              <a:rPr lang="it-IT" sz="2400" dirty="0" smtClean="0">
                <a:solidFill>
                  <a:schemeClr val="bg1"/>
                </a:solidFill>
              </a:rPr>
              <a:t>del 21 </a:t>
            </a:r>
            <a:r>
              <a:rPr lang="it-IT" sz="2400" dirty="0">
                <a:solidFill>
                  <a:schemeClr val="bg1"/>
                </a:solidFill>
              </a:rPr>
              <a:t>settembre </a:t>
            </a:r>
            <a:r>
              <a:rPr lang="it-IT" sz="2400" dirty="0" smtClean="0">
                <a:solidFill>
                  <a:schemeClr val="bg1"/>
                </a:solidFill>
              </a:rPr>
              <a:t>2018, </a:t>
            </a:r>
            <a:r>
              <a:rPr lang="it-IT" sz="2400" dirty="0">
                <a:solidFill>
                  <a:schemeClr val="bg1"/>
                </a:solidFill>
              </a:rPr>
              <a:t>ha previsto all’art. </a:t>
            </a:r>
            <a:r>
              <a:rPr lang="it-IT" sz="2400" b="1" dirty="0">
                <a:solidFill>
                  <a:schemeClr val="bg1"/>
                </a:solidFill>
              </a:rPr>
              <a:t>6</a:t>
            </a:r>
            <a:r>
              <a:rPr lang="it-IT" sz="2400" dirty="0">
                <a:solidFill>
                  <a:schemeClr val="bg1"/>
                </a:solidFill>
              </a:rPr>
              <a:t>, </a:t>
            </a:r>
            <a:r>
              <a:rPr lang="it-IT" sz="2400" b="1" dirty="0">
                <a:solidFill>
                  <a:schemeClr val="bg1"/>
                </a:solidFill>
              </a:rPr>
              <a:t>commi 3-</a:t>
            </a:r>
            <a:r>
              <a:rPr lang="it-IT" sz="2400" b="1" i="1" dirty="0">
                <a:solidFill>
                  <a:schemeClr val="bg1"/>
                </a:solidFill>
              </a:rPr>
              <a:t>septies </a:t>
            </a:r>
            <a:r>
              <a:rPr lang="it-IT" sz="2400" b="1" dirty="0">
                <a:solidFill>
                  <a:schemeClr val="bg1"/>
                </a:solidFill>
              </a:rPr>
              <a:t>e 3-</a:t>
            </a:r>
            <a:r>
              <a:rPr lang="it-IT" sz="2400" b="1" i="1" dirty="0">
                <a:solidFill>
                  <a:schemeClr val="bg1"/>
                </a:solidFill>
              </a:rPr>
              <a:t>octies</a:t>
            </a:r>
            <a:r>
              <a:rPr lang="it-IT" sz="2400" i="1" dirty="0">
                <a:solidFill>
                  <a:schemeClr val="bg1"/>
                </a:solidFill>
              </a:rPr>
              <a:t>, </a:t>
            </a:r>
            <a:r>
              <a:rPr lang="it-IT" sz="2400" dirty="0">
                <a:solidFill>
                  <a:schemeClr val="bg1"/>
                </a:solidFill>
              </a:rPr>
              <a:t>il </a:t>
            </a:r>
            <a:r>
              <a:rPr lang="it-IT" sz="2400" b="1" dirty="0">
                <a:solidFill>
                  <a:srgbClr val="FFFF00"/>
                </a:solidFill>
              </a:rPr>
              <a:t>differimento all’1 settembre 2019 </a:t>
            </a:r>
            <a:r>
              <a:rPr lang="it-IT" sz="2400" dirty="0">
                <a:solidFill>
                  <a:schemeClr val="bg1"/>
                </a:solidFill>
              </a:rPr>
              <a:t>dell’entrata in vigore dell’art. 13, comma 2, lettere b) e c), del d.lgs. n.62/2017, riguardanti i seguenti </a:t>
            </a:r>
            <a:r>
              <a:rPr lang="it-IT" sz="2400" b="1" dirty="0">
                <a:solidFill>
                  <a:srgbClr val="FFFF00"/>
                </a:solidFill>
              </a:rPr>
              <a:t>requisiti di accesso </a:t>
            </a:r>
            <a:r>
              <a:rPr lang="it-IT" sz="2400" dirty="0">
                <a:solidFill>
                  <a:schemeClr val="bg1"/>
                </a:solidFill>
              </a:rPr>
              <a:t>all’esame di Stato per i candidati interni: </a:t>
            </a:r>
          </a:p>
          <a:p>
            <a:pPr algn="ctr"/>
            <a:endParaRPr lang="it-IT" dirty="0"/>
          </a:p>
        </p:txBody>
      </p:sp>
      <p:sp>
        <p:nvSpPr>
          <p:cNvPr id="25" name="Rettangolo 24"/>
          <p:cNvSpPr/>
          <p:nvPr/>
        </p:nvSpPr>
        <p:spPr>
          <a:xfrm>
            <a:off x="534610" y="4027716"/>
            <a:ext cx="8604448" cy="2123658"/>
          </a:xfrm>
          <a:prstGeom prst="rect">
            <a:avLst/>
          </a:prstGeom>
          <a:solidFill>
            <a:srgbClr val="92D050"/>
          </a:solidFill>
        </p:spPr>
        <p:txBody>
          <a:bodyPr wrap="square">
            <a:spAutoFit/>
          </a:bodyPr>
          <a:lstStyle/>
          <a:p>
            <a:pPr marL="342900" indent="-342900">
              <a:buFont typeface="Wingdings" panose="05000000000000000000" pitchFamily="2" charset="2"/>
              <a:buChar char="§"/>
            </a:pPr>
            <a:r>
              <a:rPr lang="it-IT" sz="2200" dirty="0" smtClean="0">
                <a:solidFill>
                  <a:schemeClr val="bg1"/>
                </a:solidFill>
              </a:rPr>
              <a:t>la </a:t>
            </a:r>
            <a:r>
              <a:rPr lang="it-IT" sz="2200" dirty="0">
                <a:solidFill>
                  <a:schemeClr val="bg1"/>
                </a:solidFill>
              </a:rPr>
              <a:t>partecipazione, durante l’ultimo anno di corso, alle prove a carattere nazionale predisposte dall’INVALSI, volte a verificare i livelli di apprendimento in italiano, matematica e inglese; </a:t>
            </a:r>
          </a:p>
          <a:p>
            <a:pPr marL="342900" indent="-342900">
              <a:buFont typeface="Wingdings" panose="05000000000000000000" pitchFamily="2" charset="2"/>
              <a:buChar char="§"/>
            </a:pPr>
            <a:r>
              <a:rPr lang="it-IT" sz="2200" dirty="0" smtClean="0">
                <a:solidFill>
                  <a:schemeClr val="bg1"/>
                </a:solidFill>
              </a:rPr>
              <a:t>lo </a:t>
            </a:r>
            <a:r>
              <a:rPr lang="it-IT" sz="2200" dirty="0">
                <a:solidFill>
                  <a:schemeClr val="bg1"/>
                </a:solidFill>
              </a:rPr>
              <a:t>svolgimento delle attività di alternanza scuola lavoro, secondo quanto previsto dall’indirizzo di studio nel secondo biennio e nell’ultimo anno di corso. </a:t>
            </a:r>
          </a:p>
        </p:txBody>
      </p:sp>
    </p:spTree>
    <p:extLst>
      <p:ext uri="{BB962C8B-B14F-4D97-AF65-F5344CB8AC3E}">
        <p14:creationId xmlns:p14="http://schemas.microsoft.com/office/powerpoint/2010/main" val="2478205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00613" y="2060848"/>
            <a:ext cx="8643386" cy="3416320"/>
          </a:xfrm>
          <a:prstGeom prst="rect">
            <a:avLst/>
          </a:prstGeom>
          <a:solidFill>
            <a:srgbClr val="92D050"/>
          </a:solidFill>
        </p:spPr>
        <p:txBody>
          <a:bodyPr wrap="square" rtlCol="0">
            <a:spAutoFit/>
          </a:bodyPr>
          <a:lstStyle/>
          <a:p>
            <a:pPr algn="just">
              <a:lnSpc>
                <a:spcPct val="150000"/>
              </a:lnSpc>
              <a:defRPr/>
            </a:pPr>
            <a:r>
              <a:rPr lang="it-IT" altLang="it-IT" sz="2400" dirty="0" smtClean="0">
                <a:solidFill>
                  <a:schemeClr val="bg1"/>
                </a:solidFill>
                <a:latin typeface="Arial" pitchFamily="34" charset="0"/>
                <a:cs typeface="Arial" pitchFamily="34" charset="0"/>
              </a:rPr>
              <a:t>Partecipano al consiglio di classe </a:t>
            </a:r>
            <a:r>
              <a:rPr lang="it-IT" altLang="it-IT" sz="2400" b="1" dirty="0" smtClean="0">
                <a:solidFill>
                  <a:schemeClr val="bg1"/>
                </a:solidFill>
                <a:latin typeface="Arial" pitchFamily="34" charset="0"/>
                <a:cs typeface="Arial" pitchFamily="34" charset="0"/>
              </a:rPr>
              <a:t>tutti i docenti che svolgono attività e insegnamenti per tutti gli studenti o per gruppi degli stessi</a:t>
            </a:r>
            <a:r>
              <a:rPr lang="it-IT" altLang="it-IT" sz="2400" dirty="0" smtClean="0">
                <a:solidFill>
                  <a:schemeClr val="bg1"/>
                </a:solidFill>
                <a:latin typeface="Arial" pitchFamily="34" charset="0"/>
                <a:cs typeface="Arial" pitchFamily="34" charset="0"/>
              </a:rPr>
              <a:t>, compresi gli insegnanti di religione cattolica e per le attività alternative alla regione cattolica, limitatamente agli studenti che si avvalgono di questi insegnamenti.</a:t>
            </a:r>
            <a:endParaRPr lang="it-IT" altLang="it-IT" sz="2400" dirty="0">
              <a:solidFill>
                <a:schemeClr val="bg1"/>
              </a:solidFill>
              <a:latin typeface="Arial" pitchFamily="34" charset="0"/>
              <a:cs typeface="Arial" pitchFamily="34" charset="0"/>
            </a:endParaRPr>
          </a:p>
        </p:txBody>
      </p:sp>
      <p:grpSp>
        <p:nvGrpSpPr>
          <p:cNvPr id="3" name="Gruppo 6"/>
          <p:cNvGrpSpPr/>
          <p:nvPr/>
        </p:nvGrpSpPr>
        <p:grpSpPr>
          <a:xfrm>
            <a:off x="-36512" y="-143387"/>
            <a:ext cx="5629432" cy="6884753"/>
            <a:chOff x="-36512" y="-143387"/>
            <a:chExt cx="5629432" cy="6884753"/>
          </a:xfrm>
        </p:grpSpPr>
        <p:cxnSp>
          <p:nvCxnSpPr>
            <p:cNvPr id="9" name="Connettore 1 8"/>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ttore 1 9"/>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Immagin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2"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3" name="CasellaDiTesto 12"/>
          <p:cNvSpPr txBox="1"/>
          <p:nvPr/>
        </p:nvSpPr>
        <p:spPr>
          <a:xfrm>
            <a:off x="500614" y="864036"/>
            <a:ext cx="8643385" cy="861774"/>
          </a:xfrm>
          <a:prstGeom prst="rect">
            <a:avLst/>
          </a:prstGeom>
          <a:solidFill>
            <a:srgbClr val="C00000"/>
          </a:solidFill>
        </p:spPr>
        <p:txBody>
          <a:bodyPr wrap="square" rtlCol="0">
            <a:spAutoFit/>
          </a:bodyPr>
          <a:lstStyle/>
          <a:p>
            <a:pPr algn="ctr"/>
            <a:r>
              <a:rPr lang="it-IT" sz="3200" b="1" dirty="0">
                <a:solidFill>
                  <a:schemeClr val="bg1"/>
                </a:solidFill>
                <a:latin typeface="Arial" panose="020B0604020202020204" pitchFamily="34" charset="0"/>
                <a:cs typeface="Arial" panose="020B0604020202020204" pitchFamily="34" charset="0"/>
              </a:rPr>
              <a:t>Decreto Legislativo 62/2017, Art. </a:t>
            </a:r>
            <a:r>
              <a:rPr lang="it-IT" sz="3200" b="1" dirty="0" smtClean="0">
                <a:solidFill>
                  <a:schemeClr val="bg1"/>
                </a:solidFill>
                <a:latin typeface="Arial" panose="020B0604020202020204" pitchFamily="34" charset="0"/>
                <a:cs typeface="Arial" panose="020B0604020202020204" pitchFamily="34" charset="0"/>
              </a:rPr>
              <a:t>15:</a:t>
            </a:r>
            <a:endParaRPr lang="it-IT" sz="3200" b="1" dirty="0">
              <a:solidFill>
                <a:schemeClr val="bg1"/>
              </a:solidFill>
              <a:latin typeface="Arial" panose="020B060402020202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24122665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16267" y="1706728"/>
            <a:ext cx="8429652" cy="2793842"/>
          </a:xfrm>
          <a:prstGeom prst="rect">
            <a:avLst/>
          </a:prstGeom>
          <a:solidFill>
            <a:srgbClr val="92D050"/>
          </a:solidFill>
        </p:spPr>
        <p:txBody>
          <a:bodyPr wrap="square" rtlCol="0">
            <a:spAutoFit/>
          </a:bodyPr>
          <a:lstStyle/>
          <a:p>
            <a:pPr marL="457200" indent="-457200" algn="just">
              <a:lnSpc>
                <a:spcPct val="150000"/>
              </a:lnSpc>
              <a:buFont typeface="Wingdings" panose="05000000000000000000" pitchFamily="2" charset="2"/>
              <a:buChar char="§"/>
            </a:pPr>
            <a:r>
              <a:rPr lang="it-IT" sz="2400" i="1" dirty="0" smtClean="0">
                <a:solidFill>
                  <a:schemeClr val="bg1"/>
                </a:solidFill>
                <a:latin typeface="Arial" panose="020B0604020202020204" pitchFamily="34" charset="0"/>
                <a:cs typeface="Arial" panose="020B0604020202020204" pitchFamily="34" charset="0"/>
              </a:rPr>
              <a:t>In </a:t>
            </a:r>
            <a:r>
              <a:rPr lang="it-IT" sz="2400" i="1" dirty="0">
                <a:solidFill>
                  <a:schemeClr val="bg1"/>
                </a:solidFill>
                <a:latin typeface="Arial" panose="020B0604020202020204" pitchFamily="34" charset="0"/>
                <a:cs typeface="Arial" panose="020B0604020202020204" pitchFamily="34" charset="0"/>
              </a:rPr>
              <a:t>sede di scrutinio finale il consiglio di classe attribuisce il punteggio per il credito scolastico maturato nel secondo biennio e nell'ultimo anno fino ad un massimo di </a:t>
            </a:r>
            <a:r>
              <a:rPr lang="it-IT" sz="2400" b="1" i="1" u="sng" dirty="0">
                <a:solidFill>
                  <a:srgbClr val="C00000"/>
                </a:solidFill>
                <a:latin typeface="Arial" panose="020B0604020202020204" pitchFamily="34" charset="0"/>
                <a:cs typeface="Arial" panose="020B0604020202020204" pitchFamily="34" charset="0"/>
              </a:rPr>
              <a:t>quaranta</a:t>
            </a:r>
            <a:r>
              <a:rPr lang="it-IT" sz="2400" i="1" dirty="0">
                <a:solidFill>
                  <a:schemeClr val="bg1"/>
                </a:solidFill>
                <a:latin typeface="Arial" panose="020B0604020202020204" pitchFamily="34" charset="0"/>
                <a:cs typeface="Arial" panose="020B0604020202020204" pitchFamily="34" charset="0"/>
              </a:rPr>
              <a:t> punti, di cui dodici per il terzo anno, tredici per il quarto anno e quindici per il </a:t>
            </a:r>
            <a:r>
              <a:rPr lang="it-IT" sz="2400" i="1" dirty="0" smtClean="0">
                <a:solidFill>
                  <a:schemeClr val="bg1"/>
                </a:solidFill>
                <a:latin typeface="Arial" panose="020B0604020202020204" pitchFamily="34" charset="0"/>
                <a:cs typeface="Arial" panose="020B0604020202020204" pitchFamily="34" charset="0"/>
              </a:rPr>
              <a:t>quinto </a:t>
            </a:r>
            <a:r>
              <a:rPr lang="it-IT" sz="2400" i="1" dirty="0" err="1" smtClean="0">
                <a:solidFill>
                  <a:schemeClr val="bg1"/>
                </a:solidFill>
                <a:latin typeface="Arial" panose="020B0604020202020204" pitchFamily="34" charset="0"/>
                <a:cs typeface="Arial" panose="020B0604020202020204" pitchFamily="34" charset="0"/>
              </a:rPr>
              <a:t>anno…</a:t>
            </a:r>
            <a:endParaRPr lang="it-IT" sz="2400" i="1" dirty="0" smtClean="0">
              <a:solidFill>
                <a:schemeClr val="bg1"/>
              </a:solidFill>
              <a:latin typeface="Arial" panose="020B0604020202020204" pitchFamily="34" charset="0"/>
              <a:cs typeface="Arial" panose="020B0604020202020204" pitchFamily="34" charset="0"/>
            </a:endParaRPr>
          </a:p>
        </p:txBody>
      </p:sp>
      <p:grpSp>
        <p:nvGrpSpPr>
          <p:cNvPr id="7" name="Gruppo 6"/>
          <p:cNvGrpSpPr/>
          <p:nvPr/>
        </p:nvGrpSpPr>
        <p:grpSpPr>
          <a:xfrm>
            <a:off x="-36512" y="-143387"/>
            <a:ext cx="5629432" cy="6884753"/>
            <a:chOff x="-36512" y="-143387"/>
            <a:chExt cx="5629432" cy="6884753"/>
          </a:xfrm>
        </p:grpSpPr>
        <p:cxnSp>
          <p:nvCxnSpPr>
            <p:cNvPr id="9" name="Connettore 1 8"/>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ttore 1 9"/>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Immagin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2"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3" name="CasellaDiTesto 12"/>
          <p:cNvSpPr txBox="1"/>
          <p:nvPr/>
        </p:nvSpPr>
        <p:spPr>
          <a:xfrm>
            <a:off x="516266" y="764704"/>
            <a:ext cx="8627733" cy="861774"/>
          </a:xfrm>
          <a:prstGeom prst="rect">
            <a:avLst/>
          </a:prstGeom>
          <a:solidFill>
            <a:srgbClr val="C00000"/>
          </a:solidFill>
        </p:spPr>
        <p:txBody>
          <a:bodyPr wrap="square" rtlCol="0">
            <a:spAutoFit/>
          </a:bodyPr>
          <a:lstStyle/>
          <a:p>
            <a:pPr algn="ctr"/>
            <a:r>
              <a:rPr lang="it-IT" sz="3200" b="1" dirty="0" smtClean="0">
                <a:solidFill>
                  <a:schemeClr val="bg1"/>
                </a:solidFill>
                <a:latin typeface="Arial" panose="020B0604020202020204" pitchFamily="34" charset="0"/>
                <a:cs typeface="Arial" panose="020B0604020202020204" pitchFamily="34" charset="0"/>
              </a:rPr>
              <a:t>Credito scolastico</a:t>
            </a:r>
            <a:endParaRPr lang="it-IT" sz="3200" b="1" dirty="0">
              <a:solidFill>
                <a:schemeClr val="bg1"/>
              </a:solidFill>
              <a:latin typeface="Arial" panose="020B0604020202020204" pitchFamily="34" charset="0"/>
              <a:cs typeface="Arial" panose="020B0604020202020204" pitchFamily="34" charset="0"/>
            </a:endParaRPr>
          </a:p>
          <a:p>
            <a:endParaRPr lang="it-IT" dirty="0"/>
          </a:p>
        </p:txBody>
      </p:sp>
      <p:sp>
        <p:nvSpPr>
          <p:cNvPr id="14" name="Ovale 13"/>
          <p:cNvSpPr/>
          <p:nvPr/>
        </p:nvSpPr>
        <p:spPr>
          <a:xfrm>
            <a:off x="971600" y="4517313"/>
            <a:ext cx="4904302" cy="1800200"/>
          </a:xfrm>
          <a:prstGeom prst="ellipse">
            <a:avLst/>
          </a:prstGeom>
          <a:solidFill>
            <a:srgbClr val="FFFF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i="1" dirty="0" smtClean="0">
              <a:ln w="0"/>
              <a:solidFill>
                <a:schemeClr val="tx1"/>
              </a:solidFill>
              <a:effectLst>
                <a:outerShdw blurRad="38100" dist="19050" dir="2700000" algn="tl" rotWithShape="0">
                  <a:schemeClr val="dk1">
                    <a:alpha val="40000"/>
                  </a:schemeClr>
                </a:outerShdw>
              </a:effectLst>
            </a:endParaRPr>
          </a:p>
          <a:p>
            <a:pPr algn="ctr"/>
            <a:r>
              <a:rPr lang="it-IT" i="1" dirty="0" smtClean="0">
                <a:ln w="0"/>
                <a:solidFill>
                  <a:srgbClr val="C00000"/>
                </a:solidFill>
                <a:effectLst>
                  <a:outerShdw blurRad="38100" dist="19050" dir="2700000" algn="tl" rotWithShape="0">
                    <a:schemeClr val="dk1">
                      <a:alpha val="40000"/>
                    </a:schemeClr>
                  </a:outerShdw>
                </a:effectLst>
              </a:rPr>
              <a:t>Più peso al percorso di studi fatto!</a:t>
            </a:r>
          </a:p>
          <a:p>
            <a:pPr algn="ctr"/>
            <a:r>
              <a:rPr lang="it-IT" sz="1400" dirty="0">
                <a:solidFill>
                  <a:schemeClr val="tx2"/>
                </a:solidFill>
              </a:rPr>
              <a:t>I docenti daranno fino a 40 punti su </a:t>
            </a:r>
            <a:r>
              <a:rPr lang="it-IT" sz="1400" dirty="0" smtClean="0">
                <a:solidFill>
                  <a:schemeClr val="tx2"/>
                </a:solidFill>
              </a:rPr>
              <a:t>100 sulla </a:t>
            </a:r>
            <a:r>
              <a:rPr lang="it-IT" sz="1400" dirty="0">
                <a:solidFill>
                  <a:schemeClr val="tx2"/>
                </a:solidFill>
              </a:rPr>
              <a:t>base dei risultati dell’ultimo triennio.</a:t>
            </a:r>
          </a:p>
          <a:p>
            <a:pPr algn="ctr"/>
            <a:r>
              <a:rPr lang="it-IT" dirty="0">
                <a:solidFill>
                  <a:srgbClr val="C00000"/>
                </a:solidFill>
              </a:rPr>
              <a:t>Fino ad oggi erano 25.</a:t>
            </a:r>
          </a:p>
          <a:p>
            <a:pPr algn="ctr"/>
            <a:endParaRPr lang="it-IT" i="1"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4122665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ella 9"/>
          <p:cNvGraphicFramePr>
            <a:graphicFrameLocks noGrp="1"/>
          </p:cNvGraphicFramePr>
          <p:nvPr>
            <p:extLst>
              <p:ext uri="{D42A27DB-BD31-4B8C-83A1-F6EECF244321}">
                <p14:modId xmlns:p14="http://schemas.microsoft.com/office/powerpoint/2010/main" val="1470113308"/>
              </p:ext>
            </p:extLst>
          </p:nvPr>
        </p:nvGraphicFramePr>
        <p:xfrm>
          <a:off x="731180" y="1628800"/>
          <a:ext cx="8208912" cy="3888432"/>
        </p:xfrm>
        <a:graphic>
          <a:graphicData uri="http://schemas.openxmlformats.org/drawingml/2006/table">
            <a:tbl>
              <a:tblPr firstRow="1" bandRow="1">
                <a:tableStyleId>{5C22544A-7EE6-4342-B048-85BDC9FD1C3A}</a:tableStyleId>
              </a:tblPr>
              <a:tblGrid>
                <a:gridCol w="1842362"/>
                <a:gridCol w="2046070"/>
                <a:gridCol w="2088232"/>
                <a:gridCol w="2232248"/>
              </a:tblGrid>
              <a:tr h="868692">
                <a:tc>
                  <a:txBody>
                    <a:bodyPr/>
                    <a:lstStyle/>
                    <a:p>
                      <a:pPr algn="ctr"/>
                      <a:r>
                        <a:rPr lang="it-IT" sz="2200" dirty="0" smtClean="0">
                          <a:latin typeface="Calibri" panose="020F0502020204030204" pitchFamily="34" charset="0"/>
                        </a:rPr>
                        <a:t>Media dei voti</a:t>
                      </a:r>
                      <a:endParaRPr lang="it-IT" sz="2200" dirty="0">
                        <a:latin typeface="Calibri" panose="020F0502020204030204" pitchFamily="34" charset="0"/>
                      </a:endParaRPr>
                    </a:p>
                  </a:txBody>
                  <a:tcPr/>
                </a:tc>
                <a:tc>
                  <a:txBody>
                    <a:bodyPr/>
                    <a:lstStyle/>
                    <a:p>
                      <a:pPr algn="ctr"/>
                      <a:r>
                        <a:rPr lang="it-IT" sz="2200" dirty="0" smtClean="0">
                          <a:latin typeface="Calibri" panose="020F0502020204030204" pitchFamily="34" charset="0"/>
                        </a:rPr>
                        <a:t>Fasce</a:t>
                      </a:r>
                      <a:r>
                        <a:rPr lang="it-IT" sz="2200" baseline="0" dirty="0" smtClean="0">
                          <a:latin typeface="Calibri" panose="020F0502020204030204" pitchFamily="34" charset="0"/>
                        </a:rPr>
                        <a:t>  di credito</a:t>
                      </a:r>
                    </a:p>
                    <a:p>
                      <a:pPr algn="ctr"/>
                      <a:r>
                        <a:rPr lang="it-IT" sz="2200" baseline="0" dirty="0" smtClean="0">
                          <a:latin typeface="Calibri" panose="020F0502020204030204" pitchFamily="34" charset="0"/>
                        </a:rPr>
                        <a:t>III Anno</a:t>
                      </a:r>
                      <a:endParaRPr lang="it-IT" sz="2200" dirty="0">
                        <a:latin typeface="Calibri" panose="020F0502020204030204" pitchFamily="34" charset="0"/>
                      </a:endParaRPr>
                    </a:p>
                  </a:txBody>
                  <a:tcPr/>
                </a:tc>
                <a:tc>
                  <a:txBody>
                    <a:bodyPr/>
                    <a:lstStyle/>
                    <a:p>
                      <a:pPr algn="ctr"/>
                      <a:r>
                        <a:rPr lang="it-IT" sz="2200" dirty="0" smtClean="0">
                          <a:latin typeface="Calibri" panose="020F0502020204030204" pitchFamily="34" charset="0"/>
                        </a:rPr>
                        <a:t>Fasce</a:t>
                      </a:r>
                      <a:r>
                        <a:rPr lang="it-IT" sz="2200" baseline="0" dirty="0" smtClean="0">
                          <a:latin typeface="Calibri" panose="020F0502020204030204" pitchFamily="34" charset="0"/>
                        </a:rPr>
                        <a:t>  di credito</a:t>
                      </a:r>
                    </a:p>
                    <a:p>
                      <a:pPr algn="ctr"/>
                      <a:r>
                        <a:rPr lang="it-IT" sz="2200" baseline="0" dirty="0" smtClean="0">
                          <a:latin typeface="Calibri" panose="020F0502020204030204" pitchFamily="34" charset="0"/>
                        </a:rPr>
                        <a:t>IV Anno</a:t>
                      </a:r>
                      <a:endParaRPr lang="it-IT" sz="2200" dirty="0">
                        <a:latin typeface="Calibri" panose="020F0502020204030204" pitchFamily="34" charset="0"/>
                      </a:endParaRPr>
                    </a:p>
                  </a:txBody>
                  <a:tcPr/>
                </a:tc>
                <a:tc>
                  <a:txBody>
                    <a:bodyPr/>
                    <a:lstStyle/>
                    <a:p>
                      <a:pPr algn="ctr"/>
                      <a:r>
                        <a:rPr lang="it-IT" sz="2200" dirty="0" smtClean="0">
                          <a:latin typeface="Calibri" panose="020F0502020204030204" pitchFamily="34" charset="0"/>
                        </a:rPr>
                        <a:t>Fasce</a:t>
                      </a:r>
                      <a:r>
                        <a:rPr lang="it-IT" sz="2200" baseline="0" dirty="0" smtClean="0">
                          <a:latin typeface="Calibri" panose="020F0502020204030204" pitchFamily="34" charset="0"/>
                        </a:rPr>
                        <a:t>  di credito</a:t>
                      </a:r>
                    </a:p>
                    <a:p>
                      <a:pPr algn="ctr"/>
                      <a:r>
                        <a:rPr lang="it-IT" sz="2200" baseline="0" dirty="0" smtClean="0">
                          <a:latin typeface="Calibri" panose="020F0502020204030204" pitchFamily="34" charset="0"/>
                        </a:rPr>
                        <a:t>V Anno</a:t>
                      </a:r>
                      <a:endParaRPr lang="it-IT" sz="2200"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M &lt; 6 </a:t>
                      </a:r>
                      <a:endParaRPr lang="it-IT" sz="2400" b="1" dirty="0">
                        <a:latin typeface="Calibri" panose="020F0502020204030204" pitchFamily="34" charset="0"/>
                      </a:endParaRPr>
                    </a:p>
                  </a:txBody>
                  <a:tcPr/>
                </a:tc>
                <a:tc>
                  <a:txBody>
                    <a:bodyPr/>
                    <a:lstStyle/>
                    <a:p>
                      <a:pPr algn="ctr"/>
                      <a:r>
                        <a:rPr lang="it-IT" sz="2400" b="1" dirty="0" smtClean="0">
                          <a:latin typeface="Calibri" panose="020F0502020204030204" pitchFamily="34" charset="0"/>
                        </a:rPr>
                        <a:t>-</a:t>
                      </a:r>
                      <a:endParaRPr lang="it-IT" sz="2400" b="1" dirty="0">
                        <a:latin typeface="Calibri" panose="020F0502020204030204" pitchFamily="34" charset="0"/>
                      </a:endParaRPr>
                    </a:p>
                  </a:txBody>
                  <a:tcPr/>
                </a:tc>
                <a:tc>
                  <a:txBody>
                    <a:bodyPr/>
                    <a:lstStyle/>
                    <a:p>
                      <a:pPr algn="ctr"/>
                      <a:r>
                        <a:rPr lang="it-IT" sz="2400" b="1" dirty="0" smtClean="0">
                          <a:latin typeface="Calibri" panose="020F0502020204030204" pitchFamily="34" charset="0"/>
                        </a:rPr>
                        <a:t>-</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7-8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M = 6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7-8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8-9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  9-10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6&lt; M ≤ 7</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8-9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  9-10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10-11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7&lt; M ≤ 8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 9-10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10-11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11-12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8&lt; M ≤ 9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10-11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11-12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13-14 </a:t>
                      </a:r>
                      <a:endParaRPr lang="it-IT" sz="2400" b="1" dirty="0">
                        <a:latin typeface="Calibri" panose="020F0502020204030204" pitchFamily="34" charset="0"/>
                      </a:endParaRPr>
                    </a:p>
                  </a:txBody>
                  <a:tcPr/>
                </a:tc>
              </a:tr>
              <a:tr h="503290">
                <a:tc>
                  <a:txBody>
                    <a:bodyPr/>
                    <a:lstStyle/>
                    <a:p>
                      <a:pPr algn="ctr"/>
                      <a:r>
                        <a:rPr lang="it-IT" sz="2400" b="1" kern="1200" dirty="0" smtClean="0">
                          <a:solidFill>
                            <a:schemeClr val="dk1"/>
                          </a:solidFill>
                          <a:effectLst/>
                          <a:latin typeface="Calibri" panose="020F0502020204030204" pitchFamily="34" charset="0"/>
                          <a:ea typeface="+mn-ea"/>
                          <a:cs typeface="+mn-cs"/>
                        </a:rPr>
                        <a:t>9&lt; M ≤ 10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11-12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12-13 </a:t>
                      </a:r>
                      <a:endParaRPr lang="it-IT" sz="2400" b="1" dirty="0">
                        <a:latin typeface="Calibri" panose="020F0502020204030204" pitchFamily="34" charset="0"/>
                      </a:endParaRPr>
                    </a:p>
                  </a:txBody>
                  <a:tcPr/>
                </a:tc>
                <a:tc>
                  <a:txBody>
                    <a:bodyPr/>
                    <a:lstStyle/>
                    <a:p>
                      <a:pPr algn="ctr"/>
                      <a:r>
                        <a:rPr lang="it-IT" sz="2400" b="1" kern="1200" dirty="0" smtClean="0">
                          <a:solidFill>
                            <a:schemeClr val="dk1"/>
                          </a:solidFill>
                          <a:effectLst/>
                          <a:latin typeface="Calibri" panose="020F0502020204030204" pitchFamily="34" charset="0"/>
                          <a:ea typeface="+mn-ea"/>
                          <a:cs typeface="+mn-cs"/>
                        </a:rPr>
                        <a:t>14-15 </a:t>
                      </a:r>
                      <a:endParaRPr lang="it-IT" sz="2400" b="1" dirty="0">
                        <a:latin typeface="Calibri" panose="020F0502020204030204" pitchFamily="34" charset="0"/>
                      </a:endParaRPr>
                    </a:p>
                  </a:txBody>
                  <a:tcPr/>
                </a:tc>
              </a:tr>
            </a:tbl>
          </a:graphicData>
        </a:graphic>
      </p:graphicFrame>
      <p:grpSp>
        <p:nvGrpSpPr>
          <p:cNvPr id="11" name="Gruppo 10"/>
          <p:cNvGrpSpPr/>
          <p:nvPr/>
        </p:nvGrpSpPr>
        <p:grpSpPr>
          <a:xfrm>
            <a:off x="-36512" y="-143387"/>
            <a:ext cx="5629432" cy="6884753"/>
            <a:chOff x="-36512" y="-143387"/>
            <a:chExt cx="5629432" cy="6884753"/>
          </a:xfrm>
        </p:grpSpPr>
        <p:cxnSp>
          <p:nvCxnSpPr>
            <p:cNvPr id="12" name="Connettore 1 11"/>
            <p:cNvCxnSpPr/>
            <p:nvPr/>
          </p:nvCxnSpPr>
          <p:spPr>
            <a:xfrm>
              <a:off x="517755" y="206139"/>
              <a:ext cx="0" cy="6535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flipH="1">
              <a:off x="179512" y="6453336"/>
              <a:ext cx="5413408" cy="37978"/>
            </a:xfrm>
            <a:prstGeom prst="line">
              <a:avLst/>
            </a:prstGeom>
          </p:spPr>
          <p:style>
            <a:lnRef idx="1">
              <a:schemeClr val="accent1"/>
            </a:lnRef>
            <a:fillRef idx="0">
              <a:schemeClr val="accent1"/>
            </a:fillRef>
            <a:effectRef idx="0">
              <a:schemeClr val="accent1"/>
            </a:effectRef>
            <a:fontRef idx="minor">
              <a:schemeClr val="tx1"/>
            </a:fontRef>
          </p:style>
        </p:cxnSp>
        <p:pic>
          <p:nvPicPr>
            <p:cNvPr id="14" name="Immagin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512" y="-143387"/>
              <a:ext cx="1535384" cy="760681"/>
            </a:xfrm>
            <a:prstGeom prst="rect">
              <a:avLst/>
            </a:prstGeom>
          </p:spPr>
        </p:pic>
      </p:grpSp>
      <p:sp>
        <p:nvSpPr>
          <p:cNvPr id="15" name="Segnaposto piè di pagina 3"/>
          <p:cNvSpPr>
            <a:spLocks noGrp="1"/>
          </p:cNvSpPr>
          <p:nvPr>
            <p:ph type="ftr" sz="quarter" idx="11"/>
          </p:nvPr>
        </p:nvSpPr>
        <p:spPr>
          <a:xfrm>
            <a:off x="5508104" y="6252951"/>
            <a:ext cx="3551080" cy="365125"/>
          </a:xfrm>
          <a:solidFill>
            <a:srgbClr val="00B0F0"/>
          </a:solidFill>
          <a:ln>
            <a:noFill/>
          </a:ln>
        </p:spPr>
        <p:txBody>
          <a:bodyPr/>
          <a:lstStyle/>
          <a:p>
            <a:r>
              <a:rPr lang="it-IT" dirty="0" smtClean="0">
                <a:solidFill>
                  <a:schemeClr val="bg1"/>
                </a:solidFill>
              </a:rPr>
              <a:t>Domenica DI SORBO – Dirigente Tecnico  MIUR</a:t>
            </a:r>
            <a:endParaRPr lang="en-US" dirty="0">
              <a:solidFill>
                <a:schemeClr val="bg1"/>
              </a:solidFill>
            </a:endParaRPr>
          </a:p>
        </p:txBody>
      </p:sp>
      <p:sp>
        <p:nvSpPr>
          <p:cNvPr id="16" name="CasellaDiTesto 15"/>
          <p:cNvSpPr txBox="1"/>
          <p:nvPr/>
        </p:nvSpPr>
        <p:spPr>
          <a:xfrm>
            <a:off x="517754" y="692696"/>
            <a:ext cx="8626245" cy="830997"/>
          </a:xfrm>
          <a:prstGeom prst="rect">
            <a:avLst/>
          </a:prstGeom>
          <a:solidFill>
            <a:srgbClr val="C00000"/>
          </a:solidFill>
        </p:spPr>
        <p:txBody>
          <a:bodyPr wrap="square" rtlCol="0">
            <a:spAutoFit/>
          </a:bodyPr>
          <a:lstStyle/>
          <a:p>
            <a:pPr algn="ctr"/>
            <a:r>
              <a:rPr lang="it-IT" sz="3000" b="1" dirty="0">
                <a:solidFill>
                  <a:schemeClr val="bg1"/>
                </a:solidFill>
                <a:latin typeface="Arial" panose="020B0604020202020204" pitchFamily="34" charset="0"/>
                <a:cs typeface="Arial" panose="020B0604020202020204" pitchFamily="34" charset="0"/>
              </a:rPr>
              <a:t>Decreto Legislativo 62/2017, </a:t>
            </a:r>
            <a:r>
              <a:rPr lang="it-IT" sz="3000" b="1" dirty="0" smtClean="0">
                <a:solidFill>
                  <a:schemeClr val="bg1"/>
                </a:solidFill>
                <a:latin typeface="Arial" panose="020B0604020202020204" pitchFamily="34" charset="0"/>
                <a:cs typeface="Arial" panose="020B0604020202020204" pitchFamily="34" charset="0"/>
              </a:rPr>
              <a:t>Allegato A:</a:t>
            </a:r>
            <a:endParaRPr lang="it-IT" sz="3000" b="1" dirty="0">
              <a:solidFill>
                <a:schemeClr val="bg1"/>
              </a:solidFill>
              <a:latin typeface="Arial" panose="020B060402020202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280350805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TotalTime>
  <Words>2540</Words>
  <Application>Microsoft Office PowerPoint</Application>
  <PresentationFormat>Presentazione su schermo (4:3)</PresentationFormat>
  <Paragraphs>301</Paragraphs>
  <Slides>37</Slides>
  <Notes>0</Notes>
  <HiddenSlides>0</HiddenSlides>
  <MMClips>0</MMClips>
  <ScaleCrop>false</ScaleCrop>
  <HeadingPairs>
    <vt:vector size="4" baseType="variant">
      <vt:variant>
        <vt:lpstr>Tema</vt:lpstr>
      </vt:variant>
      <vt:variant>
        <vt:i4>1</vt:i4>
      </vt:variant>
      <vt:variant>
        <vt:lpstr>Titoli diapositive</vt:lpstr>
      </vt:variant>
      <vt:variant>
        <vt:i4>37</vt:i4>
      </vt:variant>
    </vt:vector>
  </HeadingPairs>
  <TitlesOfParts>
    <vt:vector size="38"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Di Sorbo Domenica</dc:creator>
  <cp:lastModifiedBy>Administrator</cp:lastModifiedBy>
  <cp:revision>92</cp:revision>
  <dcterms:created xsi:type="dcterms:W3CDTF">2018-11-12T16:26:15Z</dcterms:created>
  <dcterms:modified xsi:type="dcterms:W3CDTF">2019-03-28T15:05:18Z</dcterms:modified>
</cp:coreProperties>
</file>