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6" r:id="rId2"/>
    <p:sldId id="306" r:id="rId3"/>
    <p:sldId id="258" r:id="rId4"/>
    <p:sldId id="277" r:id="rId5"/>
    <p:sldId id="259" r:id="rId6"/>
    <p:sldId id="307" r:id="rId7"/>
    <p:sldId id="308" r:id="rId8"/>
    <p:sldId id="309" r:id="rId9"/>
    <p:sldId id="310" r:id="rId10"/>
    <p:sldId id="311" r:id="rId11"/>
    <p:sldId id="312" r:id="rId12"/>
    <p:sldId id="321" r:id="rId13"/>
    <p:sldId id="314" r:id="rId14"/>
    <p:sldId id="322" r:id="rId15"/>
    <p:sldId id="315" r:id="rId16"/>
    <p:sldId id="316" r:id="rId17"/>
    <p:sldId id="317" r:id="rId18"/>
    <p:sldId id="318" r:id="rId19"/>
    <p:sldId id="320" r:id="rId20"/>
    <p:sldId id="323" r:id="rId21"/>
    <p:sldId id="324" r:id="rId22"/>
    <p:sldId id="276" r:id="rId23"/>
    <p:sldId id="329" r:id="rId24"/>
    <p:sldId id="330" r:id="rId25"/>
    <p:sldId id="325" r:id="rId26"/>
    <p:sldId id="328" r:id="rId27"/>
    <p:sldId id="327" r:id="rId28"/>
    <p:sldId id="326" r:id="rId29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4" autoAdjust="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9D0E85-501B-4698-816C-AA4D7BB5005C}" type="datetimeFigureOut">
              <a:rPr lang="it-IT" smtClean="0"/>
              <a:pPr/>
              <a:t>28/03/2019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F3256C-9384-46A0-BAA4-004869D3AB9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71755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28/03/2019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28/03/2019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28/03/2019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28/03/2019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28/03/2019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28/03/2019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28/03/2019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28/03/2019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28/03/2019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28/03/2019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28/03/2019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63000">
              <a:schemeClr val="bg1"/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9D355-16BD-4E45-BD9A-5EA878CF7CBD}" type="datetimeFigureOut">
              <a:rPr lang="it-IT" smtClean="0"/>
              <a:pPr/>
              <a:t>28/03/2019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po 11"/>
          <p:cNvGrpSpPr/>
          <p:nvPr/>
        </p:nvGrpSpPr>
        <p:grpSpPr>
          <a:xfrm>
            <a:off x="-36512" y="-143387"/>
            <a:ext cx="5629432" cy="6884753"/>
            <a:chOff x="-36512" y="-143387"/>
            <a:chExt cx="5629432" cy="6884753"/>
          </a:xfrm>
        </p:grpSpPr>
        <p:cxnSp>
          <p:nvCxnSpPr>
            <p:cNvPr id="3" name="Connettore 1 2"/>
            <p:cNvCxnSpPr/>
            <p:nvPr/>
          </p:nvCxnSpPr>
          <p:spPr>
            <a:xfrm>
              <a:off x="517755" y="206139"/>
              <a:ext cx="0" cy="653522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Connettore 1 7"/>
            <p:cNvCxnSpPr/>
            <p:nvPr/>
          </p:nvCxnSpPr>
          <p:spPr>
            <a:xfrm flipH="1">
              <a:off x="179512" y="6453336"/>
              <a:ext cx="5413408" cy="379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1" name="Immagine 10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36512" y="-143387"/>
              <a:ext cx="1535384" cy="760681"/>
            </a:xfrm>
            <a:prstGeom prst="rect">
              <a:avLst/>
            </a:prstGeom>
          </p:spPr>
        </p:pic>
      </p:grpSp>
      <p:sp>
        <p:nvSpPr>
          <p:cNvPr id="5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5508104" y="6252951"/>
            <a:ext cx="3551080" cy="365125"/>
          </a:xfrm>
          <a:solidFill>
            <a:srgbClr val="00B0F0"/>
          </a:solidFill>
          <a:ln>
            <a:noFill/>
          </a:ln>
        </p:spPr>
        <p:txBody>
          <a:bodyPr/>
          <a:lstStyle/>
          <a:p>
            <a:r>
              <a:rPr lang="it-IT" dirty="0" smtClean="0">
                <a:solidFill>
                  <a:schemeClr val="bg1"/>
                </a:solidFill>
              </a:rPr>
              <a:t>Domenica DI SORBO – Dirigente Tecnico  MIUR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731180" y="908720"/>
            <a:ext cx="8111430" cy="58477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3200" b="1" dirty="0" smtClean="0">
                <a:solidFill>
                  <a:schemeClr val="bg1"/>
                </a:solidFill>
                <a:latin typeface="Agency FB" panose="020B0503020202020204" pitchFamily="34" charset="0"/>
              </a:rPr>
              <a:t>Esame di Stato 2019</a:t>
            </a:r>
            <a:r>
              <a:rPr lang="it-IT" sz="3200" dirty="0" smtClean="0">
                <a:solidFill>
                  <a:schemeClr val="bg1"/>
                </a:solidFill>
                <a:latin typeface="Agency FB" panose="020B0503020202020204" pitchFamily="34" charset="0"/>
              </a:rPr>
              <a:t>: il contesto normativo e le novità</a:t>
            </a:r>
            <a:endParaRPr lang="it-IT" sz="3200" dirty="0">
              <a:solidFill>
                <a:schemeClr val="bg1"/>
              </a:solidFill>
              <a:latin typeface="Agency FB" panose="020B0503020202020204" pitchFamily="34" charset="0"/>
            </a:endParaRPr>
          </a:p>
        </p:txBody>
      </p:sp>
      <p:sp>
        <p:nvSpPr>
          <p:cNvPr id="2" name="Rettangolo 1"/>
          <p:cNvSpPr/>
          <p:nvPr/>
        </p:nvSpPr>
        <p:spPr>
          <a:xfrm>
            <a:off x="731180" y="2274838"/>
            <a:ext cx="823330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800" b="1" dirty="0">
                <a:solidFill>
                  <a:srgbClr val="002060"/>
                </a:solidFill>
                <a:latin typeface="Agency FB" panose="020B0503020202020204" pitchFamily="34" charset="0"/>
              </a:rPr>
              <a:t>Quadro di riferimento </a:t>
            </a:r>
            <a:r>
              <a:rPr lang="it-IT" sz="2800" dirty="0">
                <a:solidFill>
                  <a:srgbClr val="002060"/>
                </a:solidFill>
                <a:latin typeface="Agency FB" panose="020B0503020202020204" pitchFamily="34" charset="0"/>
              </a:rPr>
              <a:t>per la redazione e lo svolgimento</a:t>
            </a:r>
          </a:p>
          <a:p>
            <a:pPr algn="ctr"/>
            <a:r>
              <a:rPr lang="it-IT" sz="2800" dirty="0">
                <a:solidFill>
                  <a:srgbClr val="002060"/>
                </a:solidFill>
                <a:latin typeface="Agency FB" panose="020B0503020202020204" pitchFamily="34" charset="0"/>
              </a:rPr>
              <a:t>della </a:t>
            </a:r>
            <a:r>
              <a:rPr lang="it-IT" sz="2800" b="1" dirty="0">
                <a:solidFill>
                  <a:srgbClr val="002060"/>
                </a:solidFill>
                <a:latin typeface="Agency FB" panose="020B0503020202020204" pitchFamily="34" charset="0"/>
              </a:rPr>
              <a:t>seconda prova scritta </a:t>
            </a:r>
            <a:r>
              <a:rPr lang="it-IT" sz="2800" dirty="0">
                <a:solidFill>
                  <a:srgbClr val="002060"/>
                </a:solidFill>
                <a:latin typeface="Agency FB" panose="020B0503020202020204" pitchFamily="34" charset="0"/>
              </a:rPr>
              <a:t>dell’esame di Stato</a:t>
            </a:r>
          </a:p>
          <a:p>
            <a:pPr algn="ctr"/>
            <a:endParaRPr lang="it-IT" sz="2800" dirty="0" smtClean="0">
              <a:solidFill>
                <a:srgbClr val="002060"/>
              </a:solidFill>
              <a:latin typeface="Agency FB" panose="020B0503020202020204" pitchFamily="34" charset="0"/>
            </a:endParaRPr>
          </a:p>
          <a:p>
            <a:pPr algn="ctr"/>
            <a:r>
              <a:rPr lang="it-IT" sz="2800" b="1" dirty="0" smtClean="0">
                <a:solidFill>
                  <a:srgbClr val="C00000"/>
                </a:solidFill>
                <a:latin typeface="Agency FB" panose="020B0503020202020204" pitchFamily="34" charset="0"/>
              </a:rPr>
              <a:t>LICEO SCIENTIFICO</a:t>
            </a:r>
            <a:endParaRPr lang="it-IT" sz="2800" b="1" dirty="0">
              <a:solidFill>
                <a:srgbClr val="C00000"/>
              </a:solidFill>
              <a:latin typeface="Agency FB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4745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asellaDiTesto 12"/>
          <p:cNvSpPr txBox="1"/>
          <p:nvPr/>
        </p:nvSpPr>
        <p:spPr>
          <a:xfrm>
            <a:off x="517754" y="99789"/>
            <a:ext cx="86262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3200" dirty="0">
                <a:solidFill>
                  <a:srgbClr val="C00000"/>
                </a:solidFill>
                <a:latin typeface="Agency FB" panose="020B0503020202020204" pitchFamily="34" charset="0"/>
              </a:rPr>
              <a:t>Griglia di valutazione per l’attribuzione dei punteggi </a:t>
            </a:r>
            <a:r>
              <a:rPr lang="it-IT" sz="3200" dirty="0">
                <a:solidFill>
                  <a:schemeClr val="bg1"/>
                </a:solidFill>
                <a:latin typeface="Agency FB" panose="020B0503020202020204" pitchFamily="34" charset="0"/>
              </a:rPr>
              <a:t>	</a:t>
            </a:r>
            <a:endParaRPr lang="it-IT" sz="2400" dirty="0">
              <a:solidFill>
                <a:schemeClr val="bg1"/>
              </a:solidFill>
              <a:latin typeface="Agency FB" panose="020B0503020202020204" pitchFamily="34" charset="0"/>
            </a:endParaRPr>
          </a:p>
        </p:txBody>
      </p:sp>
      <p:grpSp>
        <p:nvGrpSpPr>
          <p:cNvPr id="7" name="Gruppo 6"/>
          <p:cNvGrpSpPr/>
          <p:nvPr/>
        </p:nvGrpSpPr>
        <p:grpSpPr>
          <a:xfrm>
            <a:off x="-36512" y="-143387"/>
            <a:ext cx="5629432" cy="6884753"/>
            <a:chOff x="-36512" y="-143387"/>
            <a:chExt cx="5629432" cy="6884753"/>
          </a:xfrm>
        </p:grpSpPr>
        <p:cxnSp>
          <p:nvCxnSpPr>
            <p:cNvPr id="9" name="Connettore 1 8"/>
            <p:cNvCxnSpPr/>
            <p:nvPr/>
          </p:nvCxnSpPr>
          <p:spPr>
            <a:xfrm>
              <a:off x="517755" y="206139"/>
              <a:ext cx="0" cy="653522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Connettore 1 9"/>
            <p:cNvCxnSpPr/>
            <p:nvPr/>
          </p:nvCxnSpPr>
          <p:spPr>
            <a:xfrm flipH="1">
              <a:off x="179512" y="6453336"/>
              <a:ext cx="5413408" cy="379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1" name="Immagine 10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36512" y="-143387"/>
              <a:ext cx="1535384" cy="760681"/>
            </a:xfrm>
            <a:prstGeom prst="rect">
              <a:avLst/>
            </a:prstGeom>
          </p:spPr>
        </p:pic>
      </p:grpSp>
      <p:sp>
        <p:nvSpPr>
          <p:cNvPr id="12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5508104" y="6252951"/>
            <a:ext cx="3551080" cy="365125"/>
          </a:xfrm>
          <a:solidFill>
            <a:srgbClr val="00B0F0"/>
          </a:solidFill>
          <a:ln>
            <a:noFill/>
          </a:ln>
        </p:spPr>
        <p:txBody>
          <a:bodyPr/>
          <a:lstStyle/>
          <a:p>
            <a:r>
              <a:rPr lang="it-IT" dirty="0" smtClean="0">
                <a:solidFill>
                  <a:schemeClr val="bg1"/>
                </a:solidFill>
              </a:rPr>
              <a:t>Domenica DI SORBO – Dirigente Tecnico  MIUR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3" name="Tabel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2081628"/>
              </p:ext>
            </p:extLst>
          </p:nvPr>
        </p:nvGraphicFramePr>
        <p:xfrm>
          <a:off x="517755" y="908749"/>
          <a:ext cx="8581533" cy="51300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62557"/>
                <a:gridCol w="1718976"/>
              </a:tblGrid>
              <a:tr h="69397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Indicatore </a:t>
                      </a:r>
                      <a:r>
                        <a:rPr lang="it-IT" sz="1800" b="0" i="1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(correlato agli obiettivi della prova) </a:t>
                      </a:r>
                      <a:r>
                        <a:rPr lang="it-IT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0" i="0" u="none" strike="noStrike" kern="1200" baseline="0" dirty="0" smtClean="0">
                          <a:solidFill>
                            <a:schemeClr val="lt1"/>
                          </a:solidFill>
                          <a:latin typeface="Agency FB" panose="020B0503020202020204" pitchFamily="34" charset="0"/>
                          <a:ea typeface="+mn-ea"/>
                          <a:cs typeface="+mn-cs"/>
                        </a:rPr>
                        <a:t>Punteggio </a:t>
                      </a:r>
                      <a:r>
                        <a:rPr lang="it-IT" sz="1800" b="0" i="0" u="none" strike="noStrike" kern="1200" baseline="0" dirty="0" err="1" smtClean="0">
                          <a:solidFill>
                            <a:schemeClr val="lt1"/>
                          </a:solidFill>
                          <a:latin typeface="Agency FB" panose="020B0503020202020204" pitchFamily="34" charset="0"/>
                          <a:ea typeface="+mn-ea"/>
                          <a:cs typeface="+mn-cs"/>
                        </a:rPr>
                        <a:t>max</a:t>
                      </a:r>
                      <a:r>
                        <a:rPr lang="it-IT" sz="1800" b="0" i="0" u="none" strike="noStrike" kern="1200" baseline="0" dirty="0" smtClean="0">
                          <a:solidFill>
                            <a:schemeClr val="lt1"/>
                          </a:solidFill>
                          <a:latin typeface="Agency FB" panose="020B0503020202020204" pitchFamily="34" charset="0"/>
                          <a:ea typeface="+mn-ea"/>
                          <a:cs typeface="+mn-cs"/>
                        </a:rPr>
                        <a:t> per ogni indicatore</a:t>
                      </a:r>
                      <a:endParaRPr lang="it-IT" b="0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</a:tr>
              <a:tr h="1195675">
                <a:tc>
                  <a:txBody>
                    <a:bodyPr/>
                    <a:lstStyle/>
                    <a:p>
                      <a:r>
                        <a:rPr lang="it-IT" sz="1800" b="1" i="0" u="none" strike="noStrike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Comprendere </a:t>
                      </a:r>
                      <a:endParaRPr lang="it-IT" sz="1800" b="0" i="0" u="none" strike="noStrike" kern="1200" baseline="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r>
                        <a:rPr lang="it-IT" sz="1800" b="0" i="0" u="none" strike="noStrike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Analizzare la situazione problematica. Identificare i dati ed interpretarli. Effettuare gli eventuali collegamenti e adoperare i codici grafico-simbolici necessari.</a:t>
                      </a:r>
                      <a:endParaRPr lang="it-IT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dirty="0" smtClean="0"/>
                    </a:p>
                    <a:p>
                      <a:pPr algn="ctr"/>
                      <a:r>
                        <a:rPr lang="it-IT" dirty="0" smtClean="0"/>
                        <a:t>5</a:t>
                      </a:r>
                      <a:endParaRPr lang="it-IT" dirty="0"/>
                    </a:p>
                  </a:txBody>
                  <a:tcPr/>
                </a:tc>
              </a:tr>
              <a:tr h="936104">
                <a:tc>
                  <a:txBody>
                    <a:bodyPr/>
                    <a:lstStyle/>
                    <a:p>
                      <a:r>
                        <a:rPr lang="it-IT" sz="1800" b="1" i="0" u="none" strike="noStrike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Individuare </a:t>
                      </a:r>
                      <a:endParaRPr lang="it-IT" sz="1800" b="0" i="0" u="none" strike="noStrike" kern="1200" baseline="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r>
                        <a:rPr lang="it-IT" sz="1800" b="0" i="0" u="none" strike="noStrike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Conoscere i concetti matematici utili alla soluzione. Analizzare possibili strategie risolutive ed individuare la strategia più 	</a:t>
                      </a:r>
                      <a:endParaRPr lang="it-IT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dirty="0" smtClean="0"/>
                    </a:p>
                    <a:p>
                      <a:pPr algn="ctr"/>
                      <a:r>
                        <a:rPr lang="it-IT" dirty="0" smtClean="0"/>
                        <a:t>6</a:t>
                      </a:r>
                      <a:endParaRPr lang="it-IT" dirty="0"/>
                    </a:p>
                  </a:txBody>
                  <a:tcPr/>
                </a:tc>
              </a:tr>
              <a:tr h="1115536">
                <a:tc>
                  <a:txBody>
                    <a:bodyPr/>
                    <a:lstStyle/>
                    <a:p>
                      <a:r>
                        <a:rPr lang="it-IT" sz="1800" b="1" i="0" u="none" strike="noStrike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Sviluppare il processo risolutivo </a:t>
                      </a:r>
                      <a:endParaRPr lang="it-IT" sz="1800" b="0" i="0" u="none" strike="noStrike" kern="1200" baseline="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r>
                        <a:rPr lang="it-IT" sz="1800" b="0" i="0" u="none" strike="noStrike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Risolvere la situazione problematica in maniera coerente, completa e corretta, applicando le regole ed eseguendo i calcoli necessari. </a:t>
                      </a:r>
                      <a:endParaRPr lang="it-IT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dirty="0" smtClean="0"/>
                    </a:p>
                    <a:p>
                      <a:pPr algn="ctr"/>
                      <a:r>
                        <a:rPr lang="it-IT" dirty="0" smtClean="0"/>
                        <a:t>5</a:t>
                      </a:r>
                      <a:endParaRPr lang="it-IT" dirty="0"/>
                    </a:p>
                  </a:txBody>
                  <a:tcPr/>
                </a:tc>
              </a:tr>
              <a:tr h="1142821">
                <a:tc>
                  <a:txBody>
                    <a:bodyPr/>
                    <a:lstStyle/>
                    <a:p>
                      <a:r>
                        <a:rPr lang="it-IT" sz="1800" b="1" i="0" u="none" strike="noStrike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Argomentare </a:t>
                      </a:r>
                      <a:endParaRPr lang="it-IT" sz="1800" b="0" i="0" u="none" strike="noStrike" kern="1200" baseline="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r>
                        <a:rPr lang="it-IT" sz="1800" b="0" i="0" u="none" strike="noStrike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Commentare e giustificare opportunamente la scelta della strategia risolutiva, i passaggi fondamentali del processo esecutivo e la coerenza dei risultati al contesto del problema. </a:t>
                      </a:r>
                      <a:endParaRPr lang="it-IT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dirty="0" smtClean="0"/>
                    </a:p>
                    <a:p>
                      <a:pPr algn="ctr"/>
                      <a:r>
                        <a:rPr lang="it-IT" dirty="0" smtClean="0"/>
                        <a:t>4</a:t>
                      </a:r>
                      <a:endParaRPr lang="it-IT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2709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490743" y="1556792"/>
            <a:ext cx="8626245" cy="4154984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just"/>
            <a:r>
              <a:rPr lang="it-IT" sz="2400" dirty="0">
                <a:solidFill>
                  <a:srgbClr val="002060"/>
                </a:solidFill>
              </a:rPr>
              <a:t>La prova consiste nella </a:t>
            </a:r>
            <a:r>
              <a:rPr lang="it-IT" sz="2400" b="1" dirty="0">
                <a:solidFill>
                  <a:srgbClr val="002060"/>
                </a:solidFill>
              </a:rPr>
              <a:t>soluzione di un problema a scelta del candidato tra due proposte </a:t>
            </a:r>
            <a:r>
              <a:rPr lang="it-IT" sz="2400" dirty="0">
                <a:solidFill>
                  <a:srgbClr val="002060"/>
                </a:solidFill>
              </a:rPr>
              <a:t>e nella risposta a </a:t>
            </a:r>
            <a:r>
              <a:rPr lang="it-IT" sz="2400" b="1" dirty="0">
                <a:solidFill>
                  <a:srgbClr val="002060"/>
                </a:solidFill>
              </a:rPr>
              <a:t>quattro quesiti tra otto proposte. </a:t>
            </a:r>
          </a:p>
          <a:p>
            <a:pPr algn="just"/>
            <a:r>
              <a:rPr lang="it-IT" sz="2400" dirty="0">
                <a:solidFill>
                  <a:srgbClr val="002060"/>
                </a:solidFill>
              </a:rPr>
              <a:t>Essa è finalizzata ad </a:t>
            </a:r>
            <a:r>
              <a:rPr lang="it-IT" sz="2400" b="1" dirty="0">
                <a:solidFill>
                  <a:srgbClr val="002060"/>
                </a:solidFill>
              </a:rPr>
              <a:t>accertare l'acquisizione dei concetti e dei metodi della fisica con riferimento ai Nuclei Tematici fondamentali che connettono verticalmente gli argomenti trattati nel percorso di studio, </a:t>
            </a:r>
            <a:r>
              <a:rPr lang="it-IT" sz="2400" dirty="0">
                <a:solidFill>
                  <a:srgbClr val="002060"/>
                </a:solidFill>
              </a:rPr>
              <a:t>in relazione ai contenuti previsti dalle vigenti Indicazioni Nazionali per il liceo scientifico. </a:t>
            </a:r>
          </a:p>
          <a:p>
            <a:pPr algn="just"/>
            <a:r>
              <a:rPr lang="it-IT" sz="2400" dirty="0">
                <a:solidFill>
                  <a:srgbClr val="002060"/>
                </a:solidFill>
              </a:rPr>
              <a:t>In particolare, la </a:t>
            </a:r>
            <a:r>
              <a:rPr lang="it-IT" sz="2400" b="1" dirty="0">
                <a:solidFill>
                  <a:srgbClr val="002060"/>
                </a:solidFill>
              </a:rPr>
              <a:t>prova mira a rilevare la comprensione e la padronanza del metodo scientifico e la capacità di argomentazione fisica attraverso l’uso di ipotesi, analogie e leggi fisiche</a:t>
            </a:r>
            <a:r>
              <a:rPr lang="it-IT" sz="2400" dirty="0">
                <a:solidFill>
                  <a:srgbClr val="002060"/>
                </a:solidFill>
              </a:rPr>
              <a:t>. </a:t>
            </a:r>
            <a:endParaRPr lang="it-IT" sz="28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1" name="Gruppo 10"/>
          <p:cNvGrpSpPr/>
          <p:nvPr/>
        </p:nvGrpSpPr>
        <p:grpSpPr>
          <a:xfrm>
            <a:off x="-36512" y="-143387"/>
            <a:ext cx="5629432" cy="6884753"/>
            <a:chOff x="-36512" y="-143387"/>
            <a:chExt cx="5629432" cy="6884753"/>
          </a:xfrm>
        </p:grpSpPr>
        <p:cxnSp>
          <p:nvCxnSpPr>
            <p:cNvPr id="12" name="Connettore 1 11"/>
            <p:cNvCxnSpPr/>
            <p:nvPr/>
          </p:nvCxnSpPr>
          <p:spPr>
            <a:xfrm>
              <a:off x="517755" y="206139"/>
              <a:ext cx="0" cy="653522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nettore 1 12"/>
            <p:cNvCxnSpPr/>
            <p:nvPr/>
          </p:nvCxnSpPr>
          <p:spPr>
            <a:xfrm flipH="1">
              <a:off x="179512" y="6453336"/>
              <a:ext cx="5413408" cy="379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Immagine 1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36512" y="-143387"/>
              <a:ext cx="1535384" cy="760681"/>
            </a:xfrm>
            <a:prstGeom prst="rect">
              <a:avLst/>
            </a:prstGeom>
          </p:spPr>
        </p:pic>
      </p:grpSp>
      <p:sp>
        <p:nvSpPr>
          <p:cNvPr id="15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5508104" y="6252951"/>
            <a:ext cx="3551080" cy="365125"/>
          </a:xfrm>
          <a:solidFill>
            <a:srgbClr val="00B0F0"/>
          </a:solidFill>
          <a:ln>
            <a:noFill/>
          </a:ln>
        </p:spPr>
        <p:txBody>
          <a:bodyPr/>
          <a:lstStyle/>
          <a:p>
            <a:r>
              <a:rPr lang="it-IT" dirty="0" smtClean="0">
                <a:solidFill>
                  <a:schemeClr val="bg1"/>
                </a:solidFill>
              </a:rPr>
              <a:t>Domenica DI SORBO – Dirigente Tecnico  MIUR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-9822" y="11857"/>
            <a:ext cx="915382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3200" dirty="0">
                <a:solidFill>
                  <a:srgbClr val="C00000"/>
                </a:solidFill>
                <a:latin typeface="Agency FB" panose="020B0503020202020204" pitchFamily="34" charset="0"/>
              </a:rPr>
              <a:t>DISCIPLINA: </a:t>
            </a:r>
            <a:r>
              <a:rPr lang="it-IT" sz="3200" b="1" dirty="0" smtClean="0">
                <a:solidFill>
                  <a:srgbClr val="C00000"/>
                </a:solidFill>
                <a:latin typeface="Agency FB" panose="020B0503020202020204" pitchFamily="34" charset="0"/>
              </a:rPr>
              <a:t>FISICA</a:t>
            </a:r>
            <a:endParaRPr lang="it-IT" sz="3200" b="1" dirty="0">
              <a:solidFill>
                <a:srgbClr val="C00000"/>
              </a:solidFill>
              <a:latin typeface="Agency FB" panose="020B0503020202020204" pitchFamily="34" charset="0"/>
            </a:endParaRPr>
          </a:p>
          <a:p>
            <a:pPr algn="ctr"/>
            <a:r>
              <a:rPr lang="it-IT" sz="3200" dirty="0">
                <a:solidFill>
                  <a:srgbClr val="002060"/>
                </a:solidFill>
                <a:latin typeface="Agency FB" panose="020B0503020202020204" pitchFamily="34" charset="0"/>
              </a:rPr>
              <a:t>Caratteristiche della prova d’esame</a:t>
            </a:r>
          </a:p>
        </p:txBody>
      </p:sp>
    </p:spTree>
    <p:extLst>
      <p:ext uri="{BB962C8B-B14F-4D97-AF65-F5344CB8AC3E}">
        <p14:creationId xmlns:p14="http://schemas.microsoft.com/office/powerpoint/2010/main" val="2192156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517755" y="1500174"/>
            <a:ext cx="8626245" cy="4154984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just"/>
            <a:r>
              <a:rPr lang="it-IT" sz="2400" dirty="0" smtClean="0">
                <a:solidFill>
                  <a:srgbClr val="002060"/>
                </a:solidFill>
              </a:rPr>
              <a:t>In </a:t>
            </a:r>
            <a:r>
              <a:rPr lang="it-IT" sz="2400" dirty="0">
                <a:solidFill>
                  <a:srgbClr val="002060"/>
                </a:solidFill>
              </a:rPr>
              <a:t>riferimento ai vari nuclei tematici potrà essere richiesta, relativamente a fenomeni naturali o a esperimenti, la </a:t>
            </a:r>
            <a:r>
              <a:rPr lang="it-IT" sz="2400" b="1" dirty="0">
                <a:solidFill>
                  <a:srgbClr val="002060"/>
                </a:solidFill>
              </a:rPr>
              <a:t>soluzione</a:t>
            </a:r>
            <a:r>
              <a:rPr lang="it-IT" sz="2400" dirty="0">
                <a:solidFill>
                  <a:srgbClr val="002060"/>
                </a:solidFill>
              </a:rPr>
              <a:t> di problemi attraverso la </a:t>
            </a:r>
            <a:r>
              <a:rPr lang="it-IT" sz="2400" b="1" dirty="0">
                <a:solidFill>
                  <a:srgbClr val="002060"/>
                </a:solidFill>
              </a:rPr>
              <a:t>costruzione</a:t>
            </a:r>
            <a:r>
              <a:rPr lang="it-IT" sz="2400" dirty="0">
                <a:solidFill>
                  <a:srgbClr val="002060"/>
                </a:solidFill>
              </a:rPr>
              <a:t> e </a:t>
            </a:r>
            <a:r>
              <a:rPr lang="it-IT" sz="2400" b="1" dirty="0">
                <a:solidFill>
                  <a:srgbClr val="002060"/>
                </a:solidFill>
              </a:rPr>
              <a:t>discussione</a:t>
            </a:r>
            <a:r>
              <a:rPr lang="it-IT" sz="2400" dirty="0">
                <a:solidFill>
                  <a:srgbClr val="002060"/>
                </a:solidFill>
              </a:rPr>
              <a:t> di modelli, la </a:t>
            </a:r>
            <a:r>
              <a:rPr lang="it-IT" sz="2400" b="1" dirty="0">
                <a:solidFill>
                  <a:srgbClr val="002060"/>
                </a:solidFill>
              </a:rPr>
              <a:t>formalizzazione</a:t>
            </a:r>
            <a:r>
              <a:rPr lang="it-IT" sz="2400" dirty="0">
                <a:solidFill>
                  <a:srgbClr val="002060"/>
                </a:solidFill>
              </a:rPr>
              <a:t> matematica, </a:t>
            </a:r>
            <a:r>
              <a:rPr lang="it-IT" sz="2400" b="1" dirty="0">
                <a:solidFill>
                  <a:srgbClr val="002060"/>
                </a:solidFill>
              </a:rPr>
              <a:t>l’argomentazione</a:t>
            </a:r>
            <a:r>
              <a:rPr lang="it-IT" sz="2400" dirty="0">
                <a:solidFill>
                  <a:srgbClr val="002060"/>
                </a:solidFill>
              </a:rPr>
              <a:t> qualitativa, </a:t>
            </a:r>
            <a:r>
              <a:rPr lang="it-IT" sz="2400" b="1" dirty="0">
                <a:solidFill>
                  <a:srgbClr val="002060"/>
                </a:solidFill>
              </a:rPr>
              <a:t>l’analisi</a:t>
            </a:r>
            <a:r>
              <a:rPr lang="it-IT" sz="2400" dirty="0">
                <a:solidFill>
                  <a:srgbClr val="002060"/>
                </a:solidFill>
              </a:rPr>
              <a:t> </a:t>
            </a:r>
            <a:r>
              <a:rPr lang="it-IT" sz="2400" b="1" dirty="0">
                <a:solidFill>
                  <a:srgbClr val="002060"/>
                </a:solidFill>
              </a:rPr>
              <a:t>critica</a:t>
            </a:r>
            <a:r>
              <a:rPr lang="it-IT" sz="2400" dirty="0">
                <a:solidFill>
                  <a:srgbClr val="002060"/>
                </a:solidFill>
              </a:rPr>
              <a:t> di dati. </a:t>
            </a:r>
            <a:endParaRPr lang="it-IT" sz="2400" dirty="0" smtClean="0">
              <a:solidFill>
                <a:srgbClr val="002060"/>
              </a:solidFill>
            </a:endParaRPr>
          </a:p>
          <a:p>
            <a:pPr algn="just"/>
            <a:r>
              <a:rPr lang="it-IT" sz="2400" b="1" dirty="0" smtClean="0">
                <a:solidFill>
                  <a:srgbClr val="002060"/>
                </a:solidFill>
              </a:rPr>
              <a:t>La </a:t>
            </a:r>
            <a:r>
              <a:rPr lang="it-IT" sz="2400" b="1" dirty="0">
                <a:solidFill>
                  <a:srgbClr val="002060"/>
                </a:solidFill>
              </a:rPr>
              <a:t>prova potrà contenere riferimenti a testi classici o momenti storici significativi della fisica</a:t>
            </a:r>
            <a:r>
              <a:rPr lang="it-IT" sz="2400" dirty="0">
                <a:solidFill>
                  <a:srgbClr val="002060"/>
                </a:solidFill>
              </a:rPr>
              <a:t>. </a:t>
            </a:r>
          </a:p>
          <a:p>
            <a:pPr algn="just"/>
            <a:endParaRPr lang="it-IT" sz="2400" dirty="0" smtClean="0">
              <a:solidFill>
                <a:srgbClr val="002060"/>
              </a:solidFill>
            </a:endParaRPr>
          </a:p>
          <a:p>
            <a:pPr algn="just"/>
            <a:endParaRPr lang="it-IT" sz="2400" dirty="0">
              <a:solidFill>
                <a:srgbClr val="002060"/>
              </a:solidFill>
            </a:endParaRPr>
          </a:p>
          <a:p>
            <a:pPr algn="just"/>
            <a:endParaRPr lang="it-IT" sz="2400" dirty="0" smtClean="0">
              <a:solidFill>
                <a:srgbClr val="002060"/>
              </a:solidFill>
            </a:endParaRPr>
          </a:p>
          <a:p>
            <a:pPr algn="just"/>
            <a:r>
              <a:rPr lang="it-IT" sz="2400" dirty="0">
                <a:solidFill>
                  <a:srgbClr val="002060"/>
                </a:solidFill>
              </a:rPr>
              <a:t>Durata della prova: da quattro a sei ore </a:t>
            </a:r>
            <a:endParaRPr lang="it-IT" sz="28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1" name="Gruppo 10"/>
          <p:cNvGrpSpPr/>
          <p:nvPr/>
        </p:nvGrpSpPr>
        <p:grpSpPr>
          <a:xfrm>
            <a:off x="-36512" y="-143387"/>
            <a:ext cx="5629432" cy="6884753"/>
            <a:chOff x="-36512" y="-143387"/>
            <a:chExt cx="5629432" cy="6884753"/>
          </a:xfrm>
        </p:grpSpPr>
        <p:cxnSp>
          <p:nvCxnSpPr>
            <p:cNvPr id="12" name="Connettore 1 11"/>
            <p:cNvCxnSpPr/>
            <p:nvPr/>
          </p:nvCxnSpPr>
          <p:spPr>
            <a:xfrm>
              <a:off x="517755" y="206139"/>
              <a:ext cx="0" cy="653522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nettore 1 12"/>
            <p:cNvCxnSpPr/>
            <p:nvPr/>
          </p:nvCxnSpPr>
          <p:spPr>
            <a:xfrm flipH="1">
              <a:off x="179512" y="6453336"/>
              <a:ext cx="5413408" cy="379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Immagine 1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36512" y="-143387"/>
              <a:ext cx="1535384" cy="760681"/>
            </a:xfrm>
            <a:prstGeom prst="rect">
              <a:avLst/>
            </a:prstGeom>
          </p:spPr>
        </p:pic>
      </p:grpSp>
      <p:sp>
        <p:nvSpPr>
          <p:cNvPr id="15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5508104" y="6252951"/>
            <a:ext cx="3551080" cy="365125"/>
          </a:xfrm>
          <a:solidFill>
            <a:srgbClr val="00B0F0"/>
          </a:solidFill>
          <a:ln>
            <a:noFill/>
          </a:ln>
        </p:spPr>
        <p:txBody>
          <a:bodyPr/>
          <a:lstStyle/>
          <a:p>
            <a:r>
              <a:rPr lang="it-IT" dirty="0" smtClean="0">
                <a:solidFill>
                  <a:schemeClr val="bg1"/>
                </a:solidFill>
              </a:rPr>
              <a:t>Domenica DI SORBO – Dirigente Tecnico  MIUR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-9822" y="11857"/>
            <a:ext cx="915382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3200" dirty="0">
                <a:solidFill>
                  <a:srgbClr val="C00000"/>
                </a:solidFill>
                <a:latin typeface="Agency FB" panose="020B0503020202020204" pitchFamily="34" charset="0"/>
              </a:rPr>
              <a:t>DISCIPLINA: </a:t>
            </a:r>
            <a:r>
              <a:rPr lang="it-IT" sz="3200" b="1" dirty="0" smtClean="0">
                <a:solidFill>
                  <a:srgbClr val="C00000"/>
                </a:solidFill>
                <a:latin typeface="Agency FB" panose="020B0503020202020204" pitchFamily="34" charset="0"/>
              </a:rPr>
              <a:t>FISICA</a:t>
            </a:r>
            <a:endParaRPr lang="it-IT" sz="3200" b="1" dirty="0">
              <a:solidFill>
                <a:srgbClr val="C00000"/>
              </a:solidFill>
              <a:latin typeface="Agency FB" panose="020B0503020202020204" pitchFamily="34" charset="0"/>
            </a:endParaRPr>
          </a:p>
          <a:p>
            <a:pPr algn="ctr"/>
            <a:r>
              <a:rPr lang="it-IT" sz="3200" dirty="0">
                <a:solidFill>
                  <a:srgbClr val="002060"/>
                </a:solidFill>
                <a:latin typeface="Agency FB" panose="020B0503020202020204" pitchFamily="34" charset="0"/>
              </a:rPr>
              <a:t>Caratteristiche della prova d’esame</a:t>
            </a:r>
          </a:p>
        </p:txBody>
      </p:sp>
    </p:spTree>
    <p:extLst>
      <p:ext uri="{BB962C8B-B14F-4D97-AF65-F5344CB8AC3E}">
        <p14:creationId xmlns:p14="http://schemas.microsoft.com/office/powerpoint/2010/main" val="3284988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500217" y="1196752"/>
            <a:ext cx="8626246" cy="4801314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it-IT" sz="2200" b="1" dirty="0">
                <a:solidFill>
                  <a:schemeClr val="bg1"/>
                </a:solidFill>
              </a:rPr>
              <a:t>MISURA e</a:t>
            </a:r>
            <a:r>
              <a:rPr lang="it-IT" sz="2200" b="1" dirty="0" smtClean="0">
                <a:solidFill>
                  <a:schemeClr val="bg1"/>
                </a:solidFill>
              </a:rPr>
              <a:t> </a:t>
            </a:r>
            <a:r>
              <a:rPr lang="it-IT" sz="2200" b="1" dirty="0">
                <a:solidFill>
                  <a:schemeClr val="bg1"/>
                </a:solidFill>
              </a:rPr>
              <a:t>RAPPRESENTAZIONE </a:t>
            </a:r>
            <a:r>
              <a:rPr lang="it-IT" sz="2200" b="1" dirty="0" smtClean="0">
                <a:solidFill>
                  <a:schemeClr val="bg1"/>
                </a:solidFill>
              </a:rPr>
              <a:t>di </a:t>
            </a:r>
            <a:r>
              <a:rPr lang="it-IT" sz="2200" b="1" dirty="0">
                <a:solidFill>
                  <a:schemeClr val="bg1"/>
                </a:solidFill>
              </a:rPr>
              <a:t>GRANDEZZE FISICHE </a:t>
            </a:r>
            <a:r>
              <a:rPr lang="it-IT" sz="2400" dirty="0"/>
              <a:t>	</a:t>
            </a:r>
          </a:p>
          <a:p>
            <a:r>
              <a:rPr lang="it-IT" sz="2000" dirty="0">
                <a:solidFill>
                  <a:srgbClr val="002060"/>
                </a:solidFill>
              </a:rPr>
              <a:t>Incertezza di misura </a:t>
            </a:r>
          </a:p>
          <a:p>
            <a:r>
              <a:rPr lang="it-IT" sz="2000" dirty="0">
                <a:solidFill>
                  <a:srgbClr val="002060"/>
                </a:solidFill>
              </a:rPr>
              <a:t>Rappresentazioni di grandezze fisiche </a:t>
            </a:r>
            <a:r>
              <a:rPr lang="it-IT" sz="2000" dirty="0"/>
              <a:t>	</a:t>
            </a:r>
          </a:p>
          <a:p>
            <a:pPr algn="just"/>
            <a:r>
              <a:rPr lang="it-IT" sz="2200" b="1" dirty="0">
                <a:solidFill>
                  <a:schemeClr val="bg1"/>
                </a:solidFill>
              </a:rPr>
              <a:t>SPAZIO, TEMPO </a:t>
            </a:r>
            <a:r>
              <a:rPr lang="it-IT" sz="2200" b="1" dirty="0" smtClean="0">
                <a:solidFill>
                  <a:schemeClr val="bg1"/>
                </a:solidFill>
              </a:rPr>
              <a:t>e MOTO </a:t>
            </a:r>
            <a:endParaRPr lang="it-IT" sz="2200" dirty="0">
              <a:solidFill>
                <a:schemeClr val="bg1"/>
              </a:solidFill>
            </a:endParaRPr>
          </a:p>
          <a:p>
            <a:pPr algn="just"/>
            <a:r>
              <a:rPr lang="it-IT" sz="2200" dirty="0">
                <a:solidFill>
                  <a:srgbClr val="002060"/>
                </a:solidFill>
              </a:rPr>
              <a:t>Grandezze cinematiche </a:t>
            </a:r>
          </a:p>
          <a:p>
            <a:pPr algn="just"/>
            <a:r>
              <a:rPr lang="it-IT" sz="2200" dirty="0">
                <a:solidFill>
                  <a:srgbClr val="002060"/>
                </a:solidFill>
              </a:rPr>
              <a:t>Sistemi di riferimento e trasformazioni </a:t>
            </a:r>
          </a:p>
          <a:p>
            <a:pPr algn="just"/>
            <a:r>
              <a:rPr lang="it-IT" sz="2200" dirty="0">
                <a:solidFill>
                  <a:srgbClr val="002060"/>
                </a:solidFill>
              </a:rPr>
              <a:t>Moto di un punto materiale e di un corpo rigido </a:t>
            </a:r>
          </a:p>
          <a:p>
            <a:pPr algn="just"/>
            <a:r>
              <a:rPr lang="it-IT" sz="2200" dirty="0">
                <a:solidFill>
                  <a:srgbClr val="002060"/>
                </a:solidFill>
              </a:rPr>
              <a:t>Cinematica classica e relativistica </a:t>
            </a:r>
          </a:p>
          <a:p>
            <a:pPr algn="just"/>
            <a:r>
              <a:rPr lang="it-IT" sz="2200" b="1" dirty="0">
                <a:solidFill>
                  <a:schemeClr val="bg1"/>
                </a:solidFill>
              </a:rPr>
              <a:t>ENERGIA </a:t>
            </a:r>
            <a:r>
              <a:rPr lang="it-IT" sz="2200" b="1" dirty="0" smtClean="0">
                <a:solidFill>
                  <a:schemeClr val="bg1"/>
                </a:solidFill>
              </a:rPr>
              <a:t>e </a:t>
            </a:r>
            <a:r>
              <a:rPr lang="it-IT" sz="2200" b="1" dirty="0">
                <a:solidFill>
                  <a:schemeClr val="bg1"/>
                </a:solidFill>
              </a:rPr>
              <a:t>MATERIA </a:t>
            </a:r>
            <a:endParaRPr lang="it-IT" sz="2200" dirty="0">
              <a:solidFill>
                <a:schemeClr val="bg1"/>
              </a:solidFill>
            </a:endParaRPr>
          </a:p>
          <a:p>
            <a:pPr algn="just"/>
            <a:r>
              <a:rPr lang="it-IT" sz="2200" dirty="0">
                <a:solidFill>
                  <a:srgbClr val="002060"/>
                </a:solidFill>
              </a:rPr>
              <a:t>Lavoro ed energia </a:t>
            </a:r>
          </a:p>
          <a:p>
            <a:pPr algn="just"/>
            <a:r>
              <a:rPr lang="it-IT" sz="2200" dirty="0">
                <a:solidFill>
                  <a:srgbClr val="002060"/>
                </a:solidFill>
              </a:rPr>
              <a:t>Conservazione dell’energia </a:t>
            </a:r>
          </a:p>
          <a:p>
            <a:pPr algn="just"/>
            <a:r>
              <a:rPr lang="it-IT" sz="2200" dirty="0">
                <a:solidFill>
                  <a:srgbClr val="002060"/>
                </a:solidFill>
              </a:rPr>
              <a:t>Trasformazione dell’energia </a:t>
            </a:r>
          </a:p>
          <a:p>
            <a:pPr algn="just"/>
            <a:r>
              <a:rPr lang="it-IT" sz="2200" dirty="0">
                <a:solidFill>
                  <a:srgbClr val="002060"/>
                </a:solidFill>
              </a:rPr>
              <a:t>Emissione, assorbimento e trasporto di energia </a:t>
            </a:r>
          </a:p>
          <a:p>
            <a:pPr algn="just"/>
            <a:r>
              <a:rPr lang="it-IT" sz="2200" dirty="0" smtClean="0">
                <a:solidFill>
                  <a:srgbClr val="002060"/>
                </a:solidFill>
              </a:rPr>
              <a:t>Induzione </a:t>
            </a:r>
            <a:r>
              <a:rPr lang="it-IT" sz="2200" dirty="0">
                <a:solidFill>
                  <a:srgbClr val="002060"/>
                </a:solidFill>
              </a:rPr>
              <a:t>elettromagnetica </a:t>
            </a:r>
            <a:r>
              <a:rPr lang="it-IT" sz="2200" dirty="0"/>
              <a:t>	</a:t>
            </a:r>
          </a:p>
        </p:txBody>
      </p:sp>
      <p:grpSp>
        <p:nvGrpSpPr>
          <p:cNvPr id="3" name="Gruppo 10"/>
          <p:cNvGrpSpPr/>
          <p:nvPr/>
        </p:nvGrpSpPr>
        <p:grpSpPr>
          <a:xfrm>
            <a:off x="-36512" y="-143387"/>
            <a:ext cx="5629432" cy="6884753"/>
            <a:chOff x="-36512" y="-143387"/>
            <a:chExt cx="5629432" cy="6884753"/>
          </a:xfrm>
        </p:grpSpPr>
        <p:cxnSp>
          <p:nvCxnSpPr>
            <p:cNvPr id="12" name="Connettore 1 11"/>
            <p:cNvCxnSpPr/>
            <p:nvPr/>
          </p:nvCxnSpPr>
          <p:spPr>
            <a:xfrm>
              <a:off x="517755" y="206139"/>
              <a:ext cx="0" cy="653522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nettore 1 12"/>
            <p:cNvCxnSpPr/>
            <p:nvPr/>
          </p:nvCxnSpPr>
          <p:spPr>
            <a:xfrm flipH="1">
              <a:off x="179512" y="6453336"/>
              <a:ext cx="5413408" cy="379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Immagine 1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36512" y="-143387"/>
              <a:ext cx="1535384" cy="760681"/>
            </a:xfrm>
            <a:prstGeom prst="rect">
              <a:avLst/>
            </a:prstGeom>
          </p:spPr>
        </p:pic>
      </p:grpSp>
      <p:sp>
        <p:nvSpPr>
          <p:cNvPr id="15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5508104" y="6278585"/>
            <a:ext cx="3551080" cy="365125"/>
          </a:xfrm>
          <a:solidFill>
            <a:srgbClr val="00B0F0"/>
          </a:solidFill>
          <a:ln>
            <a:noFill/>
          </a:ln>
        </p:spPr>
        <p:txBody>
          <a:bodyPr/>
          <a:lstStyle/>
          <a:p>
            <a:r>
              <a:rPr lang="it-IT" dirty="0" smtClean="0">
                <a:solidFill>
                  <a:schemeClr val="bg1"/>
                </a:solidFill>
              </a:rPr>
              <a:t>Domenica DI SORBO – Dirigente Tecnico  MIUR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Freccia in giù 6"/>
          <p:cNvSpPr/>
          <p:nvPr/>
        </p:nvSpPr>
        <p:spPr>
          <a:xfrm>
            <a:off x="4549552" y="470333"/>
            <a:ext cx="226627" cy="217721"/>
          </a:xfrm>
          <a:prstGeom prst="down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1" name="Rettangolo 10"/>
          <p:cNvSpPr/>
          <p:nvPr/>
        </p:nvSpPr>
        <p:spPr>
          <a:xfrm>
            <a:off x="-27359" y="-5581"/>
            <a:ext cx="915382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3200" dirty="0">
                <a:solidFill>
                  <a:srgbClr val="C00000"/>
                </a:solidFill>
                <a:latin typeface="Agency FB" panose="020B0503020202020204" pitchFamily="34" charset="0"/>
              </a:rPr>
              <a:t>Nuclei tematici </a:t>
            </a:r>
            <a:r>
              <a:rPr lang="it-IT" sz="3200" dirty="0" smtClean="0">
                <a:solidFill>
                  <a:srgbClr val="C00000"/>
                </a:solidFill>
                <a:latin typeface="Agency FB" panose="020B0503020202020204" pitchFamily="34" charset="0"/>
              </a:rPr>
              <a:t>fondamentali</a:t>
            </a:r>
            <a:endParaRPr lang="it-IT" sz="3200" dirty="0">
              <a:solidFill>
                <a:srgbClr val="C00000"/>
              </a:solidFill>
              <a:latin typeface="Agency FB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368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517754" y="1556792"/>
            <a:ext cx="8626246" cy="3139321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just"/>
            <a:r>
              <a:rPr lang="it-IT" sz="2200" b="1" dirty="0" smtClean="0">
                <a:solidFill>
                  <a:schemeClr val="bg1"/>
                </a:solidFill>
              </a:rPr>
              <a:t>ONDE e </a:t>
            </a:r>
            <a:r>
              <a:rPr lang="it-IT" sz="2200" b="1" dirty="0">
                <a:solidFill>
                  <a:schemeClr val="bg1"/>
                </a:solidFill>
              </a:rPr>
              <a:t>PARTICELLE </a:t>
            </a:r>
            <a:endParaRPr lang="it-IT" sz="2200" dirty="0">
              <a:solidFill>
                <a:schemeClr val="bg1"/>
              </a:solidFill>
            </a:endParaRPr>
          </a:p>
          <a:p>
            <a:pPr algn="just"/>
            <a:r>
              <a:rPr lang="it-IT" sz="2200" dirty="0">
                <a:solidFill>
                  <a:srgbClr val="002060"/>
                </a:solidFill>
              </a:rPr>
              <a:t>Onde armoniche sonore ed elettromagnetiche </a:t>
            </a:r>
          </a:p>
          <a:p>
            <a:pPr algn="just"/>
            <a:r>
              <a:rPr lang="it-IT" sz="2200" dirty="0">
                <a:solidFill>
                  <a:srgbClr val="002060"/>
                </a:solidFill>
              </a:rPr>
              <a:t>Fenomeni di interferenza </a:t>
            </a:r>
          </a:p>
          <a:p>
            <a:pPr algn="just"/>
            <a:r>
              <a:rPr lang="it-IT" sz="2200" dirty="0">
                <a:solidFill>
                  <a:srgbClr val="002060"/>
                </a:solidFill>
              </a:rPr>
              <a:t>Dualismo onda-particella </a:t>
            </a:r>
          </a:p>
          <a:p>
            <a:pPr algn="just"/>
            <a:r>
              <a:rPr lang="it-IT" sz="2200" b="1" dirty="0">
                <a:solidFill>
                  <a:schemeClr val="bg1"/>
                </a:solidFill>
              </a:rPr>
              <a:t>FORZE E CAMPI </a:t>
            </a:r>
            <a:endParaRPr lang="it-IT" sz="2200" dirty="0">
              <a:solidFill>
                <a:schemeClr val="bg1"/>
              </a:solidFill>
            </a:endParaRPr>
          </a:p>
          <a:p>
            <a:pPr algn="just"/>
            <a:r>
              <a:rPr lang="it-IT" sz="2200" dirty="0">
                <a:solidFill>
                  <a:srgbClr val="002060"/>
                </a:solidFill>
              </a:rPr>
              <a:t>Rappresentazione di forze mediante il concetto di campo </a:t>
            </a:r>
          </a:p>
          <a:p>
            <a:pPr algn="just"/>
            <a:r>
              <a:rPr lang="it-IT" sz="2200" dirty="0">
                <a:solidFill>
                  <a:srgbClr val="002060"/>
                </a:solidFill>
              </a:rPr>
              <a:t>Campo gravitazionale </a:t>
            </a:r>
          </a:p>
          <a:p>
            <a:pPr algn="just"/>
            <a:r>
              <a:rPr lang="it-IT" sz="2200" dirty="0">
                <a:solidFill>
                  <a:srgbClr val="002060"/>
                </a:solidFill>
              </a:rPr>
              <a:t>Campo elettromagnetico </a:t>
            </a:r>
          </a:p>
          <a:p>
            <a:pPr algn="just"/>
            <a:r>
              <a:rPr lang="it-IT" sz="2200" dirty="0">
                <a:solidFill>
                  <a:srgbClr val="002060"/>
                </a:solidFill>
              </a:rPr>
              <a:t>Induzione elettromagnetica 	</a:t>
            </a:r>
          </a:p>
        </p:txBody>
      </p:sp>
      <p:grpSp>
        <p:nvGrpSpPr>
          <p:cNvPr id="3" name="Gruppo 10"/>
          <p:cNvGrpSpPr/>
          <p:nvPr/>
        </p:nvGrpSpPr>
        <p:grpSpPr>
          <a:xfrm>
            <a:off x="-36512" y="-143387"/>
            <a:ext cx="5629432" cy="6884753"/>
            <a:chOff x="-36512" y="-143387"/>
            <a:chExt cx="5629432" cy="6884753"/>
          </a:xfrm>
        </p:grpSpPr>
        <p:cxnSp>
          <p:nvCxnSpPr>
            <p:cNvPr id="12" name="Connettore 1 11"/>
            <p:cNvCxnSpPr/>
            <p:nvPr/>
          </p:nvCxnSpPr>
          <p:spPr>
            <a:xfrm>
              <a:off x="517755" y="206139"/>
              <a:ext cx="0" cy="653522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nettore 1 12"/>
            <p:cNvCxnSpPr/>
            <p:nvPr/>
          </p:nvCxnSpPr>
          <p:spPr>
            <a:xfrm flipH="1">
              <a:off x="179512" y="6453336"/>
              <a:ext cx="5413408" cy="379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Immagine 1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36512" y="-143387"/>
              <a:ext cx="1535384" cy="760681"/>
            </a:xfrm>
            <a:prstGeom prst="rect">
              <a:avLst/>
            </a:prstGeom>
          </p:spPr>
        </p:pic>
      </p:grpSp>
      <p:sp>
        <p:nvSpPr>
          <p:cNvPr id="15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5508104" y="6278585"/>
            <a:ext cx="3551080" cy="365125"/>
          </a:xfrm>
          <a:solidFill>
            <a:srgbClr val="00B0F0"/>
          </a:solidFill>
          <a:ln>
            <a:noFill/>
          </a:ln>
        </p:spPr>
        <p:txBody>
          <a:bodyPr/>
          <a:lstStyle/>
          <a:p>
            <a:r>
              <a:rPr lang="it-IT" dirty="0" smtClean="0">
                <a:solidFill>
                  <a:schemeClr val="bg1"/>
                </a:solidFill>
              </a:rPr>
              <a:t>Domenica DI SORBO – Dirigente Tecnico  MIUR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Freccia in giù 6"/>
          <p:cNvSpPr/>
          <p:nvPr/>
        </p:nvSpPr>
        <p:spPr>
          <a:xfrm>
            <a:off x="4549552" y="836712"/>
            <a:ext cx="226627" cy="504056"/>
          </a:xfrm>
          <a:prstGeom prst="down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1" name="Rettangolo 10"/>
          <p:cNvSpPr/>
          <p:nvPr/>
        </p:nvSpPr>
        <p:spPr>
          <a:xfrm>
            <a:off x="-56703" y="116632"/>
            <a:ext cx="915382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3200" dirty="0">
                <a:solidFill>
                  <a:srgbClr val="C00000"/>
                </a:solidFill>
                <a:latin typeface="Agency FB" panose="020B0503020202020204" pitchFamily="34" charset="0"/>
              </a:rPr>
              <a:t>Nuclei tematici </a:t>
            </a:r>
            <a:r>
              <a:rPr lang="it-IT" sz="3200" dirty="0" smtClean="0">
                <a:solidFill>
                  <a:srgbClr val="C00000"/>
                </a:solidFill>
                <a:latin typeface="Agency FB" panose="020B0503020202020204" pitchFamily="34" charset="0"/>
              </a:rPr>
              <a:t>fondamentali</a:t>
            </a:r>
            <a:endParaRPr lang="it-IT" sz="3200" dirty="0">
              <a:solidFill>
                <a:srgbClr val="C00000"/>
              </a:solidFill>
              <a:latin typeface="Agency FB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5222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asellaDiTesto 12"/>
          <p:cNvSpPr txBox="1"/>
          <p:nvPr/>
        </p:nvSpPr>
        <p:spPr>
          <a:xfrm>
            <a:off x="517754" y="99789"/>
            <a:ext cx="862624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dirty="0">
                <a:solidFill>
                  <a:srgbClr val="C00000"/>
                </a:solidFill>
                <a:latin typeface="Agency FB" panose="020B0503020202020204" pitchFamily="34" charset="0"/>
              </a:rPr>
              <a:t>Obiettivi della prova </a:t>
            </a:r>
            <a:endParaRPr lang="it-IT" sz="3200" dirty="0" smtClean="0">
              <a:solidFill>
                <a:srgbClr val="C00000"/>
              </a:solidFill>
              <a:latin typeface="Agency FB" panose="020B0503020202020204" pitchFamily="34" charset="0"/>
            </a:endParaRPr>
          </a:p>
          <a:p>
            <a:pPr algn="ctr"/>
            <a:r>
              <a:rPr lang="it-IT" sz="2000" dirty="0" smtClean="0">
                <a:solidFill>
                  <a:srgbClr val="002060"/>
                </a:solidFill>
                <a:latin typeface="Agency FB" panose="020B0503020202020204" pitchFamily="34" charset="0"/>
              </a:rPr>
              <a:t>Con </a:t>
            </a:r>
            <a:r>
              <a:rPr lang="it-IT" sz="2000" dirty="0">
                <a:solidFill>
                  <a:srgbClr val="002060"/>
                </a:solidFill>
                <a:latin typeface="Agency FB" panose="020B0503020202020204" pitchFamily="34" charset="0"/>
              </a:rPr>
              <a:t>riferimento ai Nuclei Tematici fondamentali, la </a:t>
            </a:r>
            <a:r>
              <a:rPr lang="it-IT" sz="2000" dirty="0" smtClean="0">
                <a:solidFill>
                  <a:srgbClr val="002060"/>
                </a:solidFill>
                <a:latin typeface="Agency FB" panose="020B0503020202020204" pitchFamily="34" charset="0"/>
              </a:rPr>
              <a:t>prova intende </a:t>
            </a:r>
            <a:r>
              <a:rPr lang="it-IT" sz="2000" dirty="0">
                <a:solidFill>
                  <a:srgbClr val="002060"/>
                </a:solidFill>
                <a:latin typeface="Agency FB" panose="020B0503020202020204" pitchFamily="34" charset="0"/>
              </a:rPr>
              <a:t>accertare che il candidato sia in grado di: </a:t>
            </a:r>
            <a:r>
              <a:rPr lang="it-IT" sz="3200" dirty="0">
                <a:solidFill>
                  <a:schemeClr val="bg1"/>
                </a:solidFill>
                <a:latin typeface="Agency FB" panose="020B0503020202020204" pitchFamily="34" charset="0"/>
              </a:rPr>
              <a:t>	</a:t>
            </a:r>
            <a:endParaRPr lang="it-IT" sz="2400" dirty="0">
              <a:solidFill>
                <a:schemeClr val="bg1"/>
              </a:solidFill>
              <a:latin typeface="Agency FB" panose="020B0503020202020204" pitchFamily="34" charset="0"/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504433" y="1340768"/>
            <a:ext cx="8626245" cy="483209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it-IT" sz="2200" b="1" dirty="0" smtClean="0">
                <a:solidFill>
                  <a:srgbClr val="002060"/>
                </a:solidFill>
              </a:rPr>
              <a:t>Rappresentare</a:t>
            </a:r>
            <a:r>
              <a:rPr lang="it-IT" sz="2200" dirty="0">
                <a:solidFill>
                  <a:srgbClr val="002060"/>
                </a:solidFill>
              </a:rPr>
              <a:t>, anche graficamente, il valore di una grandezza fisica e la sua incertezza nelle unità di misura appropriate. Rappresentare e interpretare, tramite un grafico, la relazione tra due grandezze fisiche. 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it-IT" sz="2200" b="1" dirty="0" smtClean="0">
                <a:solidFill>
                  <a:srgbClr val="002060"/>
                </a:solidFill>
              </a:rPr>
              <a:t>Valutare</a:t>
            </a:r>
            <a:r>
              <a:rPr lang="it-IT" sz="2200" dirty="0" smtClean="0">
                <a:solidFill>
                  <a:srgbClr val="002060"/>
                </a:solidFill>
              </a:rPr>
              <a:t> </a:t>
            </a:r>
            <a:r>
              <a:rPr lang="it-IT" sz="2200" dirty="0">
                <a:solidFill>
                  <a:srgbClr val="002060"/>
                </a:solidFill>
              </a:rPr>
              <a:t>l’accordo tra i valori sperimentali di grandezze fisiche in relazione alle incertezze di misura al fine di descrivere correttamente il fenomeno osservato. 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it-IT" sz="2200" b="1" dirty="0" smtClean="0">
                <a:solidFill>
                  <a:srgbClr val="002060"/>
                </a:solidFill>
              </a:rPr>
              <a:t>Determinare</a:t>
            </a:r>
            <a:r>
              <a:rPr lang="it-IT" sz="2200" dirty="0" smtClean="0">
                <a:solidFill>
                  <a:srgbClr val="002060"/>
                </a:solidFill>
              </a:rPr>
              <a:t> </a:t>
            </a:r>
            <a:r>
              <a:rPr lang="it-IT" sz="2200" dirty="0">
                <a:solidFill>
                  <a:srgbClr val="002060"/>
                </a:solidFill>
              </a:rPr>
              <a:t>e discutere il moto di punti materiali e corpi rigidi sotto l’azione di forze. 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it-IT" sz="2200" b="1" dirty="0" smtClean="0">
                <a:solidFill>
                  <a:srgbClr val="002060"/>
                </a:solidFill>
              </a:rPr>
              <a:t>Utilizzare</a:t>
            </a:r>
            <a:r>
              <a:rPr lang="it-IT" sz="2200" dirty="0" smtClean="0">
                <a:solidFill>
                  <a:srgbClr val="002060"/>
                </a:solidFill>
              </a:rPr>
              <a:t> </a:t>
            </a:r>
            <a:r>
              <a:rPr lang="it-IT" sz="2200" dirty="0">
                <a:solidFill>
                  <a:srgbClr val="002060"/>
                </a:solidFill>
              </a:rPr>
              <a:t>il concetto di centro di massa nello studio del moto di due punti materiali o di un corpo rigido. 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it-IT" sz="2200" b="1" dirty="0" smtClean="0">
                <a:solidFill>
                  <a:srgbClr val="002060"/>
                </a:solidFill>
              </a:rPr>
              <a:t>Utilizzare</a:t>
            </a:r>
            <a:r>
              <a:rPr lang="it-IT" sz="2200" dirty="0" smtClean="0">
                <a:solidFill>
                  <a:srgbClr val="002060"/>
                </a:solidFill>
              </a:rPr>
              <a:t> </a:t>
            </a:r>
            <a:r>
              <a:rPr lang="it-IT" sz="2200" dirty="0">
                <a:solidFill>
                  <a:srgbClr val="002060"/>
                </a:solidFill>
              </a:rPr>
              <a:t>le trasformazioni di Galileo o di </a:t>
            </a:r>
            <a:r>
              <a:rPr lang="it-IT" sz="2200" dirty="0" err="1">
                <a:solidFill>
                  <a:srgbClr val="002060"/>
                </a:solidFill>
              </a:rPr>
              <a:t>Lorentz</a:t>
            </a:r>
            <a:r>
              <a:rPr lang="it-IT" sz="2200" dirty="0">
                <a:solidFill>
                  <a:srgbClr val="002060"/>
                </a:solidFill>
              </a:rPr>
              <a:t> per esprimere i valori di grandezze cinematiche e dinamiche in diversi sistemi di riferimento. 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it-IT" sz="2200" b="1" dirty="0" smtClean="0">
                <a:solidFill>
                  <a:srgbClr val="002060"/>
                </a:solidFill>
              </a:rPr>
              <a:t>Determinare</a:t>
            </a:r>
            <a:r>
              <a:rPr lang="it-IT" sz="2200" dirty="0" smtClean="0">
                <a:solidFill>
                  <a:srgbClr val="002060"/>
                </a:solidFill>
              </a:rPr>
              <a:t> </a:t>
            </a:r>
            <a:r>
              <a:rPr lang="it-IT" sz="2200" dirty="0">
                <a:solidFill>
                  <a:srgbClr val="002060"/>
                </a:solidFill>
              </a:rPr>
              <a:t>e discutere il moto relativistico di un punto materiale sotto l’azione di una forza costante o di una forza di </a:t>
            </a:r>
            <a:r>
              <a:rPr lang="it-IT" sz="2200" dirty="0" err="1">
                <a:solidFill>
                  <a:srgbClr val="002060"/>
                </a:solidFill>
              </a:rPr>
              <a:t>Lorentz</a:t>
            </a:r>
            <a:r>
              <a:rPr lang="it-IT" sz="2200" dirty="0">
                <a:solidFill>
                  <a:srgbClr val="002060"/>
                </a:solidFill>
              </a:rPr>
              <a:t>. </a:t>
            </a:r>
            <a:endParaRPr lang="it-IT" dirty="0"/>
          </a:p>
        </p:txBody>
      </p:sp>
      <p:grpSp>
        <p:nvGrpSpPr>
          <p:cNvPr id="7" name="Gruppo 6"/>
          <p:cNvGrpSpPr/>
          <p:nvPr/>
        </p:nvGrpSpPr>
        <p:grpSpPr>
          <a:xfrm>
            <a:off x="-36512" y="-143387"/>
            <a:ext cx="5629432" cy="6884753"/>
            <a:chOff x="-36512" y="-143387"/>
            <a:chExt cx="5629432" cy="6884753"/>
          </a:xfrm>
        </p:grpSpPr>
        <p:cxnSp>
          <p:nvCxnSpPr>
            <p:cNvPr id="9" name="Connettore 1 8"/>
            <p:cNvCxnSpPr/>
            <p:nvPr/>
          </p:nvCxnSpPr>
          <p:spPr>
            <a:xfrm>
              <a:off x="517755" y="206139"/>
              <a:ext cx="0" cy="653522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Connettore 1 9"/>
            <p:cNvCxnSpPr/>
            <p:nvPr/>
          </p:nvCxnSpPr>
          <p:spPr>
            <a:xfrm flipH="1">
              <a:off x="179512" y="6453336"/>
              <a:ext cx="5413408" cy="379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1" name="Immagine 10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36512" y="-143387"/>
              <a:ext cx="1535384" cy="760681"/>
            </a:xfrm>
            <a:prstGeom prst="rect">
              <a:avLst/>
            </a:prstGeom>
          </p:spPr>
        </p:pic>
      </p:grpSp>
      <p:sp>
        <p:nvSpPr>
          <p:cNvPr id="12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5508104" y="6252951"/>
            <a:ext cx="3551080" cy="365125"/>
          </a:xfrm>
          <a:solidFill>
            <a:srgbClr val="00B0F0"/>
          </a:solidFill>
          <a:ln>
            <a:noFill/>
          </a:ln>
        </p:spPr>
        <p:txBody>
          <a:bodyPr/>
          <a:lstStyle/>
          <a:p>
            <a:r>
              <a:rPr lang="it-IT" dirty="0" smtClean="0">
                <a:solidFill>
                  <a:schemeClr val="bg1"/>
                </a:solidFill>
              </a:rPr>
              <a:t>Domenica DI SORBO – Dirigente Tecnico  MIUR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6160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asellaDiTesto 12"/>
          <p:cNvSpPr txBox="1"/>
          <p:nvPr/>
        </p:nvSpPr>
        <p:spPr>
          <a:xfrm>
            <a:off x="517754" y="99789"/>
            <a:ext cx="862624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dirty="0">
                <a:solidFill>
                  <a:srgbClr val="C00000"/>
                </a:solidFill>
                <a:latin typeface="Agency FB" panose="020B0503020202020204" pitchFamily="34" charset="0"/>
              </a:rPr>
              <a:t>Obiettivi della prova </a:t>
            </a:r>
            <a:endParaRPr lang="it-IT" sz="3200" dirty="0" smtClean="0">
              <a:solidFill>
                <a:srgbClr val="C00000"/>
              </a:solidFill>
              <a:latin typeface="Agency FB" panose="020B0503020202020204" pitchFamily="34" charset="0"/>
            </a:endParaRPr>
          </a:p>
          <a:p>
            <a:pPr algn="ctr"/>
            <a:r>
              <a:rPr lang="it-IT" sz="2000" dirty="0" smtClean="0">
                <a:solidFill>
                  <a:srgbClr val="002060"/>
                </a:solidFill>
                <a:latin typeface="Agency FB" panose="020B0503020202020204" pitchFamily="34" charset="0"/>
              </a:rPr>
              <a:t>Con </a:t>
            </a:r>
            <a:r>
              <a:rPr lang="it-IT" sz="2000" dirty="0">
                <a:solidFill>
                  <a:srgbClr val="002060"/>
                </a:solidFill>
                <a:latin typeface="Agency FB" panose="020B0503020202020204" pitchFamily="34" charset="0"/>
              </a:rPr>
              <a:t>riferimento ai Nuclei Tematici fondamentali, la </a:t>
            </a:r>
            <a:r>
              <a:rPr lang="it-IT" sz="2000" dirty="0" smtClean="0">
                <a:solidFill>
                  <a:srgbClr val="002060"/>
                </a:solidFill>
                <a:latin typeface="Agency FB" panose="020B0503020202020204" pitchFamily="34" charset="0"/>
              </a:rPr>
              <a:t>prova intende </a:t>
            </a:r>
            <a:r>
              <a:rPr lang="it-IT" sz="2000" dirty="0">
                <a:solidFill>
                  <a:srgbClr val="002060"/>
                </a:solidFill>
                <a:latin typeface="Agency FB" panose="020B0503020202020204" pitchFamily="34" charset="0"/>
              </a:rPr>
              <a:t>accertare che il candidato sia in grado di: </a:t>
            </a:r>
            <a:r>
              <a:rPr lang="it-IT" sz="3200" dirty="0">
                <a:solidFill>
                  <a:schemeClr val="bg1"/>
                </a:solidFill>
                <a:latin typeface="Agency FB" panose="020B0503020202020204" pitchFamily="34" charset="0"/>
              </a:rPr>
              <a:t>	</a:t>
            </a:r>
            <a:endParaRPr lang="it-IT" sz="2400" dirty="0">
              <a:solidFill>
                <a:schemeClr val="bg1"/>
              </a:solidFill>
              <a:latin typeface="Agency FB" panose="020B0503020202020204" pitchFamily="34" charset="0"/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505525" y="1338511"/>
            <a:ext cx="8626245" cy="5201424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it-IT" sz="2200" b="1" dirty="0" smtClean="0">
                <a:solidFill>
                  <a:srgbClr val="002060"/>
                </a:solidFill>
              </a:rPr>
              <a:t>Applicare</a:t>
            </a:r>
            <a:r>
              <a:rPr lang="it-IT" sz="2200" dirty="0" smtClean="0">
                <a:solidFill>
                  <a:srgbClr val="002060"/>
                </a:solidFill>
              </a:rPr>
              <a:t> </a:t>
            </a:r>
            <a:r>
              <a:rPr lang="it-IT" sz="2200" dirty="0">
                <a:solidFill>
                  <a:srgbClr val="002060"/>
                </a:solidFill>
              </a:rPr>
              <a:t>le relazioni relativistiche sulla dilatazione dei tempi e contrazione delle lunghezze e individuare in quali casi si applica il limite non relativistico. 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it-IT" sz="2200" b="1" dirty="0" smtClean="0">
                <a:solidFill>
                  <a:srgbClr val="002060"/>
                </a:solidFill>
              </a:rPr>
              <a:t>Determinare</a:t>
            </a:r>
            <a:r>
              <a:rPr lang="it-IT" sz="2200" dirty="0" smtClean="0">
                <a:solidFill>
                  <a:srgbClr val="002060"/>
                </a:solidFill>
              </a:rPr>
              <a:t> </a:t>
            </a:r>
            <a:r>
              <a:rPr lang="it-IT" sz="2200" dirty="0">
                <a:solidFill>
                  <a:srgbClr val="002060"/>
                </a:solidFill>
              </a:rPr>
              <a:t>l’energia cinetica di un punto materiale in moto e l’energia potenziale di un punto materiale sottoposto a forze. 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it-IT" sz="2200" b="1" dirty="0" smtClean="0">
                <a:solidFill>
                  <a:srgbClr val="002060"/>
                </a:solidFill>
              </a:rPr>
              <a:t>Mettere</a:t>
            </a:r>
            <a:r>
              <a:rPr lang="it-IT" sz="2200" dirty="0" smtClean="0">
                <a:solidFill>
                  <a:srgbClr val="002060"/>
                </a:solidFill>
              </a:rPr>
              <a:t> </a:t>
            </a:r>
            <a:r>
              <a:rPr lang="it-IT" sz="2200" dirty="0">
                <a:solidFill>
                  <a:srgbClr val="002060"/>
                </a:solidFill>
              </a:rPr>
              <a:t>in relazione la variazione di energia cinetica, di energia potenziale e di energia meccanica con il lavoro fatto dalle forze agenti. 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it-IT" sz="2200" b="1" dirty="0" smtClean="0">
                <a:solidFill>
                  <a:srgbClr val="002060"/>
                </a:solidFill>
              </a:rPr>
              <a:t>Utilizzare</a:t>
            </a:r>
            <a:r>
              <a:rPr lang="it-IT" sz="2200" dirty="0" smtClean="0">
                <a:solidFill>
                  <a:srgbClr val="002060"/>
                </a:solidFill>
              </a:rPr>
              <a:t> </a:t>
            </a:r>
            <a:r>
              <a:rPr lang="it-IT" sz="2200" dirty="0">
                <a:solidFill>
                  <a:srgbClr val="002060"/>
                </a:solidFill>
              </a:rPr>
              <a:t>la conservazione dell’energia nello studio del moto di punti materiali e di corpi rigidi e nelle trasformazioni tra lavoro e calore. 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it-IT" sz="2200" b="1" dirty="0" smtClean="0">
                <a:solidFill>
                  <a:srgbClr val="002060"/>
                </a:solidFill>
              </a:rPr>
              <a:t>Determinare</a:t>
            </a:r>
            <a:r>
              <a:rPr lang="it-IT" sz="2200" dirty="0" smtClean="0">
                <a:solidFill>
                  <a:srgbClr val="002060"/>
                </a:solidFill>
              </a:rPr>
              <a:t> </a:t>
            </a:r>
            <a:r>
              <a:rPr lang="it-IT" sz="2200" dirty="0">
                <a:solidFill>
                  <a:srgbClr val="002060"/>
                </a:solidFill>
              </a:rPr>
              <a:t>la densità di energia di campi elettrici e magnetici e applicare il concetto di trasporto di energia da parte di un’onda elettromagnetica</a:t>
            </a:r>
            <a:r>
              <a:rPr lang="it-IT" sz="2200" dirty="0" smtClean="0">
                <a:solidFill>
                  <a:srgbClr val="002060"/>
                </a:solidFill>
              </a:rPr>
              <a:t>.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it-IT" sz="2200" b="1" dirty="0">
                <a:solidFill>
                  <a:srgbClr val="002060"/>
                </a:solidFill>
              </a:rPr>
              <a:t>Applicare</a:t>
            </a:r>
            <a:r>
              <a:rPr lang="it-IT" sz="2200" dirty="0">
                <a:solidFill>
                  <a:srgbClr val="002060"/>
                </a:solidFill>
              </a:rPr>
              <a:t> l’equivalenza massa-energia in situazioni concrete tratte da esempi di decadimenti radioattivi, reazioni di fissione o di fusione nucleare. </a:t>
            </a:r>
            <a:endParaRPr lang="it-IT" sz="2400" dirty="0"/>
          </a:p>
        </p:txBody>
      </p:sp>
      <p:grpSp>
        <p:nvGrpSpPr>
          <p:cNvPr id="7" name="Gruppo 6"/>
          <p:cNvGrpSpPr/>
          <p:nvPr/>
        </p:nvGrpSpPr>
        <p:grpSpPr>
          <a:xfrm>
            <a:off x="-36512" y="-143387"/>
            <a:ext cx="5629432" cy="6884753"/>
            <a:chOff x="-36512" y="-143387"/>
            <a:chExt cx="5629432" cy="6884753"/>
          </a:xfrm>
        </p:grpSpPr>
        <p:cxnSp>
          <p:nvCxnSpPr>
            <p:cNvPr id="9" name="Connettore 1 8"/>
            <p:cNvCxnSpPr/>
            <p:nvPr/>
          </p:nvCxnSpPr>
          <p:spPr>
            <a:xfrm>
              <a:off x="517755" y="206139"/>
              <a:ext cx="0" cy="653522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Connettore 1 9"/>
            <p:cNvCxnSpPr/>
            <p:nvPr/>
          </p:nvCxnSpPr>
          <p:spPr>
            <a:xfrm flipH="1">
              <a:off x="179512" y="6453336"/>
              <a:ext cx="5413408" cy="379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1" name="Immagine 10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36512" y="-143387"/>
              <a:ext cx="1535384" cy="760681"/>
            </a:xfrm>
            <a:prstGeom prst="rect">
              <a:avLst/>
            </a:prstGeom>
          </p:spPr>
        </p:pic>
      </p:grpSp>
      <p:sp>
        <p:nvSpPr>
          <p:cNvPr id="12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5508104" y="6252951"/>
            <a:ext cx="3551080" cy="365125"/>
          </a:xfrm>
          <a:solidFill>
            <a:srgbClr val="00B0F0"/>
          </a:solidFill>
          <a:ln>
            <a:noFill/>
          </a:ln>
        </p:spPr>
        <p:txBody>
          <a:bodyPr/>
          <a:lstStyle/>
          <a:p>
            <a:r>
              <a:rPr lang="it-IT" dirty="0" smtClean="0">
                <a:solidFill>
                  <a:schemeClr val="bg1"/>
                </a:solidFill>
              </a:rPr>
              <a:t>Domenica DI SORBO – Dirigente Tecnico  MIUR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9146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asellaDiTesto 12"/>
          <p:cNvSpPr txBox="1"/>
          <p:nvPr/>
        </p:nvSpPr>
        <p:spPr>
          <a:xfrm>
            <a:off x="517754" y="99789"/>
            <a:ext cx="862624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dirty="0">
                <a:solidFill>
                  <a:srgbClr val="C00000"/>
                </a:solidFill>
                <a:latin typeface="Agency FB" panose="020B0503020202020204" pitchFamily="34" charset="0"/>
              </a:rPr>
              <a:t>Obiettivi della prova </a:t>
            </a:r>
            <a:endParaRPr lang="it-IT" sz="3200" dirty="0" smtClean="0">
              <a:solidFill>
                <a:srgbClr val="C00000"/>
              </a:solidFill>
              <a:latin typeface="Agency FB" panose="020B0503020202020204" pitchFamily="34" charset="0"/>
            </a:endParaRPr>
          </a:p>
          <a:p>
            <a:pPr algn="ctr"/>
            <a:r>
              <a:rPr lang="it-IT" sz="2000" dirty="0" smtClean="0">
                <a:solidFill>
                  <a:srgbClr val="002060"/>
                </a:solidFill>
                <a:latin typeface="Agency FB" panose="020B0503020202020204" pitchFamily="34" charset="0"/>
              </a:rPr>
              <a:t>Con </a:t>
            </a:r>
            <a:r>
              <a:rPr lang="it-IT" sz="2000" dirty="0">
                <a:solidFill>
                  <a:srgbClr val="002060"/>
                </a:solidFill>
                <a:latin typeface="Agency FB" panose="020B0503020202020204" pitchFamily="34" charset="0"/>
              </a:rPr>
              <a:t>riferimento ai Nuclei Tematici fondamentali, la </a:t>
            </a:r>
            <a:r>
              <a:rPr lang="it-IT" sz="2000" dirty="0" smtClean="0">
                <a:solidFill>
                  <a:srgbClr val="002060"/>
                </a:solidFill>
                <a:latin typeface="Agency FB" panose="020B0503020202020204" pitchFamily="34" charset="0"/>
              </a:rPr>
              <a:t>prova intende </a:t>
            </a:r>
            <a:r>
              <a:rPr lang="it-IT" sz="2000" dirty="0">
                <a:solidFill>
                  <a:srgbClr val="002060"/>
                </a:solidFill>
                <a:latin typeface="Agency FB" panose="020B0503020202020204" pitchFamily="34" charset="0"/>
              </a:rPr>
              <a:t>accertare che il candidato sia in grado di: </a:t>
            </a:r>
            <a:r>
              <a:rPr lang="it-IT" sz="3200" dirty="0">
                <a:solidFill>
                  <a:schemeClr val="bg1"/>
                </a:solidFill>
                <a:latin typeface="Agency FB" panose="020B0503020202020204" pitchFamily="34" charset="0"/>
              </a:rPr>
              <a:t>	</a:t>
            </a:r>
            <a:endParaRPr lang="it-IT" sz="2400" dirty="0">
              <a:solidFill>
                <a:schemeClr val="bg1"/>
              </a:solidFill>
              <a:latin typeface="Agency FB" panose="020B0503020202020204" pitchFamily="34" charset="0"/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542163" y="1372067"/>
            <a:ext cx="8626245" cy="5170646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it-IT" sz="2200" b="1" dirty="0" smtClean="0">
                <a:solidFill>
                  <a:srgbClr val="002060"/>
                </a:solidFill>
              </a:rPr>
              <a:t>Interpretare</a:t>
            </a:r>
            <a:r>
              <a:rPr lang="it-IT" sz="2200" dirty="0" smtClean="0">
                <a:solidFill>
                  <a:srgbClr val="002060"/>
                </a:solidFill>
              </a:rPr>
              <a:t> </a:t>
            </a:r>
            <a:r>
              <a:rPr lang="it-IT" sz="2200" dirty="0">
                <a:solidFill>
                  <a:srgbClr val="002060"/>
                </a:solidFill>
              </a:rPr>
              <a:t>lo spettro di emissione del corpo nero utilizzando la legge di distribuzione di </a:t>
            </a:r>
            <a:r>
              <a:rPr lang="it-IT" sz="2200" dirty="0" err="1">
                <a:solidFill>
                  <a:srgbClr val="002060"/>
                </a:solidFill>
              </a:rPr>
              <a:t>Planck</a:t>
            </a:r>
            <a:r>
              <a:rPr lang="it-IT" sz="2200" dirty="0">
                <a:solidFill>
                  <a:srgbClr val="002060"/>
                </a:solidFill>
              </a:rPr>
              <a:t>. 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it-IT" sz="2200" b="1" dirty="0" smtClean="0">
                <a:solidFill>
                  <a:srgbClr val="002060"/>
                </a:solidFill>
              </a:rPr>
              <a:t>Determinare</a:t>
            </a:r>
            <a:r>
              <a:rPr lang="it-IT" sz="2200" dirty="0" smtClean="0">
                <a:solidFill>
                  <a:srgbClr val="002060"/>
                </a:solidFill>
              </a:rPr>
              <a:t> </a:t>
            </a:r>
            <a:r>
              <a:rPr lang="it-IT" sz="2200" dirty="0">
                <a:solidFill>
                  <a:srgbClr val="002060"/>
                </a:solidFill>
              </a:rPr>
              <a:t>le frequenze emesse per transizione tra i livelli energetici dell’atomo di </a:t>
            </a:r>
            <a:r>
              <a:rPr lang="it-IT" sz="2200" dirty="0" err="1">
                <a:solidFill>
                  <a:srgbClr val="002060"/>
                </a:solidFill>
              </a:rPr>
              <a:t>Bohr</a:t>
            </a:r>
            <a:r>
              <a:rPr lang="it-IT" sz="2200" dirty="0">
                <a:solidFill>
                  <a:srgbClr val="002060"/>
                </a:solidFill>
              </a:rPr>
              <a:t>. 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it-IT" sz="2200" b="1" dirty="0" smtClean="0">
                <a:solidFill>
                  <a:srgbClr val="002060"/>
                </a:solidFill>
              </a:rPr>
              <a:t>Determinare</a:t>
            </a:r>
            <a:r>
              <a:rPr lang="it-IT" sz="2200" dirty="0" smtClean="0">
                <a:solidFill>
                  <a:srgbClr val="002060"/>
                </a:solidFill>
              </a:rPr>
              <a:t> </a:t>
            </a:r>
            <a:r>
              <a:rPr lang="it-IT" sz="2200" dirty="0">
                <a:solidFill>
                  <a:srgbClr val="002060"/>
                </a:solidFill>
              </a:rPr>
              <a:t>la lunghezza d’onda, la frequenza, il periodo, la fase e la velocità di un’onda armonica e le relazioni tra queste grandezze. 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it-IT" sz="2200" b="1" dirty="0" smtClean="0">
                <a:solidFill>
                  <a:srgbClr val="002060"/>
                </a:solidFill>
              </a:rPr>
              <a:t>Discutere</a:t>
            </a:r>
            <a:r>
              <a:rPr lang="it-IT" sz="2200" dirty="0" smtClean="0">
                <a:solidFill>
                  <a:srgbClr val="002060"/>
                </a:solidFill>
              </a:rPr>
              <a:t> </a:t>
            </a:r>
            <a:r>
              <a:rPr lang="it-IT" sz="2200" dirty="0">
                <a:solidFill>
                  <a:srgbClr val="002060"/>
                </a:solidFill>
              </a:rPr>
              <a:t>fenomeni di interferenza con riferimento a onde armoniche sonore o elettromagnetiche emesse da due sorgenti coerenti. 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it-IT" sz="2200" b="1" dirty="0" smtClean="0">
                <a:solidFill>
                  <a:srgbClr val="002060"/>
                </a:solidFill>
              </a:rPr>
              <a:t>Discutere</a:t>
            </a:r>
            <a:r>
              <a:rPr lang="it-IT" sz="2200" dirty="0">
                <a:solidFill>
                  <a:srgbClr val="002060"/>
                </a:solidFill>
              </a:rPr>
              <a:t>, anche quantitativamente, il dualismo onda-corpuscolo</a:t>
            </a:r>
            <a:r>
              <a:rPr lang="it-IT" sz="2200" dirty="0" smtClean="0">
                <a:solidFill>
                  <a:srgbClr val="002060"/>
                </a:solidFill>
              </a:rPr>
              <a:t>.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it-IT" sz="2200" b="1" dirty="0" smtClean="0">
                <a:solidFill>
                  <a:srgbClr val="002060"/>
                </a:solidFill>
              </a:rPr>
              <a:t>Descrivere</a:t>
            </a:r>
            <a:r>
              <a:rPr lang="it-IT" sz="2200" dirty="0" smtClean="0">
                <a:solidFill>
                  <a:srgbClr val="002060"/>
                </a:solidFill>
              </a:rPr>
              <a:t> </a:t>
            </a:r>
            <a:r>
              <a:rPr lang="it-IT" sz="2200" dirty="0">
                <a:solidFill>
                  <a:srgbClr val="002060"/>
                </a:solidFill>
              </a:rPr>
              <a:t>la condizione di quantizzazione dell'atomo di </a:t>
            </a:r>
            <a:r>
              <a:rPr lang="it-IT" sz="2200" dirty="0" err="1">
                <a:solidFill>
                  <a:srgbClr val="002060"/>
                </a:solidFill>
              </a:rPr>
              <a:t>Bohr</a:t>
            </a:r>
            <a:r>
              <a:rPr lang="it-IT" sz="2200" dirty="0">
                <a:solidFill>
                  <a:srgbClr val="002060"/>
                </a:solidFill>
              </a:rPr>
              <a:t> usando la relazione di De Broglie. </a:t>
            </a:r>
            <a:endParaRPr lang="it-IT" sz="2200" dirty="0" smtClean="0">
              <a:solidFill>
                <a:srgbClr val="002060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it-IT" sz="2200" b="1" dirty="0">
                <a:solidFill>
                  <a:srgbClr val="002060"/>
                </a:solidFill>
              </a:rPr>
              <a:t>Applicare</a:t>
            </a:r>
            <a:r>
              <a:rPr lang="it-IT" sz="2200" dirty="0">
                <a:solidFill>
                  <a:srgbClr val="002060"/>
                </a:solidFill>
              </a:rPr>
              <a:t> l’equazione di Einstein dell’effetto fotoelettrico. </a:t>
            </a:r>
            <a:endParaRPr lang="it-IT" sz="2200" dirty="0" smtClean="0">
              <a:solidFill>
                <a:srgbClr val="002060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it-IT" sz="2200" b="1" dirty="0">
                <a:solidFill>
                  <a:srgbClr val="002060"/>
                </a:solidFill>
              </a:rPr>
              <a:t>Descrivere</a:t>
            </a:r>
            <a:r>
              <a:rPr lang="it-IT" sz="2200" dirty="0">
                <a:solidFill>
                  <a:srgbClr val="002060"/>
                </a:solidFill>
              </a:rPr>
              <a:t> l’azione delle forze gravitazionali elettriche e magnetiche mediante il concetto di campo. Rappresentare un campo elettrico o magnetico utilizzando le linee di forza</a:t>
            </a:r>
            <a:r>
              <a:rPr lang="it-IT" sz="2200" dirty="0" smtClean="0">
                <a:solidFill>
                  <a:srgbClr val="002060"/>
                </a:solidFill>
              </a:rPr>
              <a:t>.</a:t>
            </a:r>
            <a:endParaRPr lang="it-IT" sz="2200" dirty="0">
              <a:solidFill>
                <a:srgbClr val="002060"/>
              </a:solidFill>
            </a:endParaRPr>
          </a:p>
        </p:txBody>
      </p:sp>
      <p:grpSp>
        <p:nvGrpSpPr>
          <p:cNvPr id="7" name="Gruppo 6"/>
          <p:cNvGrpSpPr/>
          <p:nvPr/>
        </p:nvGrpSpPr>
        <p:grpSpPr>
          <a:xfrm>
            <a:off x="-36512" y="-143387"/>
            <a:ext cx="5629432" cy="6884753"/>
            <a:chOff x="-36512" y="-143387"/>
            <a:chExt cx="5629432" cy="6884753"/>
          </a:xfrm>
        </p:grpSpPr>
        <p:cxnSp>
          <p:nvCxnSpPr>
            <p:cNvPr id="9" name="Connettore 1 8"/>
            <p:cNvCxnSpPr/>
            <p:nvPr/>
          </p:nvCxnSpPr>
          <p:spPr>
            <a:xfrm>
              <a:off x="517755" y="206139"/>
              <a:ext cx="0" cy="653522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Connettore 1 9"/>
            <p:cNvCxnSpPr/>
            <p:nvPr/>
          </p:nvCxnSpPr>
          <p:spPr>
            <a:xfrm flipH="1">
              <a:off x="179512" y="6453336"/>
              <a:ext cx="5413408" cy="379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1" name="Immagine 10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36512" y="-143387"/>
              <a:ext cx="1535384" cy="760681"/>
            </a:xfrm>
            <a:prstGeom prst="rect">
              <a:avLst/>
            </a:prstGeom>
          </p:spPr>
        </p:pic>
      </p:grpSp>
      <p:sp>
        <p:nvSpPr>
          <p:cNvPr id="12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5508104" y="6252951"/>
            <a:ext cx="3551080" cy="365125"/>
          </a:xfrm>
          <a:solidFill>
            <a:srgbClr val="00B0F0"/>
          </a:solidFill>
          <a:ln>
            <a:noFill/>
          </a:ln>
        </p:spPr>
        <p:txBody>
          <a:bodyPr/>
          <a:lstStyle/>
          <a:p>
            <a:r>
              <a:rPr lang="it-IT" dirty="0" smtClean="0">
                <a:solidFill>
                  <a:schemeClr val="bg1"/>
                </a:solidFill>
              </a:rPr>
              <a:t>Domenica DI SORBO – Dirigente Tecnico  MIUR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7861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517755" y="1320668"/>
            <a:ext cx="8626245" cy="5170646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it-IT" sz="2200" b="1" dirty="0" smtClean="0">
                <a:solidFill>
                  <a:srgbClr val="002060"/>
                </a:solidFill>
              </a:rPr>
              <a:t>Utilizzare</a:t>
            </a:r>
            <a:r>
              <a:rPr lang="it-IT" sz="2200" dirty="0" smtClean="0">
                <a:solidFill>
                  <a:srgbClr val="002060"/>
                </a:solidFill>
              </a:rPr>
              <a:t> </a:t>
            </a:r>
            <a:r>
              <a:rPr lang="it-IT" sz="2200" dirty="0">
                <a:solidFill>
                  <a:srgbClr val="002060"/>
                </a:solidFill>
              </a:rPr>
              <a:t>il teorema di Gauss per determinare le caratteristiche di campi elettrici generati da distribuzioni simmetriche di cariche e per discutere il comportamento delle cariche elettriche nei metalli. 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it-IT" sz="2200" b="1" dirty="0" smtClean="0">
                <a:solidFill>
                  <a:srgbClr val="002060"/>
                </a:solidFill>
              </a:rPr>
              <a:t>Utilizzare</a:t>
            </a:r>
            <a:r>
              <a:rPr lang="it-IT" sz="2200" dirty="0" smtClean="0">
                <a:solidFill>
                  <a:srgbClr val="002060"/>
                </a:solidFill>
              </a:rPr>
              <a:t> </a:t>
            </a:r>
            <a:r>
              <a:rPr lang="it-IT" sz="2200" dirty="0">
                <a:solidFill>
                  <a:srgbClr val="002060"/>
                </a:solidFill>
              </a:rPr>
              <a:t>il teorema di </a:t>
            </a:r>
            <a:r>
              <a:rPr lang="it-IT" sz="2200" dirty="0" err="1">
                <a:solidFill>
                  <a:srgbClr val="002060"/>
                </a:solidFill>
              </a:rPr>
              <a:t>Ampère</a:t>
            </a:r>
            <a:r>
              <a:rPr lang="it-IT" sz="2200" dirty="0">
                <a:solidFill>
                  <a:srgbClr val="002060"/>
                </a:solidFill>
              </a:rPr>
              <a:t> per determinare le caratteristiche di un campo magnetico generato da un filo percorso da corrente e da un solenoide ideale. 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it-IT" sz="2200" b="1" dirty="0" smtClean="0">
                <a:solidFill>
                  <a:srgbClr val="002060"/>
                </a:solidFill>
              </a:rPr>
              <a:t>Descrivere</a:t>
            </a:r>
            <a:r>
              <a:rPr lang="it-IT" sz="2200" dirty="0" smtClean="0">
                <a:solidFill>
                  <a:srgbClr val="002060"/>
                </a:solidFill>
              </a:rPr>
              <a:t> </a:t>
            </a:r>
            <a:r>
              <a:rPr lang="it-IT" sz="2200" dirty="0">
                <a:solidFill>
                  <a:srgbClr val="002060"/>
                </a:solidFill>
              </a:rPr>
              <a:t>e interpretare fenomeni di induzione elettromagnetica e ricavare correnti e forze elettromotrici indotte. </a:t>
            </a:r>
            <a:endParaRPr lang="it-IT" sz="2200" dirty="0" smtClean="0">
              <a:solidFill>
                <a:srgbClr val="002060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it-IT" sz="2200" b="1" dirty="0" smtClean="0">
                <a:solidFill>
                  <a:srgbClr val="002060"/>
                </a:solidFill>
              </a:rPr>
              <a:t>Determinare</a:t>
            </a:r>
            <a:r>
              <a:rPr lang="it-IT" sz="2200" dirty="0" smtClean="0">
                <a:solidFill>
                  <a:srgbClr val="002060"/>
                </a:solidFill>
              </a:rPr>
              <a:t> </a:t>
            </a:r>
            <a:r>
              <a:rPr lang="it-IT" sz="2200" dirty="0">
                <a:solidFill>
                  <a:srgbClr val="002060"/>
                </a:solidFill>
              </a:rPr>
              <a:t>la forza agente su un filo di lunghezza infinita percorso da corrente in presenza di un campo magnetico, la forza tra due fili di lunghezza infinita paralleli percorsi da corrente e la forza che agisce su un ramo di un circuito in moto in un campo magnetico per effetto della corrente indotta. Determinare il </a:t>
            </a:r>
            <a:r>
              <a:rPr lang="it-IT" sz="2200" dirty="0" smtClean="0">
                <a:solidFill>
                  <a:srgbClr val="002060"/>
                </a:solidFill>
              </a:rPr>
              <a:t>momento </a:t>
            </a:r>
            <a:r>
              <a:rPr lang="it-IT" sz="2200" dirty="0">
                <a:solidFill>
                  <a:srgbClr val="002060"/>
                </a:solidFill>
              </a:rPr>
              <a:t>delle forze magnetiche agenti su una spira percorsa da corrente in presenza di un campo magnetico uniforme. </a:t>
            </a:r>
          </a:p>
        </p:txBody>
      </p:sp>
      <p:sp>
        <p:nvSpPr>
          <p:cNvPr id="13" name="CasellaDiTesto 12"/>
          <p:cNvSpPr txBox="1"/>
          <p:nvPr/>
        </p:nvSpPr>
        <p:spPr>
          <a:xfrm>
            <a:off x="517754" y="99789"/>
            <a:ext cx="862624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dirty="0">
                <a:solidFill>
                  <a:srgbClr val="C00000"/>
                </a:solidFill>
                <a:latin typeface="Agency FB" panose="020B0503020202020204" pitchFamily="34" charset="0"/>
              </a:rPr>
              <a:t>Obiettivi della prova </a:t>
            </a:r>
            <a:endParaRPr lang="it-IT" sz="3200" dirty="0" smtClean="0">
              <a:solidFill>
                <a:srgbClr val="C00000"/>
              </a:solidFill>
              <a:latin typeface="Agency FB" panose="020B0503020202020204" pitchFamily="34" charset="0"/>
            </a:endParaRPr>
          </a:p>
          <a:p>
            <a:pPr algn="ctr"/>
            <a:r>
              <a:rPr lang="it-IT" sz="2000" dirty="0" smtClean="0">
                <a:solidFill>
                  <a:srgbClr val="002060"/>
                </a:solidFill>
                <a:latin typeface="Agency FB" panose="020B0503020202020204" pitchFamily="34" charset="0"/>
              </a:rPr>
              <a:t>Con </a:t>
            </a:r>
            <a:r>
              <a:rPr lang="it-IT" sz="2000" dirty="0">
                <a:solidFill>
                  <a:srgbClr val="002060"/>
                </a:solidFill>
                <a:latin typeface="Agency FB" panose="020B0503020202020204" pitchFamily="34" charset="0"/>
              </a:rPr>
              <a:t>riferimento ai Nuclei Tematici fondamentali, la </a:t>
            </a:r>
            <a:r>
              <a:rPr lang="it-IT" sz="2000" dirty="0" smtClean="0">
                <a:solidFill>
                  <a:srgbClr val="002060"/>
                </a:solidFill>
                <a:latin typeface="Agency FB" panose="020B0503020202020204" pitchFamily="34" charset="0"/>
              </a:rPr>
              <a:t>prova intende </a:t>
            </a:r>
            <a:r>
              <a:rPr lang="it-IT" sz="2000" dirty="0">
                <a:solidFill>
                  <a:srgbClr val="002060"/>
                </a:solidFill>
                <a:latin typeface="Agency FB" panose="020B0503020202020204" pitchFamily="34" charset="0"/>
              </a:rPr>
              <a:t>accertare che il candidato sia in grado di: </a:t>
            </a:r>
            <a:r>
              <a:rPr lang="it-IT" sz="3200" dirty="0">
                <a:solidFill>
                  <a:schemeClr val="bg1"/>
                </a:solidFill>
                <a:latin typeface="Agency FB" panose="020B0503020202020204" pitchFamily="34" charset="0"/>
              </a:rPr>
              <a:t>	</a:t>
            </a:r>
            <a:endParaRPr lang="it-IT" sz="2400" dirty="0">
              <a:solidFill>
                <a:schemeClr val="bg1"/>
              </a:solidFill>
              <a:latin typeface="Agency FB" panose="020B0503020202020204" pitchFamily="34" charset="0"/>
            </a:endParaRPr>
          </a:p>
        </p:txBody>
      </p:sp>
      <p:grpSp>
        <p:nvGrpSpPr>
          <p:cNvPr id="7" name="Gruppo 6"/>
          <p:cNvGrpSpPr/>
          <p:nvPr/>
        </p:nvGrpSpPr>
        <p:grpSpPr>
          <a:xfrm>
            <a:off x="-36512" y="-143387"/>
            <a:ext cx="5629432" cy="6884753"/>
            <a:chOff x="-36512" y="-143387"/>
            <a:chExt cx="5629432" cy="6884753"/>
          </a:xfrm>
        </p:grpSpPr>
        <p:cxnSp>
          <p:nvCxnSpPr>
            <p:cNvPr id="9" name="Connettore 1 8"/>
            <p:cNvCxnSpPr/>
            <p:nvPr/>
          </p:nvCxnSpPr>
          <p:spPr>
            <a:xfrm>
              <a:off x="517755" y="206139"/>
              <a:ext cx="0" cy="653522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Connettore 1 9"/>
            <p:cNvCxnSpPr/>
            <p:nvPr/>
          </p:nvCxnSpPr>
          <p:spPr>
            <a:xfrm flipH="1">
              <a:off x="179512" y="6453336"/>
              <a:ext cx="5413408" cy="379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1" name="Immagine 10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36512" y="-143387"/>
              <a:ext cx="1535384" cy="760681"/>
            </a:xfrm>
            <a:prstGeom prst="rect">
              <a:avLst/>
            </a:prstGeom>
          </p:spPr>
        </p:pic>
      </p:grpSp>
      <p:sp>
        <p:nvSpPr>
          <p:cNvPr id="12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5508104" y="6252951"/>
            <a:ext cx="3551080" cy="365125"/>
          </a:xfrm>
          <a:solidFill>
            <a:srgbClr val="00B0F0"/>
          </a:solidFill>
          <a:ln>
            <a:noFill/>
          </a:ln>
        </p:spPr>
        <p:txBody>
          <a:bodyPr/>
          <a:lstStyle/>
          <a:p>
            <a:r>
              <a:rPr lang="it-IT" dirty="0" smtClean="0">
                <a:solidFill>
                  <a:schemeClr val="bg1"/>
                </a:solidFill>
              </a:rPr>
              <a:t>Domenica DI SORBO – Dirigente Tecnico  MIUR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6517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asellaDiTesto 12"/>
          <p:cNvSpPr txBox="1"/>
          <p:nvPr/>
        </p:nvSpPr>
        <p:spPr>
          <a:xfrm>
            <a:off x="517754" y="99789"/>
            <a:ext cx="86262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3200" dirty="0">
                <a:solidFill>
                  <a:srgbClr val="C00000"/>
                </a:solidFill>
                <a:latin typeface="Agency FB" panose="020B0503020202020204" pitchFamily="34" charset="0"/>
              </a:rPr>
              <a:t>Griglia di valutazione per l’attribuzione dei punteggi </a:t>
            </a:r>
            <a:r>
              <a:rPr lang="it-IT" sz="3200" dirty="0">
                <a:solidFill>
                  <a:schemeClr val="bg1"/>
                </a:solidFill>
                <a:latin typeface="Agency FB" panose="020B0503020202020204" pitchFamily="34" charset="0"/>
              </a:rPr>
              <a:t>	</a:t>
            </a:r>
            <a:endParaRPr lang="it-IT" sz="2400" dirty="0">
              <a:solidFill>
                <a:schemeClr val="bg1"/>
              </a:solidFill>
              <a:latin typeface="Agency FB" panose="020B0503020202020204" pitchFamily="34" charset="0"/>
            </a:endParaRPr>
          </a:p>
        </p:txBody>
      </p:sp>
      <p:grpSp>
        <p:nvGrpSpPr>
          <p:cNvPr id="7" name="Gruppo 6"/>
          <p:cNvGrpSpPr/>
          <p:nvPr/>
        </p:nvGrpSpPr>
        <p:grpSpPr>
          <a:xfrm>
            <a:off x="-36512" y="-143387"/>
            <a:ext cx="5629432" cy="6884753"/>
            <a:chOff x="-36512" y="-143387"/>
            <a:chExt cx="5629432" cy="6884753"/>
          </a:xfrm>
        </p:grpSpPr>
        <p:cxnSp>
          <p:nvCxnSpPr>
            <p:cNvPr id="9" name="Connettore 1 8"/>
            <p:cNvCxnSpPr/>
            <p:nvPr/>
          </p:nvCxnSpPr>
          <p:spPr>
            <a:xfrm>
              <a:off x="517755" y="206139"/>
              <a:ext cx="0" cy="653522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Connettore 1 9"/>
            <p:cNvCxnSpPr/>
            <p:nvPr/>
          </p:nvCxnSpPr>
          <p:spPr>
            <a:xfrm flipH="1">
              <a:off x="179512" y="6453336"/>
              <a:ext cx="5413408" cy="379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1" name="Immagine 10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36512" y="-143387"/>
              <a:ext cx="1535384" cy="760681"/>
            </a:xfrm>
            <a:prstGeom prst="rect">
              <a:avLst/>
            </a:prstGeom>
          </p:spPr>
        </p:pic>
      </p:grpSp>
      <p:sp>
        <p:nvSpPr>
          <p:cNvPr id="12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5508104" y="6252951"/>
            <a:ext cx="3551080" cy="365125"/>
          </a:xfrm>
          <a:solidFill>
            <a:srgbClr val="00B0F0"/>
          </a:solidFill>
          <a:ln>
            <a:noFill/>
          </a:ln>
        </p:spPr>
        <p:txBody>
          <a:bodyPr/>
          <a:lstStyle/>
          <a:p>
            <a:r>
              <a:rPr lang="it-IT" dirty="0" smtClean="0">
                <a:solidFill>
                  <a:schemeClr val="bg1"/>
                </a:solidFill>
              </a:rPr>
              <a:t>Domenica DI SORBO – Dirigente Tecnico  MIUR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3" name="Tabel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3977414"/>
              </p:ext>
            </p:extLst>
          </p:nvPr>
        </p:nvGraphicFramePr>
        <p:xfrm>
          <a:off x="517755" y="908749"/>
          <a:ext cx="8581533" cy="51125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62557"/>
                <a:gridCol w="1718976"/>
              </a:tblGrid>
              <a:tr h="69397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Indicatore </a:t>
                      </a:r>
                      <a:r>
                        <a:rPr lang="it-IT" sz="1800" b="0" i="1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(correlato agli obiettivi della prova) </a:t>
                      </a:r>
                      <a:r>
                        <a:rPr lang="it-IT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0" i="0" u="none" strike="noStrike" kern="1200" baseline="0" dirty="0" smtClean="0">
                          <a:solidFill>
                            <a:schemeClr val="lt1"/>
                          </a:solidFill>
                          <a:latin typeface="Agency FB" panose="020B0503020202020204" pitchFamily="34" charset="0"/>
                          <a:ea typeface="+mn-ea"/>
                          <a:cs typeface="+mn-cs"/>
                        </a:rPr>
                        <a:t>Punteggio </a:t>
                      </a:r>
                      <a:r>
                        <a:rPr lang="it-IT" sz="1800" b="0" i="0" u="none" strike="noStrike" kern="1200" baseline="0" dirty="0" err="1" smtClean="0">
                          <a:solidFill>
                            <a:schemeClr val="lt1"/>
                          </a:solidFill>
                          <a:latin typeface="Agency FB" panose="020B0503020202020204" pitchFamily="34" charset="0"/>
                          <a:ea typeface="+mn-ea"/>
                          <a:cs typeface="+mn-cs"/>
                        </a:rPr>
                        <a:t>max</a:t>
                      </a:r>
                      <a:r>
                        <a:rPr lang="it-IT" sz="1800" b="0" i="0" u="none" strike="noStrike" kern="1200" baseline="0" dirty="0" smtClean="0">
                          <a:solidFill>
                            <a:schemeClr val="lt1"/>
                          </a:solidFill>
                          <a:latin typeface="Agency FB" panose="020B0503020202020204" pitchFamily="34" charset="0"/>
                          <a:ea typeface="+mn-ea"/>
                          <a:cs typeface="+mn-cs"/>
                        </a:rPr>
                        <a:t> per ogni indicatore</a:t>
                      </a:r>
                      <a:endParaRPr lang="it-IT" b="0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</a:tr>
              <a:tr h="1034192">
                <a:tc>
                  <a:txBody>
                    <a:bodyPr/>
                    <a:lstStyle/>
                    <a:p>
                      <a:r>
                        <a:rPr lang="it-IT" sz="1800" b="1" i="0" u="none" strike="noStrike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Analizzare </a:t>
                      </a:r>
                      <a:endParaRPr lang="it-IT" sz="1800" b="0" i="0" u="none" strike="noStrike" kern="1200" baseline="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0" i="0" u="none" strike="noStrike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Esaminare la situazione fisica proposta formulando le ipotesi esplicative attraverso modelli o analogie o leggi. 	</a:t>
                      </a:r>
                      <a:endParaRPr lang="it-IT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dirty="0" smtClean="0"/>
                    </a:p>
                    <a:p>
                      <a:pPr algn="ctr"/>
                      <a:r>
                        <a:rPr lang="it-IT" dirty="0" smtClean="0"/>
                        <a:t>5</a:t>
                      </a:r>
                      <a:endParaRPr lang="it-IT" dirty="0"/>
                    </a:p>
                  </a:txBody>
                  <a:tcPr/>
                </a:tc>
              </a:tr>
              <a:tr h="1080120">
                <a:tc>
                  <a:txBody>
                    <a:bodyPr/>
                    <a:lstStyle/>
                    <a:p>
                      <a:r>
                        <a:rPr lang="it-IT" sz="1800" b="1" i="0" u="none" strike="noStrike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Sviluppare il processo risolutivo </a:t>
                      </a:r>
                      <a:endParaRPr lang="it-IT" sz="1800" b="0" i="0" u="none" strike="noStrike" kern="1200" baseline="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it-IT" sz="1800" b="0" i="0" u="none" strike="noStrike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Formalizzare situazioni problematiche e applicare gli strumenti matematici e disciplinari rilevanti per la loro risoluzione. 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dirty="0" smtClean="0"/>
                    </a:p>
                    <a:p>
                      <a:pPr algn="ctr"/>
                      <a:r>
                        <a:rPr lang="it-IT" dirty="0" smtClean="0"/>
                        <a:t>6</a:t>
                      </a:r>
                      <a:endParaRPr lang="it-IT" dirty="0"/>
                    </a:p>
                  </a:txBody>
                  <a:tcPr/>
                </a:tc>
              </a:tr>
              <a:tr h="1115536">
                <a:tc>
                  <a:txBody>
                    <a:bodyPr/>
                    <a:lstStyle/>
                    <a:p>
                      <a:r>
                        <a:rPr lang="it-IT" sz="1800" b="1" i="0" u="none" strike="noStrike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Interpretare criticamente i dati </a:t>
                      </a:r>
                      <a:endParaRPr lang="it-IT" sz="1800" b="0" i="0" u="none" strike="noStrike" kern="1200" baseline="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it-IT" sz="1800" b="0" i="0" u="none" strike="noStrike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Interpretare e/o elaborare i dati proposti e/o ricavati, anche di natura sperimentale, verificandone la pertinenza al modello scelto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dirty="0" smtClean="0"/>
                    </a:p>
                    <a:p>
                      <a:pPr algn="ctr"/>
                      <a:r>
                        <a:rPr lang="it-IT" dirty="0" smtClean="0"/>
                        <a:t>5</a:t>
                      </a:r>
                      <a:endParaRPr lang="it-IT" dirty="0"/>
                    </a:p>
                  </a:txBody>
                  <a:tcPr/>
                </a:tc>
              </a:tr>
              <a:tr h="1142821">
                <a:tc>
                  <a:txBody>
                    <a:bodyPr/>
                    <a:lstStyle/>
                    <a:p>
                      <a:r>
                        <a:rPr lang="it-IT" sz="1800" b="1" i="0" u="none" strike="noStrike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Argomentare </a:t>
                      </a:r>
                      <a:endParaRPr lang="it-IT" sz="1800" b="0" i="0" u="none" strike="noStrike" kern="1200" baseline="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r>
                        <a:rPr lang="it-IT" sz="1800" b="0" i="0" u="none" strike="noStrike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Descrivere il processo risolutivo adottato e comunicare i risultati ottenuti valutandone la coerenza con la situazione problematica proposta.</a:t>
                      </a:r>
                      <a:endParaRPr lang="it-IT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dirty="0" smtClean="0"/>
                    </a:p>
                    <a:p>
                      <a:pPr algn="ctr"/>
                      <a:r>
                        <a:rPr lang="it-IT" dirty="0" smtClean="0"/>
                        <a:t>4</a:t>
                      </a:r>
                      <a:endParaRPr lang="it-IT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1205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517755" y="1196752"/>
            <a:ext cx="8626245" cy="452431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just"/>
            <a:r>
              <a:rPr lang="it-IT" sz="2400" dirty="0" smtClean="0">
                <a:solidFill>
                  <a:srgbClr val="002060"/>
                </a:solidFill>
              </a:rPr>
              <a:t>La </a:t>
            </a:r>
            <a:r>
              <a:rPr lang="it-IT" sz="2400" dirty="0">
                <a:solidFill>
                  <a:srgbClr val="002060"/>
                </a:solidFill>
              </a:rPr>
              <a:t>prova consiste nella soluzione di </a:t>
            </a:r>
            <a:r>
              <a:rPr lang="it-IT" sz="2400" b="1" dirty="0">
                <a:solidFill>
                  <a:srgbClr val="002060"/>
                </a:solidFill>
              </a:rPr>
              <a:t>un problema </a:t>
            </a:r>
            <a:r>
              <a:rPr lang="it-IT" sz="2400" dirty="0">
                <a:solidFill>
                  <a:srgbClr val="002060"/>
                </a:solidFill>
              </a:rPr>
              <a:t>a scelta del candidato tra due proposte e nella risposta a </a:t>
            </a:r>
            <a:r>
              <a:rPr lang="it-IT" sz="2400" b="1" dirty="0">
                <a:solidFill>
                  <a:srgbClr val="002060"/>
                </a:solidFill>
              </a:rPr>
              <a:t>quattro quesiti </a:t>
            </a:r>
            <a:r>
              <a:rPr lang="it-IT" sz="2400" dirty="0">
                <a:solidFill>
                  <a:srgbClr val="002060"/>
                </a:solidFill>
              </a:rPr>
              <a:t>tra </a:t>
            </a:r>
            <a:r>
              <a:rPr lang="it-IT" sz="2400" b="1" dirty="0">
                <a:solidFill>
                  <a:srgbClr val="002060"/>
                </a:solidFill>
              </a:rPr>
              <a:t>otto</a:t>
            </a:r>
            <a:r>
              <a:rPr lang="it-IT" sz="2400" dirty="0">
                <a:solidFill>
                  <a:srgbClr val="002060"/>
                </a:solidFill>
              </a:rPr>
              <a:t> proposte. </a:t>
            </a:r>
          </a:p>
          <a:p>
            <a:pPr algn="just"/>
            <a:r>
              <a:rPr lang="it-IT" sz="2400" dirty="0">
                <a:solidFill>
                  <a:srgbClr val="002060"/>
                </a:solidFill>
              </a:rPr>
              <a:t>Essa è finalizzata ad accertare l'acquisizione dei principali </a:t>
            </a:r>
            <a:r>
              <a:rPr lang="it-IT" sz="2400" b="1" dirty="0">
                <a:solidFill>
                  <a:srgbClr val="002060"/>
                </a:solidFill>
              </a:rPr>
              <a:t>concetti e metodi della matematica di base, </a:t>
            </a:r>
            <a:r>
              <a:rPr lang="it-IT" sz="2400" dirty="0">
                <a:solidFill>
                  <a:srgbClr val="002060"/>
                </a:solidFill>
              </a:rPr>
              <a:t>anche in una </a:t>
            </a:r>
            <a:r>
              <a:rPr lang="it-IT" sz="2400" b="1" dirty="0">
                <a:solidFill>
                  <a:srgbClr val="002060"/>
                </a:solidFill>
              </a:rPr>
              <a:t>prospettiva</a:t>
            </a:r>
            <a:r>
              <a:rPr lang="it-IT" sz="2400" dirty="0">
                <a:solidFill>
                  <a:srgbClr val="002060"/>
                </a:solidFill>
              </a:rPr>
              <a:t> </a:t>
            </a:r>
            <a:r>
              <a:rPr lang="it-IT" sz="2400" b="1" dirty="0">
                <a:solidFill>
                  <a:srgbClr val="002060"/>
                </a:solidFill>
              </a:rPr>
              <a:t>storico-critica</a:t>
            </a:r>
            <a:r>
              <a:rPr lang="it-IT" sz="2400" dirty="0">
                <a:solidFill>
                  <a:srgbClr val="002060"/>
                </a:solidFill>
              </a:rPr>
              <a:t>, in relazione ai contenuti previsti dalle vigenti Indicazioni Nazionali per l’intero percorso di studio del liceo scientifico. </a:t>
            </a:r>
          </a:p>
          <a:p>
            <a:pPr algn="just"/>
            <a:r>
              <a:rPr lang="it-IT" sz="2400" dirty="0">
                <a:solidFill>
                  <a:srgbClr val="002060"/>
                </a:solidFill>
              </a:rPr>
              <a:t>In particolare, la prova mira a rilevare la </a:t>
            </a:r>
            <a:r>
              <a:rPr lang="it-IT" sz="2400" b="1" dirty="0">
                <a:solidFill>
                  <a:srgbClr val="002060"/>
                </a:solidFill>
              </a:rPr>
              <a:t>comprensione</a:t>
            </a:r>
            <a:r>
              <a:rPr lang="it-IT" sz="2400" dirty="0">
                <a:solidFill>
                  <a:srgbClr val="002060"/>
                </a:solidFill>
              </a:rPr>
              <a:t> e la </a:t>
            </a:r>
            <a:r>
              <a:rPr lang="it-IT" sz="2400" b="1" dirty="0">
                <a:solidFill>
                  <a:srgbClr val="002060"/>
                </a:solidFill>
              </a:rPr>
              <a:t>padronanza</a:t>
            </a:r>
            <a:r>
              <a:rPr lang="it-IT" sz="2400" dirty="0">
                <a:solidFill>
                  <a:srgbClr val="002060"/>
                </a:solidFill>
              </a:rPr>
              <a:t> del </a:t>
            </a:r>
            <a:r>
              <a:rPr lang="it-IT" sz="2400" b="1" dirty="0">
                <a:solidFill>
                  <a:srgbClr val="002060"/>
                </a:solidFill>
              </a:rPr>
              <a:t>metodo dimostrativo </a:t>
            </a:r>
            <a:r>
              <a:rPr lang="it-IT" sz="2400" dirty="0">
                <a:solidFill>
                  <a:srgbClr val="002060"/>
                </a:solidFill>
              </a:rPr>
              <a:t>nei vari ambiti della matematica e la </a:t>
            </a:r>
            <a:r>
              <a:rPr lang="it-IT" sz="2400" b="1" dirty="0">
                <a:solidFill>
                  <a:srgbClr val="002060"/>
                </a:solidFill>
              </a:rPr>
              <a:t>capacità</a:t>
            </a:r>
            <a:r>
              <a:rPr lang="it-IT" sz="2400" dirty="0">
                <a:solidFill>
                  <a:srgbClr val="002060"/>
                </a:solidFill>
              </a:rPr>
              <a:t> di argomentare correttamente applicando metodi e concetti matematici, attraverso l’uso del ragionamento logico. </a:t>
            </a:r>
            <a:endParaRPr lang="it-IT" sz="28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1" name="Gruppo 10"/>
          <p:cNvGrpSpPr/>
          <p:nvPr/>
        </p:nvGrpSpPr>
        <p:grpSpPr>
          <a:xfrm>
            <a:off x="-36512" y="-143387"/>
            <a:ext cx="5629432" cy="6884753"/>
            <a:chOff x="-36512" y="-143387"/>
            <a:chExt cx="5629432" cy="6884753"/>
          </a:xfrm>
        </p:grpSpPr>
        <p:cxnSp>
          <p:nvCxnSpPr>
            <p:cNvPr id="12" name="Connettore 1 11"/>
            <p:cNvCxnSpPr/>
            <p:nvPr/>
          </p:nvCxnSpPr>
          <p:spPr>
            <a:xfrm>
              <a:off x="517755" y="206139"/>
              <a:ext cx="0" cy="653522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nettore 1 12"/>
            <p:cNvCxnSpPr/>
            <p:nvPr/>
          </p:nvCxnSpPr>
          <p:spPr>
            <a:xfrm flipH="1">
              <a:off x="179512" y="6453336"/>
              <a:ext cx="5413408" cy="379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Immagine 1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36512" y="-143387"/>
              <a:ext cx="1535384" cy="760681"/>
            </a:xfrm>
            <a:prstGeom prst="rect">
              <a:avLst/>
            </a:prstGeom>
          </p:spPr>
        </p:pic>
      </p:grpSp>
      <p:sp>
        <p:nvSpPr>
          <p:cNvPr id="15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5508104" y="6252951"/>
            <a:ext cx="3551080" cy="365125"/>
          </a:xfrm>
          <a:solidFill>
            <a:srgbClr val="00B0F0"/>
          </a:solidFill>
          <a:ln>
            <a:noFill/>
          </a:ln>
        </p:spPr>
        <p:txBody>
          <a:bodyPr/>
          <a:lstStyle/>
          <a:p>
            <a:r>
              <a:rPr lang="it-IT" dirty="0" smtClean="0">
                <a:solidFill>
                  <a:schemeClr val="bg1"/>
                </a:solidFill>
              </a:rPr>
              <a:t>Domenica DI SORBO – Dirigente Tecnico  MIUR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-9822" y="11857"/>
            <a:ext cx="915382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3200" dirty="0">
                <a:solidFill>
                  <a:srgbClr val="C00000"/>
                </a:solidFill>
                <a:latin typeface="Agency FB" panose="020B0503020202020204" pitchFamily="34" charset="0"/>
              </a:rPr>
              <a:t>DISCIPLINA: </a:t>
            </a:r>
            <a:r>
              <a:rPr lang="it-IT" sz="3200" b="1" dirty="0">
                <a:solidFill>
                  <a:srgbClr val="C00000"/>
                </a:solidFill>
                <a:latin typeface="Agency FB" panose="020B0503020202020204" pitchFamily="34" charset="0"/>
              </a:rPr>
              <a:t>MATEMATICA</a:t>
            </a:r>
          </a:p>
          <a:p>
            <a:pPr algn="ctr"/>
            <a:r>
              <a:rPr lang="it-IT" sz="3200" dirty="0">
                <a:solidFill>
                  <a:srgbClr val="002060"/>
                </a:solidFill>
                <a:latin typeface="Agency FB" panose="020B0503020202020204" pitchFamily="34" charset="0"/>
              </a:rPr>
              <a:t>Caratteristiche della prova d’esame</a:t>
            </a:r>
          </a:p>
        </p:txBody>
      </p:sp>
    </p:spTree>
    <p:extLst>
      <p:ext uri="{BB962C8B-B14F-4D97-AF65-F5344CB8AC3E}">
        <p14:creationId xmlns:p14="http://schemas.microsoft.com/office/powerpoint/2010/main" val="2151630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asellaDiTesto 12"/>
          <p:cNvSpPr txBox="1"/>
          <p:nvPr/>
        </p:nvSpPr>
        <p:spPr>
          <a:xfrm>
            <a:off x="455271" y="124851"/>
            <a:ext cx="8626245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dirty="0">
                <a:solidFill>
                  <a:srgbClr val="C00000"/>
                </a:solidFill>
                <a:latin typeface="Agency FB" panose="020B0503020202020204" pitchFamily="34" charset="0"/>
              </a:rPr>
              <a:t>Griglia di valutazione </a:t>
            </a:r>
            <a:r>
              <a:rPr lang="it-IT" sz="3200" dirty="0" smtClean="0">
                <a:solidFill>
                  <a:srgbClr val="C00000"/>
                </a:solidFill>
                <a:latin typeface="Agency FB" panose="020B0503020202020204" pitchFamily="34" charset="0"/>
              </a:rPr>
              <a:t>integrata</a:t>
            </a:r>
          </a:p>
          <a:p>
            <a:pPr algn="ctr"/>
            <a:r>
              <a:rPr lang="it-IT" sz="2600" dirty="0">
                <a:solidFill>
                  <a:srgbClr val="C00000"/>
                </a:solidFill>
                <a:latin typeface="Agency FB" panose="020B0503020202020204" pitchFamily="34" charset="0"/>
              </a:rPr>
              <a:t>da UTILIZZARE nel CASO in  CUI la PROVA COINVOLGA PIÙ DISCIPLINE</a:t>
            </a:r>
            <a:r>
              <a:rPr lang="it-IT" sz="2600" dirty="0" smtClean="0">
                <a:solidFill>
                  <a:srgbClr val="C00000"/>
                </a:solidFill>
                <a:latin typeface="Agency FB" panose="020B0503020202020204" pitchFamily="34" charset="0"/>
              </a:rPr>
              <a:t> </a:t>
            </a:r>
            <a:endParaRPr lang="it-IT" sz="2600" dirty="0">
              <a:solidFill>
                <a:srgbClr val="C00000"/>
              </a:solidFill>
              <a:latin typeface="Agency FB" panose="020B0503020202020204" pitchFamily="34" charset="0"/>
            </a:endParaRPr>
          </a:p>
        </p:txBody>
      </p:sp>
      <p:grpSp>
        <p:nvGrpSpPr>
          <p:cNvPr id="7" name="Gruppo 6"/>
          <p:cNvGrpSpPr/>
          <p:nvPr/>
        </p:nvGrpSpPr>
        <p:grpSpPr>
          <a:xfrm>
            <a:off x="-36512" y="-143387"/>
            <a:ext cx="5629432" cy="6884753"/>
            <a:chOff x="-36512" y="-143387"/>
            <a:chExt cx="5629432" cy="6884753"/>
          </a:xfrm>
        </p:grpSpPr>
        <p:cxnSp>
          <p:nvCxnSpPr>
            <p:cNvPr id="9" name="Connettore 1 8"/>
            <p:cNvCxnSpPr/>
            <p:nvPr/>
          </p:nvCxnSpPr>
          <p:spPr>
            <a:xfrm>
              <a:off x="517755" y="206139"/>
              <a:ext cx="0" cy="653522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Connettore 1 9"/>
            <p:cNvCxnSpPr/>
            <p:nvPr/>
          </p:nvCxnSpPr>
          <p:spPr>
            <a:xfrm flipH="1">
              <a:off x="179512" y="6453336"/>
              <a:ext cx="5413408" cy="379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1" name="Immagine 10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36512" y="-143387"/>
              <a:ext cx="1535384" cy="760681"/>
            </a:xfrm>
            <a:prstGeom prst="rect">
              <a:avLst/>
            </a:prstGeom>
          </p:spPr>
        </p:pic>
      </p:grpSp>
      <p:sp>
        <p:nvSpPr>
          <p:cNvPr id="12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5508104" y="6252951"/>
            <a:ext cx="3551080" cy="365125"/>
          </a:xfrm>
          <a:solidFill>
            <a:srgbClr val="00B0F0"/>
          </a:solidFill>
          <a:ln>
            <a:noFill/>
          </a:ln>
        </p:spPr>
        <p:txBody>
          <a:bodyPr/>
          <a:lstStyle/>
          <a:p>
            <a:r>
              <a:rPr lang="it-IT" dirty="0" smtClean="0">
                <a:solidFill>
                  <a:schemeClr val="bg1"/>
                </a:solidFill>
              </a:rPr>
              <a:t>Domenica DI SORBO – Dirigente Tecnico  MIUR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Rettangolo 1"/>
          <p:cNvSpPr/>
          <p:nvPr/>
        </p:nvSpPr>
        <p:spPr>
          <a:xfrm>
            <a:off x="517755" y="1582341"/>
            <a:ext cx="8518741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it-IT" dirty="0"/>
          </a:p>
          <a:p>
            <a:pPr algn="just"/>
            <a:r>
              <a:rPr lang="it-IT" sz="2800" dirty="0" smtClean="0">
                <a:solidFill>
                  <a:srgbClr val="002060"/>
                </a:solidFill>
              </a:rPr>
              <a:t>Nel </a:t>
            </a:r>
            <a:r>
              <a:rPr lang="it-IT" sz="2800" dirty="0">
                <a:solidFill>
                  <a:srgbClr val="002060"/>
                </a:solidFill>
              </a:rPr>
              <a:t>caso in cui la scelta del D. M. emanato annualmente ai sensi dell’art. 17, comma 7 del D. </a:t>
            </a:r>
            <a:r>
              <a:rPr lang="it-IT" sz="2800" dirty="0" err="1">
                <a:solidFill>
                  <a:srgbClr val="002060"/>
                </a:solidFill>
              </a:rPr>
              <a:t>Lgs</a:t>
            </a:r>
            <a:r>
              <a:rPr lang="it-IT" sz="2800" dirty="0">
                <a:solidFill>
                  <a:srgbClr val="002060"/>
                </a:solidFill>
              </a:rPr>
              <a:t>. 62/2017 ricada su una prova </a:t>
            </a:r>
            <a:r>
              <a:rPr lang="it-IT" sz="2800" b="1" dirty="0">
                <a:solidFill>
                  <a:srgbClr val="002060"/>
                </a:solidFill>
              </a:rPr>
              <a:t>concernente più discipline</a:t>
            </a:r>
            <a:r>
              <a:rPr lang="it-IT" sz="2800" dirty="0">
                <a:solidFill>
                  <a:srgbClr val="002060"/>
                </a:solidFill>
              </a:rPr>
              <a:t>, la traccia sarà predisposta, sia per la prima parte che per i quesiti, in modo da proporre temi, argomenti, situazioni problematiche che consentano, </a:t>
            </a:r>
            <a:r>
              <a:rPr lang="it-IT" sz="2800" b="1" dirty="0">
                <a:solidFill>
                  <a:srgbClr val="002060"/>
                </a:solidFill>
              </a:rPr>
              <a:t>in modo integrato</a:t>
            </a:r>
            <a:r>
              <a:rPr lang="it-IT" sz="2800" dirty="0">
                <a:solidFill>
                  <a:srgbClr val="002060"/>
                </a:solidFill>
              </a:rPr>
              <a:t>, di accertare le conoscenze, abilità e competenze attese dal PECUP dell’indirizzo e afferenti ai diversi ambiti disciplinari.</a:t>
            </a:r>
          </a:p>
        </p:txBody>
      </p:sp>
    </p:spTree>
    <p:extLst>
      <p:ext uri="{BB962C8B-B14F-4D97-AF65-F5344CB8AC3E}">
        <p14:creationId xmlns:p14="http://schemas.microsoft.com/office/powerpoint/2010/main" val="3816769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asellaDiTesto 12"/>
          <p:cNvSpPr txBox="1"/>
          <p:nvPr/>
        </p:nvSpPr>
        <p:spPr>
          <a:xfrm>
            <a:off x="517754" y="99789"/>
            <a:ext cx="86262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3200" dirty="0">
                <a:solidFill>
                  <a:srgbClr val="C00000"/>
                </a:solidFill>
                <a:latin typeface="Agency FB" panose="020B0503020202020204" pitchFamily="34" charset="0"/>
              </a:rPr>
              <a:t>Griglia di valutazione per l’attribuzione dei punteggi </a:t>
            </a:r>
            <a:r>
              <a:rPr lang="it-IT" sz="3200" dirty="0">
                <a:solidFill>
                  <a:schemeClr val="bg1"/>
                </a:solidFill>
                <a:latin typeface="Agency FB" panose="020B0503020202020204" pitchFamily="34" charset="0"/>
              </a:rPr>
              <a:t>	</a:t>
            </a:r>
            <a:endParaRPr lang="it-IT" sz="2400" dirty="0">
              <a:solidFill>
                <a:schemeClr val="bg1"/>
              </a:solidFill>
              <a:latin typeface="Agency FB" panose="020B0503020202020204" pitchFamily="34" charset="0"/>
            </a:endParaRPr>
          </a:p>
        </p:txBody>
      </p:sp>
      <p:grpSp>
        <p:nvGrpSpPr>
          <p:cNvPr id="7" name="Gruppo 6"/>
          <p:cNvGrpSpPr/>
          <p:nvPr/>
        </p:nvGrpSpPr>
        <p:grpSpPr>
          <a:xfrm>
            <a:off x="-36512" y="-143387"/>
            <a:ext cx="5629432" cy="6884753"/>
            <a:chOff x="-36512" y="-143387"/>
            <a:chExt cx="5629432" cy="6884753"/>
          </a:xfrm>
        </p:grpSpPr>
        <p:cxnSp>
          <p:nvCxnSpPr>
            <p:cNvPr id="9" name="Connettore 1 8"/>
            <p:cNvCxnSpPr/>
            <p:nvPr/>
          </p:nvCxnSpPr>
          <p:spPr>
            <a:xfrm>
              <a:off x="517755" y="206139"/>
              <a:ext cx="0" cy="653522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Connettore 1 9"/>
            <p:cNvCxnSpPr/>
            <p:nvPr/>
          </p:nvCxnSpPr>
          <p:spPr>
            <a:xfrm flipH="1">
              <a:off x="179512" y="6453336"/>
              <a:ext cx="5413408" cy="379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1" name="Immagine 10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36512" y="-143387"/>
              <a:ext cx="1535384" cy="760681"/>
            </a:xfrm>
            <a:prstGeom prst="rect">
              <a:avLst/>
            </a:prstGeom>
          </p:spPr>
        </p:pic>
      </p:grpSp>
      <p:sp>
        <p:nvSpPr>
          <p:cNvPr id="12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5508104" y="6252951"/>
            <a:ext cx="3551080" cy="365125"/>
          </a:xfrm>
          <a:solidFill>
            <a:srgbClr val="00B0F0"/>
          </a:solidFill>
          <a:ln>
            <a:noFill/>
          </a:ln>
        </p:spPr>
        <p:txBody>
          <a:bodyPr/>
          <a:lstStyle/>
          <a:p>
            <a:r>
              <a:rPr lang="it-IT" dirty="0" smtClean="0">
                <a:solidFill>
                  <a:schemeClr val="bg1"/>
                </a:solidFill>
              </a:rPr>
              <a:t>Domenica DI SORBO – Dirigente Tecnico  MIUR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3" name="Tabel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8650608"/>
              </p:ext>
            </p:extLst>
          </p:nvPr>
        </p:nvGraphicFramePr>
        <p:xfrm>
          <a:off x="540209" y="786447"/>
          <a:ext cx="8581533" cy="54886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62557"/>
                <a:gridCol w="1718976"/>
              </a:tblGrid>
              <a:tr h="69397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Indicatore </a:t>
                      </a:r>
                      <a:r>
                        <a:rPr lang="it-IT" sz="1800" b="0" i="1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(correlato agli obiettivi della prova) </a:t>
                      </a:r>
                      <a:r>
                        <a:rPr lang="it-IT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0" i="0" u="none" strike="noStrike" kern="1200" baseline="0" dirty="0" smtClean="0">
                          <a:solidFill>
                            <a:schemeClr val="lt1"/>
                          </a:solidFill>
                          <a:latin typeface="Agency FB" panose="020B0503020202020204" pitchFamily="34" charset="0"/>
                          <a:ea typeface="+mn-ea"/>
                          <a:cs typeface="+mn-cs"/>
                        </a:rPr>
                        <a:t>Punteggio </a:t>
                      </a:r>
                      <a:r>
                        <a:rPr lang="it-IT" sz="1800" b="0" i="0" u="none" strike="noStrike" kern="1200" baseline="0" dirty="0" err="1" smtClean="0">
                          <a:solidFill>
                            <a:schemeClr val="lt1"/>
                          </a:solidFill>
                          <a:latin typeface="Agency FB" panose="020B0503020202020204" pitchFamily="34" charset="0"/>
                          <a:ea typeface="+mn-ea"/>
                          <a:cs typeface="+mn-cs"/>
                        </a:rPr>
                        <a:t>max</a:t>
                      </a:r>
                      <a:r>
                        <a:rPr lang="it-IT" sz="1800" b="0" i="0" u="none" strike="noStrike" kern="1200" baseline="0" dirty="0" smtClean="0">
                          <a:solidFill>
                            <a:schemeClr val="lt1"/>
                          </a:solidFill>
                          <a:latin typeface="Agency FB" panose="020B0503020202020204" pitchFamily="34" charset="0"/>
                          <a:ea typeface="+mn-ea"/>
                          <a:cs typeface="+mn-cs"/>
                        </a:rPr>
                        <a:t> per ogni indicatore</a:t>
                      </a:r>
                      <a:endParaRPr lang="it-IT" b="0" dirty="0">
                        <a:latin typeface="Agency FB" panose="020B0503020202020204" pitchFamily="34" charset="0"/>
                      </a:endParaRPr>
                    </a:p>
                  </a:txBody>
                  <a:tcPr/>
                </a:tc>
              </a:tr>
              <a:tr h="940470">
                <a:tc>
                  <a:txBody>
                    <a:bodyPr/>
                    <a:lstStyle/>
                    <a:p>
                      <a:r>
                        <a:rPr lang="it-IT" sz="1800" b="1" i="0" u="none" strike="noStrike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Analizzare </a:t>
                      </a:r>
                      <a:endParaRPr lang="it-IT" sz="1800" b="0" i="0" u="none" strike="noStrike" kern="1200" baseline="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0" i="0" u="none" strike="noStrike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Esaminare la situazione fisica proposta formulando le ipotesi esplicative attraverso modelli o analogie o leggi. </a:t>
                      </a:r>
                      <a:endParaRPr lang="it-IT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dirty="0" smtClean="0"/>
                    </a:p>
                    <a:p>
                      <a:pPr algn="ctr"/>
                      <a:r>
                        <a:rPr lang="it-IT" dirty="0" smtClean="0"/>
                        <a:t>5</a:t>
                      </a:r>
                      <a:endParaRPr lang="it-IT" dirty="0"/>
                    </a:p>
                  </a:txBody>
                  <a:tcPr/>
                </a:tc>
              </a:tr>
              <a:tr h="1202422">
                <a:tc>
                  <a:txBody>
                    <a:bodyPr/>
                    <a:lstStyle/>
                    <a:p>
                      <a:r>
                        <a:rPr lang="it-IT" sz="1800" b="1" i="0" u="none" strike="noStrike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Sviluppare il processo risolutivo </a:t>
                      </a:r>
                      <a:endParaRPr lang="it-IT" sz="1800" b="0" i="0" u="none" strike="noStrike" kern="1200" baseline="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0" i="0" u="none" strike="noStrike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Formalizzare situazioni problematiche e applicare i concetti e i metodi matematici e gli strumenti disciplinari rilevanti per la loro risoluzione, eseguendo i calcoli necessari.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dirty="0" smtClean="0"/>
                    </a:p>
                    <a:p>
                      <a:pPr algn="ctr"/>
                      <a:r>
                        <a:rPr lang="it-IT" dirty="0" smtClean="0"/>
                        <a:t>6</a:t>
                      </a:r>
                      <a:endParaRPr lang="it-IT" dirty="0"/>
                    </a:p>
                  </a:txBody>
                  <a:tcPr/>
                </a:tc>
              </a:tr>
              <a:tr h="1115536">
                <a:tc>
                  <a:txBody>
                    <a:bodyPr/>
                    <a:lstStyle/>
                    <a:p>
                      <a:r>
                        <a:rPr lang="it-IT" sz="1800" b="1" i="0" u="none" strike="noStrike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Interpretare, rappresentare , elaborare i dati </a:t>
                      </a:r>
                      <a:endParaRPr lang="it-IT" sz="1800" b="0" i="0" u="none" strike="noStrike" kern="1200" baseline="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0" i="0" u="none" strike="noStrike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Interpretare e/o elaborare i dati proposti e/o ricavati, anche di natura sperimentale, verificandone la pertinenza al modello scelto. Rappresentare e collegare i dati adoperando i necessari codici grafico-simbolici. 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dirty="0" smtClean="0"/>
                    </a:p>
                    <a:p>
                      <a:pPr algn="ctr"/>
                      <a:r>
                        <a:rPr lang="it-IT" dirty="0" smtClean="0"/>
                        <a:t>5</a:t>
                      </a:r>
                      <a:endParaRPr lang="it-IT" dirty="0"/>
                    </a:p>
                  </a:txBody>
                  <a:tcPr/>
                </a:tc>
              </a:tr>
              <a:tr h="1142821">
                <a:tc>
                  <a:txBody>
                    <a:bodyPr/>
                    <a:lstStyle/>
                    <a:p>
                      <a:r>
                        <a:rPr lang="it-IT" sz="1800" b="1" i="0" u="none" strike="noStrike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Argomentare </a:t>
                      </a:r>
                      <a:endParaRPr lang="it-IT" sz="1800" b="0" i="0" u="none" strike="noStrike" kern="1200" baseline="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r>
                        <a:rPr lang="it-IT" sz="1800" b="0" i="0" u="none" strike="noStrike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Descrivere il processo risolutivo adottato, la strategia risolutiva e i passaggi fondamentali. Comunicare i risultati ottenuti valutandone la coerenza con la situazione problematica proposta. </a:t>
                      </a:r>
                      <a:r>
                        <a:rPr lang="it-IT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dirty="0" smtClean="0"/>
                    </a:p>
                    <a:p>
                      <a:pPr algn="ctr"/>
                      <a:r>
                        <a:rPr lang="it-IT" dirty="0" smtClean="0"/>
                        <a:t>4</a:t>
                      </a:r>
                      <a:endParaRPr lang="it-IT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0573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683568" y="1115452"/>
            <a:ext cx="6768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grpSp>
        <p:nvGrpSpPr>
          <p:cNvPr id="3" name="Gruppo 12"/>
          <p:cNvGrpSpPr/>
          <p:nvPr/>
        </p:nvGrpSpPr>
        <p:grpSpPr>
          <a:xfrm>
            <a:off x="-36512" y="-143387"/>
            <a:ext cx="5629432" cy="6884753"/>
            <a:chOff x="-36512" y="-143387"/>
            <a:chExt cx="5629432" cy="6884753"/>
          </a:xfrm>
        </p:grpSpPr>
        <p:cxnSp>
          <p:nvCxnSpPr>
            <p:cNvPr id="14" name="Connettore 1 13"/>
            <p:cNvCxnSpPr/>
            <p:nvPr/>
          </p:nvCxnSpPr>
          <p:spPr>
            <a:xfrm>
              <a:off x="517755" y="206139"/>
              <a:ext cx="0" cy="653522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nettore 1 14"/>
            <p:cNvCxnSpPr/>
            <p:nvPr/>
          </p:nvCxnSpPr>
          <p:spPr>
            <a:xfrm flipH="1">
              <a:off x="179512" y="6453336"/>
              <a:ext cx="5413408" cy="379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6" name="Immagine 1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36512" y="-143387"/>
              <a:ext cx="1535384" cy="760681"/>
            </a:xfrm>
            <a:prstGeom prst="rect">
              <a:avLst/>
            </a:prstGeom>
          </p:spPr>
        </p:pic>
      </p:grpSp>
      <p:sp>
        <p:nvSpPr>
          <p:cNvPr id="17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5508104" y="6252951"/>
            <a:ext cx="3551080" cy="365125"/>
          </a:xfrm>
          <a:solidFill>
            <a:srgbClr val="00B0F0"/>
          </a:solidFill>
          <a:ln>
            <a:noFill/>
          </a:ln>
        </p:spPr>
        <p:txBody>
          <a:bodyPr/>
          <a:lstStyle/>
          <a:p>
            <a:r>
              <a:rPr lang="it-IT" dirty="0" smtClean="0">
                <a:solidFill>
                  <a:schemeClr val="bg1"/>
                </a:solidFill>
              </a:rPr>
              <a:t>Domenica DI SORBO – Dirigente Tecnico  MIUR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1785918" y="4357694"/>
            <a:ext cx="6000792" cy="1143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500034" y="928670"/>
            <a:ext cx="8429684" cy="51090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it-IT" altLang="zh-CN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SimSun" pitchFamily="2" charset="-122"/>
                <a:cs typeface="Mangal" pitchFamily="18" charset="0"/>
              </a:rPr>
              <a:t>Le proposte devono </a:t>
            </a:r>
            <a:r>
              <a:rPr kumimoji="0" lang="it-IT" altLang="zh-CN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SimSun" pitchFamily="2" charset="-122"/>
                <a:cs typeface="Mangal" pitchFamily="18" charset="0"/>
              </a:rPr>
              <a:t>aderire</a:t>
            </a:r>
            <a:r>
              <a:rPr kumimoji="0" lang="it-IT" altLang="zh-CN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SimSun" pitchFamily="2" charset="-122"/>
                <a:cs typeface="Mangal" pitchFamily="18" charset="0"/>
              </a:rPr>
              <a:t> strettamente ai Quadri di Riferimento di matematica e  di fisica.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it-IT" altLang="zh-CN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SimSun" pitchFamily="2" charset="-122"/>
                <a:cs typeface="Mangal" pitchFamily="18" charset="0"/>
              </a:rPr>
              <a:t>I contenuti spazieranno, in modo equilibrato, attraverso i vari contenuti previsti da tali </a:t>
            </a:r>
            <a:r>
              <a:rPr kumimoji="0" lang="it-IT" altLang="zh-CN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SimSun" pitchFamily="2" charset="-122"/>
                <a:cs typeface="Mangal" pitchFamily="18" charset="0"/>
              </a:rPr>
              <a:t>Quadri di Riferimento</a:t>
            </a:r>
            <a:r>
              <a:rPr kumimoji="0" lang="it-IT" altLang="zh-CN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SimSun" pitchFamily="2" charset="-122"/>
                <a:cs typeface="Mangal" pitchFamily="18" charset="0"/>
              </a:rPr>
              <a:t>, senza limitarsi in via esclusiva sempre agli stessi aspetti (come lo studio di funzione per la matematica o l'elettromagnetismo per la fisica).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it-IT" sz="2800" dirty="0" smtClean="0">
                <a:solidFill>
                  <a:srgbClr val="002060"/>
                </a:solidFill>
              </a:rPr>
              <a:t>I problemi </a:t>
            </a:r>
            <a:r>
              <a:rPr lang="it-IT" sz="2800" b="1" dirty="0" smtClean="0">
                <a:solidFill>
                  <a:srgbClr val="002060"/>
                </a:solidFill>
              </a:rPr>
              <a:t>proposti eviteranno</a:t>
            </a:r>
            <a:r>
              <a:rPr lang="it-IT" sz="2800" dirty="0" smtClean="0">
                <a:solidFill>
                  <a:srgbClr val="002060"/>
                </a:solidFill>
              </a:rPr>
              <a:t> quanto più possibile la presenza di sottoquesiti "a cascata", nei quali la risposta errata o mancata di una parte precedente impedisce di svolgere una o più parti successive</a:t>
            </a:r>
            <a:endParaRPr kumimoji="0" lang="it-IT" altLang="zh-CN" sz="2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zh-CN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CasellaDiTesto 11"/>
          <p:cNvSpPr txBox="1"/>
          <p:nvPr/>
        </p:nvSpPr>
        <p:spPr>
          <a:xfrm>
            <a:off x="2500298" y="142852"/>
            <a:ext cx="4286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altLang="zh-CN" sz="4000" b="1" i="1" dirty="0" smtClean="0">
                <a:solidFill>
                  <a:srgbClr val="C00000"/>
                </a:solidFill>
                <a:ea typeface="SimSun" pitchFamily="2" charset="-122"/>
                <a:cs typeface="Mangal" pitchFamily="18" charset="0"/>
              </a:rPr>
              <a:t>?</a:t>
            </a:r>
            <a:endParaRPr lang="it-IT" sz="4000" b="1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6774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683568" y="1115452"/>
            <a:ext cx="6768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grpSp>
        <p:nvGrpSpPr>
          <p:cNvPr id="3" name="Gruppo 12"/>
          <p:cNvGrpSpPr/>
          <p:nvPr/>
        </p:nvGrpSpPr>
        <p:grpSpPr>
          <a:xfrm>
            <a:off x="-36512" y="-143387"/>
            <a:ext cx="5629432" cy="6884753"/>
            <a:chOff x="-36512" y="-143387"/>
            <a:chExt cx="5629432" cy="6884753"/>
          </a:xfrm>
        </p:grpSpPr>
        <p:cxnSp>
          <p:nvCxnSpPr>
            <p:cNvPr id="14" name="Connettore 1 13"/>
            <p:cNvCxnSpPr/>
            <p:nvPr/>
          </p:nvCxnSpPr>
          <p:spPr>
            <a:xfrm>
              <a:off x="517755" y="206139"/>
              <a:ext cx="0" cy="653522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nettore 1 14"/>
            <p:cNvCxnSpPr/>
            <p:nvPr/>
          </p:nvCxnSpPr>
          <p:spPr>
            <a:xfrm flipH="1">
              <a:off x="179512" y="6453336"/>
              <a:ext cx="5413408" cy="379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6" name="Immagine 1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36512" y="-143387"/>
              <a:ext cx="1535384" cy="760681"/>
            </a:xfrm>
            <a:prstGeom prst="rect">
              <a:avLst/>
            </a:prstGeom>
          </p:spPr>
        </p:pic>
      </p:grpSp>
      <p:sp>
        <p:nvSpPr>
          <p:cNvPr id="17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5508104" y="6252951"/>
            <a:ext cx="3551080" cy="365125"/>
          </a:xfrm>
          <a:solidFill>
            <a:srgbClr val="00B0F0"/>
          </a:solidFill>
          <a:ln>
            <a:noFill/>
          </a:ln>
        </p:spPr>
        <p:txBody>
          <a:bodyPr/>
          <a:lstStyle/>
          <a:p>
            <a:r>
              <a:rPr lang="it-IT" dirty="0" smtClean="0">
                <a:solidFill>
                  <a:schemeClr val="bg1"/>
                </a:solidFill>
              </a:rPr>
              <a:t>Domenica DI SORBO – Dirigente Tecnico  MIUR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1785918" y="4357694"/>
            <a:ext cx="6000792" cy="1143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500034" y="928670"/>
            <a:ext cx="8429684" cy="4001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it-IT" sz="2800" dirty="0" smtClean="0"/>
              <a:t>3. </a:t>
            </a:r>
            <a:r>
              <a:rPr lang="it-IT" sz="2600" dirty="0" smtClean="0"/>
              <a:t>Supponendo che la funzione q(t) rappresenti, per  </a:t>
            </a:r>
            <a:r>
              <a:rPr lang="it-IT" sz="2600" smtClean="0"/>
              <a:t>t≥</a:t>
            </a:r>
            <a:r>
              <a:rPr lang="it-IT" sz="2600" dirty="0" smtClean="0"/>
              <a:t> 0, la carica elettrica (misurata in C) che attraversa all’istante di tempo </a:t>
            </a:r>
            <a:r>
              <a:rPr lang="it-IT" sz="2600" i="1" dirty="0" smtClean="0"/>
              <a:t>t (misurato in s) la sezione di un certo conduttore, </a:t>
            </a:r>
            <a:r>
              <a:rPr lang="it-IT" sz="2600" dirty="0" smtClean="0"/>
              <a:t>determinare le dimensioni fisiche delle costanti  e  sopra indicate. </a:t>
            </a:r>
          </a:p>
          <a:p>
            <a:pPr algn="just"/>
            <a:r>
              <a:rPr lang="it-IT" sz="2600" dirty="0" smtClean="0"/>
              <a:t>Esprimere l’intensità di corrente ") che fluisce nel conduttore all’istante </a:t>
            </a:r>
            <a:r>
              <a:rPr lang="it-IT" sz="2600" i="1" dirty="0" smtClean="0"/>
              <a:t>t; determinare il valore </a:t>
            </a:r>
            <a:r>
              <a:rPr lang="it-IT" sz="2600" dirty="0" smtClean="0"/>
              <a:t>massimo ed il valore minimo di tale corrente e a quale valore essa si assesta col trascorrere del tempo.</a:t>
            </a:r>
          </a:p>
          <a:p>
            <a:endParaRPr kumimoji="0" lang="it-IT" altLang="zh-CN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6774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683568" y="1115452"/>
            <a:ext cx="6768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grpSp>
        <p:nvGrpSpPr>
          <p:cNvPr id="3" name="Gruppo 12"/>
          <p:cNvGrpSpPr/>
          <p:nvPr/>
        </p:nvGrpSpPr>
        <p:grpSpPr>
          <a:xfrm>
            <a:off x="-36512" y="-143387"/>
            <a:ext cx="5629432" cy="6884753"/>
            <a:chOff x="-36512" y="-143387"/>
            <a:chExt cx="5629432" cy="6884753"/>
          </a:xfrm>
        </p:grpSpPr>
        <p:cxnSp>
          <p:nvCxnSpPr>
            <p:cNvPr id="14" name="Connettore 1 13"/>
            <p:cNvCxnSpPr/>
            <p:nvPr/>
          </p:nvCxnSpPr>
          <p:spPr>
            <a:xfrm>
              <a:off x="517755" y="206139"/>
              <a:ext cx="0" cy="653522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nettore 1 14"/>
            <p:cNvCxnSpPr/>
            <p:nvPr/>
          </p:nvCxnSpPr>
          <p:spPr>
            <a:xfrm flipH="1">
              <a:off x="179512" y="6453336"/>
              <a:ext cx="5413408" cy="379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6" name="Immagine 1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36512" y="-143387"/>
              <a:ext cx="1535384" cy="760681"/>
            </a:xfrm>
            <a:prstGeom prst="rect">
              <a:avLst/>
            </a:prstGeom>
          </p:spPr>
        </p:pic>
      </p:grpSp>
      <p:sp>
        <p:nvSpPr>
          <p:cNvPr id="17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5508104" y="6252951"/>
            <a:ext cx="3551080" cy="365125"/>
          </a:xfrm>
          <a:solidFill>
            <a:srgbClr val="00B0F0"/>
          </a:solidFill>
          <a:ln>
            <a:noFill/>
          </a:ln>
        </p:spPr>
        <p:txBody>
          <a:bodyPr/>
          <a:lstStyle/>
          <a:p>
            <a:r>
              <a:rPr lang="it-IT" dirty="0" smtClean="0">
                <a:solidFill>
                  <a:schemeClr val="bg1"/>
                </a:solidFill>
              </a:rPr>
              <a:t>Domenica DI SORBO – Dirigente Tecnico  MIUR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1785918" y="4357694"/>
            <a:ext cx="6000792" cy="1143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500034" y="928670"/>
            <a:ext cx="8429684" cy="855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it-IT" sz="2800" dirty="0" smtClean="0"/>
              <a:t>Supponendo che la funzione ) rappresenti, per  ≥ 0, la carica elettrica (misurata in !)</a:t>
            </a:r>
          </a:p>
          <a:p>
            <a:r>
              <a:rPr lang="it-IT" sz="2800" dirty="0" smtClean="0"/>
              <a:t>che attraversa all’istante di tempo </a:t>
            </a:r>
            <a:r>
              <a:rPr lang="it-IT" sz="2800" i="1" dirty="0" smtClean="0"/>
              <a:t>t (misurato in s) la sezione di un certo conduttore,</a:t>
            </a:r>
          </a:p>
          <a:p>
            <a:r>
              <a:rPr lang="it-IT" sz="2800" dirty="0" smtClean="0"/>
              <a:t>determinare le dimensioni fisiche delle costanti  e  sopra indicate. Esprimere</a:t>
            </a:r>
          </a:p>
          <a:p>
            <a:r>
              <a:rPr lang="it-IT" sz="2800" dirty="0" smtClean="0"/>
              <a:t>l’intensità di corrente ") che fluisce nel conduttore all’istante </a:t>
            </a:r>
            <a:r>
              <a:rPr lang="it-IT" sz="2800" i="1" dirty="0" smtClean="0"/>
              <a:t>t; determinare il valore</a:t>
            </a:r>
          </a:p>
          <a:p>
            <a:r>
              <a:rPr lang="it-IT" sz="2800" dirty="0" smtClean="0"/>
              <a:t>massimo ed il valore minimo di tale corrente e a quale valore essa si assesta col trascorrere</a:t>
            </a:r>
          </a:p>
          <a:p>
            <a:r>
              <a:rPr lang="it-IT" sz="2800" dirty="0" smtClean="0"/>
              <a:t>del tempo.</a:t>
            </a:r>
          </a:p>
          <a:p>
            <a:r>
              <a:rPr lang="it-IT" sz="2800" dirty="0" smtClean="0"/>
              <a:t>4. Determinare la carica totale #$) che attraversa la sezione del conduttore in un dato</a:t>
            </a:r>
          </a:p>
          <a:p>
            <a:r>
              <a:rPr lang="it-IT" sz="2800" dirty="0" smtClean="0"/>
              <a:t>intervallo di tempo %0, $&amp;, per $ ≥ 0. A quale valore tende #$) per $ → +∞ ?</a:t>
            </a:r>
          </a:p>
          <a:p>
            <a:r>
              <a:rPr lang="it-IT" sz="2800" dirty="0" smtClean="0"/>
              <a:t>Supponendo che la resistenza del conduttore sia * = 3Ω, scrivere (senza poi effettuare il</a:t>
            </a:r>
          </a:p>
          <a:p>
            <a:r>
              <a:rPr lang="it-IT" sz="2800" dirty="0" smtClean="0"/>
              <a:t>calcolo) un integrale che fornisca l’energia dissipata nell’intervallo di tempo %0, $&amp;.</a:t>
            </a:r>
            <a:endParaRPr kumimoji="0" lang="it-IT" altLang="zh-CN" sz="2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zh-CN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6774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683568" y="1115452"/>
            <a:ext cx="6768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grpSp>
        <p:nvGrpSpPr>
          <p:cNvPr id="3" name="Gruppo 12"/>
          <p:cNvGrpSpPr/>
          <p:nvPr/>
        </p:nvGrpSpPr>
        <p:grpSpPr>
          <a:xfrm>
            <a:off x="-36512" y="-143387"/>
            <a:ext cx="5629432" cy="6884753"/>
            <a:chOff x="-36512" y="-143387"/>
            <a:chExt cx="5629432" cy="6884753"/>
          </a:xfrm>
        </p:grpSpPr>
        <p:cxnSp>
          <p:nvCxnSpPr>
            <p:cNvPr id="14" name="Connettore 1 13"/>
            <p:cNvCxnSpPr/>
            <p:nvPr/>
          </p:nvCxnSpPr>
          <p:spPr>
            <a:xfrm>
              <a:off x="517755" y="206139"/>
              <a:ext cx="0" cy="653522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nettore 1 14"/>
            <p:cNvCxnSpPr/>
            <p:nvPr/>
          </p:nvCxnSpPr>
          <p:spPr>
            <a:xfrm flipH="1">
              <a:off x="179512" y="6453336"/>
              <a:ext cx="5413408" cy="379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6" name="Immagine 1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36512" y="-143387"/>
              <a:ext cx="1535384" cy="760681"/>
            </a:xfrm>
            <a:prstGeom prst="rect">
              <a:avLst/>
            </a:prstGeom>
          </p:spPr>
        </p:pic>
      </p:grpSp>
      <p:sp>
        <p:nvSpPr>
          <p:cNvPr id="17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5508104" y="6252951"/>
            <a:ext cx="3551080" cy="365125"/>
          </a:xfrm>
          <a:solidFill>
            <a:srgbClr val="00B0F0"/>
          </a:solidFill>
          <a:ln>
            <a:noFill/>
          </a:ln>
        </p:spPr>
        <p:txBody>
          <a:bodyPr/>
          <a:lstStyle/>
          <a:p>
            <a:r>
              <a:rPr lang="it-IT" dirty="0" smtClean="0">
                <a:solidFill>
                  <a:schemeClr val="bg1"/>
                </a:solidFill>
              </a:rPr>
              <a:t>Domenica DI SORBO – Dirigente Tecnico  MIUR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571472" y="857232"/>
            <a:ext cx="828680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2400" dirty="0" smtClean="0">
                <a:solidFill>
                  <a:schemeClr val="tx2"/>
                </a:solidFill>
              </a:rPr>
              <a:t>Con q(t) si intende la carica che ha attraversato non che attraversa una sezione del conduttore dall’istante 0 all’istante t. </a:t>
            </a:r>
          </a:p>
          <a:p>
            <a:pPr algn="just"/>
            <a:r>
              <a:rPr lang="it-IT" sz="2400" dirty="0" smtClean="0">
                <a:solidFill>
                  <a:schemeClr val="tx2"/>
                </a:solidFill>
              </a:rPr>
              <a:t>L’allievo avrebbe dovuto capire e spiegare che la carica che attraversa una sezione del conduttore nell’intervallo di tempo [0,t] raggiunge il massimo valore per t=2s [(8/e)C)] diminuendo successivamente (corrente che cambia verso) e tendendo a zero per t che tende ad infinito, ciò vuol dire che nei primi due secondi la carica che attraversa la sezione del conduttore è [(8/e)C)] ed in tutto il tempo che segue, una stessa quantità di carica attraversa la sezione ma in senso opposto per cui la carica totale è[(16/e)C)] ≃ 5,89C. </a:t>
            </a:r>
          </a:p>
          <a:p>
            <a:pPr algn="just"/>
            <a:endParaRPr lang="it-IT" sz="2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6774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683568" y="1115452"/>
            <a:ext cx="6768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grpSp>
        <p:nvGrpSpPr>
          <p:cNvPr id="3" name="Gruppo 12"/>
          <p:cNvGrpSpPr/>
          <p:nvPr/>
        </p:nvGrpSpPr>
        <p:grpSpPr>
          <a:xfrm>
            <a:off x="-36512" y="-143387"/>
            <a:ext cx="5629432" cy="6884753"/>
            <a:chOff x="-36512" y="-143387"/>
            <a:chExt cx="5629432" cy="6884753"/>
          </a:xfrm>
        </p:grpSpPr>
        <p:cxnSp>
          <p:nvCxnSpPr>
            <p:cNvPr id="14" name="Connettore 1 13"/>
            <p:cNvCxnSpPr/>
            <p:nvPr/>
          </p:nvCxnSpPr>
          <p:spPr>
            <a:xfrm>
              <a:off x="517755" y="206139"/>
              <a:ext cx="0" cy="653522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nettore 1 14"/>
            <p:cNvCxnSpPr/>
            <p:nvPr/>
          </p:nvCxnSpPr>
          <p:spPr>
            <a:xfrm flipH="1">
              <a:off x="179512" y="6453336"/>
              <a:ext cx="5413408" cy="379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6" name="Immagine 1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36512" y="-143387"/>
              <a:ext cx="1535384" cy="760681"/>
            </a:xfrm>
            <a:prstGeom prst="rect">
              <a:avLst/>
            </a:prstGeom>
          </p:spPr>
        </p:pic>
      </p:grpSp>
      <p:sp>
        <p:nvSpPr>
          <p:cNvPr id="17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5508104" y="6252951"/>
            <a:ext cx="3551080" cy="365125"/>
          </a:xfrm>
          <a:solidFill>
            <a:srgbClr val="00B0F0"/>
          </a:solidFill>
          <a:ln>
            <a:noFill/>
          </a:ln>
        </p:spPr>
        <p:txBody>
          <a:bodyPr/>
          <a:lstStyle/>
          <a:p>
            <a:r>
              <a:rPr lang="it-IT" dirty="0" smtClean="0">
                <a:solidFill>
                  <a:schemeClr val="bg1"/>
                </a:solidFill>
              </a:rPr>
              <a:t>Domenica DI SORBO – Dirigente Tecnico  MIUR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1785918" y="4357694"/>
            <a:ext cx="6000792" cy="1143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Rettangolo 9"/>
          <p:cNvSpPr/>
          <p:nvPr/>
        </p:nvSpPr>
        <p:spPr>
          <a:xfrm>
            <a:off x="571472" y="857232"/>
            <a:ext cx="8286808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2800" dirty="0" smtClean="0">
                <a:solidFill>
                  <a:schemeClr val="tx2"/>
                </a:solidFill>
              </a:rPr>
              <a:t>Integrare è inutile ma si può considerare che poiché l’intensità di corrente è positiva per 0≤𝑡0&lt;2s ed è negativa per 𝑡0&gt;2s, se 𝑡0 ≤2s risulta </a:t>
            </a:r>
          </a:p>
          <a:p>
            <a:pPr algn="just"/>
            <a:r>
              <a:rPr lang="it-IT" sz="2400" dirty="0" smtClean="0">
                <a:solidFill>
                  <a:schemeClr val="tx2"/>
                </a:solidFill>
              </a:rPr>
              <a:t>Q(t0)=∫𝑖(𝑡)𝑑𝑡𝑡00=∫𝑞′(𝑡)𝑑𝑡𝑡</a:t>
            </a:r>
            <a:r>
              <a:rPr lang="it-IT" sz="2400" dirty="0" err="1" smtClean="0">
                <a:solidFill>
                  <a:schemeClr val="tx2"/>
                </a:solidFill>
              </a:rPr>
              <a:t>00=</a:t>
            </a:r>
            <a:r>
              <a:rPr lang="it-IT" sz="2400" dirty="0" smtClean="0">
                <a:solidFill>
                  <a:schemeClr val="tx2"/>
                </a:solidFill>
              </a:rPr>
              <a:t> [𝑞(𝑡)]0𝑡0=4𝑡0∙𝑒− 𝑡02, </a:t>
            </a:r>
          </a:p>
          <a:p>
            <a:pPr algn="just"/>
            <a:r>
              <a:rPr lang="it-IT" sz="2800" dirty="0" smtClean="0">
                <a:solidFill>
                  <a:schemeClr val="tx2"/>
                </a:solidFill>
              </a:rPr>
              <a:t>mentre se 𝑡0 &gt; 2s risulta </a:t>
            </a:r>
          </a:p>
          <a:p>
            <a:pPr algn="just"/>
            <a:r>
              <a:rPr lang="it-IT" sz="2400" dirty="0" smtClean="0">
                <a:solidFill>
                  <a:schemeClr val="tx2"/>
                </a:solidFill>
              </a:rPr>
              <a:t>Q(t0)=∫𝑖(𝑡)𝑑𝑡20−∫𝑖(𝑡)𝑑𝑡𝑡02=∫𝑞′(𝑡)𝑑𝑡20−∫𝑞′(𝑡)𝑑𝑡𝑡02= [𝑞(𝑡)]02−[𝑞(𝑡)]2𝑡0=8𝑒− 4𝑡0∙𝑒− 𝑡02+8𝑒=16𝑒− 4𝑡0∙𝑒− 𝑡02 </a:t>
            </a:r>
          </a:p>
          <a:p>
            <a:pPr algn="just"/>
            <a:r>
              <a:rPr lang="it-IT" sz="2800" dirty="0" smtClean="0">
                <a:solidFill>
                  <a:schemeClr val="tx2"/>
                </a:solidFill>
              </a:rPr>
              <a:t>Qm=16𝑒</a:t>
            </a:r>
            <a:r>
              <a:rPr lang="it-IT" sz="2800" dirty="0" err="1" smtClean="0">
                <a:solidFill>
                  <a:schemeClr val="tx2"/>
                </a:solidFill>
              </a:rPr>
              <a:t>−lim</a:t>
            </a:r>
            <a:r>
              <a:rPr lang="it-IT" sz="2800" dirty="0" smtClean="0">
                <a:solidFill>
                  <a:schemeClr val="tx2"/>
                </a:solidFill>
              </a:rPr>
              <a:t>𝑡0→+∞4𝑡0∙𝑒− 𝑡02=16𝑒− 4lim𝑡0→+∞𝑡0𝑒 𝑡02=(de l’</a:t>
            </a:r>
            <a:r>
              <a:rPr lang="it-IT" sz="2800" dirty="0" err="1" smtClean="0">
                <a:solidFill>
                  <a:schemeClr val="tx2"/>
                </a:solidFill>
              </a:rPr>
              <a:t>Hopital</a:t>
            </a:r>
            <a:r>
              <a:rPr lang="it-IT" sz="2800" dirty="0" smtClean="0">
                <a:solidFill>
                  <a:schemeClr val="tx2"/>
                </a:solidFill>
              </a:rPr>
              <a:t>)=16𝑒− 4lim𝑡0→+∞112𝑒 𝑡02=16𝑒𝐶≃ 5,89C </a:t>
            </a:r>
            <a:endParaRPr lang="it-IT" sz="2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6774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683568" y="1115452"/>
            <a:ext cx="6768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grpSp>
        <p:nvGrpSpPr>
          <p:cNvPr id="3" name="Gruppo 12"/>
          <p:cNvGrpSpPr/>
          <p:nvPr/>
        </p:nvGrpSpPr>
        <p:grpSpPr>
          <a:xfrm>
            <a:off x="-36512" y="-143387"/>
            <a:ext cx="5629432" cy="6884753"/>
            <a:chOff x="-36512" y="-143387"/>
            <a:chExt cx="5629432" cy="6884753"/>
          </a:xfrm>
        </p:grpSpPr>
        <p:cxnSp>
          <p:nvCxnSpPr>
            <p:cNvPr id="14" name="Connettore 1 13"/>
            <p:cNvCxnSpPr/>
            <p:nvPr/>
          </p:nvCxnSpPr>
          <p:spPr>
            <a:xfrm>
              <a:off x="517755" y="206139"/>
              <a:ext cx="0" cy="653522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nettore 1 14"/>
            <p:cNvCxnSpPr/>
            <p:nvPr/>
          </p:nvCxnSpPr>
          <p:spPr>
            <a:xfrm flipH="1">
              <a:off x="179512" y="6453336"/>
              <a:ext cx="5413408" cy="379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6" name="Immagine 1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36512" y="-143387"/>
              <a:ext cx="1535384" cy="760681"/>
            </a:xfrm>
            <a:prstGeom prst="rect">
              <a:avLst/>
            </a:prstGeom>
          </p:spPr>
        </p:pic>
      </p:grpSp>
      <p:sp>
        <p:nvSpPr>
          <p:cNvPr id="17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5508104" y="6252951"/>
            <a:ext cx="3551080" cy="365125"/>
          </a:xfrm>
          <a:solidFill>
            <a:srgbClr val="00B0F0"/>
          </a:solidFill>
          <a:ln>
            <a:noFill/>
          </a:ln>
        </p:spPr>
        <p:txBody>
          <a:bodyPr/>
          <a:lstStyle/>
          <a:p>
            <a:r>
              <a:rPr lang="it-IT" dirty="0" smtClean="0">
                <a:solidFill>
                  <a:schemeClr val="bg1"/>
                </a:solidFill>
              </a:rPr>
              <a:t>Domenica DI SORBO – Dirigente Tecnico  MIUR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1785918" y="4357694"/>
            <a:ext cx="6000792" cy="1143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Rettangolo 9"/>
          <p:cNvSpPr/>
          <p:nvPr/>
        </p:nvSpPr>
        <p:spPr>
          <a:xfrm>
            <a:off x="571472" y="857232"/>
            <a:ext cx="828680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2400" dirty="0" smtClean="0">
                <a:solidFill>
                  <a:schemeClr val="tx2"/>
                </a:solidFill>
              </a:rPr>
              <a:t>Nella prima parte del punto 3, si chiedeva all’allievo di determinare le dimensioni delle costanti, ed in seguito di discutere dell’intensità di corrente, per questo non si è esplicitato il fatto che q(t) fosse la carica che attraversava una sezione del conduttore nell’intervallo di tempo [0,t], cosa invece evidenziata all’inizio del punto 4. </a:t>
            </a:r>
          </a:p>
          <a:p>
            <a:pPr algn="just"/>
            <a:endParaRPr lang="it-IT" sz="2400" dirty="0" smtClean="0">
              <a:solidFill>
                <a:schemeClr val="tx2"/>
              </a:solidFill>
            </a:endParaRPr>
          </a:p>
          <a:p>
            <a:pPr algn="just"/>
            <a:r>
              <a:rPr lang="it-IT" sz="2400" dirty="0" smtClean="0">
                <a:solidFill>
                  <a:schemeClr val="tx2"/>
                </a:solidFill>
              </a:rPr>
              <a:t>Un allievo che avesse ragionato un po' in più, avrebbe potuto spiegare la cosa senza usare gli integrali, altrimenti anche usando l’integrazione il risultato sarebbe stato lo stesso. </a:t>
            </a:r>
          </a:p>
          <a:p>
            <a:pPr algn="just"/>
            <a:endParaRPr lang="it-IT" sz="2400" dirty="0" smtClean="0">
              <a:solidFill>
                <a:schemeClr val="tx2"/>
              </a:solidFill>
            </a:endParaRPr>
          </a:p>
          <a:p>
            <a:pPr algn="just"/>
            <a:r>
              <a:rPr lang="it-IT" sz="2400" dirty="0" smtClean="0">
                <a:solidFill>
                  <a:schemeClr val="tx2"/>
                </a:solidFill>
              </a:rPr>
              <a:t>Quindi, in realtà, non era necessario aver svolto gli integrali</a:t>
            </a:r>
            <a:endParaRPr lang="it-IT" sz="2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6774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683568" y="1115452"/>
            <a:ext cx="6768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grpSp>
        <p:nvGrpSpPr>
          <p:cNvPr id="3" name="Gruppo 12"/>
          <p:cNvGrpSpPr/>
          <p:nvPr/>
        </p:nvGrpSpPr>
        <p:grpSpPr>
          <a:xfrm>
            <a:off x="-36512" y="-143387"/>
            <a:ext cx="5629432" cy="6884753"/>
            <a:chOff x="-36512" y="-143387"/>
            <a:chExt cx="5629432" cy="6884753"/>
          </a:xfrm>
        </p:grpSpPr>
        <p:cxnSp>
          <p:nvCxnSpPr>
            <p:cNvPr id="14" name="Connettore 1 13"/>
            <p:cNvCxnSpPr/>
            <p:nvPr/>
          </p:nvCxnSpPr>
          <p:spPr>
            <a:xfrm>
              <a:off x="517755" y="206139"/>
              <a:ext cx="0" cy="653522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nettore 1 14"/>
            <p:cNvCxnSpPr/>
            <p:nvPr/>
          </p:nvCxnSpPr>
          <p:spPr>
            <a:xfrm flipH="1">
              <a:off x="179512" y="6453336"/>
              <a:ext cx="5413408" cy="379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6" name="Immagine 1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36512" y="-143387"/>
              <a:ext cx="1535384" cy="760681"/>
            </a:xfrm>
            <a:prstGeom prst="rect">
              <a:avLst/>
            </a:prstGeom>
          </p:spPr>
        </p:pic>
      </p:grpSp>
      <p:sp>
        <p:nvSpPr>
          <p:cNvPr id="17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5508104" y="6252951"/>
            <a:ext cx="3551080" cy="365125"/>
          </a:xfrm>
          <a:solidFill>
            <a:srgbClr val="00B0F0"/>
          </a:solidFill>
          <a:ln>
            <a:noFill/>
          </a:ln>
        </p:spPr>
        <p:txBody>
          <a:bodyPr/>
          <a:lstStyle/>
          <a:p>
            <a:r>
              <a:rPr lang="it-IT" dirty="0" smtClean="0">
                <a:solidFill>
                  <a:schemeClr val="bg1"/>
                </a:solidFill>
              </a:rPr>
              <a:t>Domenica DI SORBO – Dirigente Tecnico  MIUR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11266" name="Picture 2" descr="Risultati immagini per grazi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11065" y="1727107"/>
            <a:ext cx="3789761" cy="2916339"/>
          </a:xfrm>
          <a:prstGeom prst="rect">
            <a:avLst/>
          </a:prstGeom>
          <a:noFill/>
        </p:spPr>
      </p:pic>
      <p:sp>
        <p:nvSpPr>
          <p:cNvPr id="11" name="Rettangolo 10"/>
          <p:cNvSpPr/>
          <p:nvPr/>
        </p:nvSpPr>
        <p:spPr>
          <a:xfrm>
            <a:off x="1785918" y="4357694"/>
            <a:ext cx="6000792" cy="1143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96774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668770" y="1196752"/>
            <a:ext cx="8136904" cy="4955203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just"/>
            <a:r>
              <a:rPr lang="it-IT" sz="2400" dirty="0" smtClean="0">
                <a:solidFill>
                  <a:srgbClr val="002060"/>
                </a:solidFill>
              </a:rPr>
              <a:t>In </a:t>
            </a:r>
            <a:r>
              <a:rPr lang="it-IT" sz="2400" dirty="0">
                <a:solidFill>
                  <a:srgbClr val="002060"/>
                </a:solidFill>
              </a:rPr>
              <a:t>riferimento ai vari nuclei tematici potrà essere richiesta sia la </a:t>
            </a:r>
            <a:r>
              <a:rPr lang="it-IT" sz="2400" b="1" dirty="0">
                <a:solidFill>
                  <a:srgbClr val="002060"/>
                </a:solidFill>
              </a:rPr>
              <a:t>verifica</a:t>
            </a:r>
            <a:r>
              <a:rPr lang="it-IT" sz="2400" dirty="0">
                <a:solidFill>
                  <a:srgbClr val="002060"/>
                </a:solidFill>
              </a:rPr>
              <a:t> o la </a:t>
            </a:r>
            <a:r>
              <a:rPr lang="it-IT" sz="2400" b="1" dirty="0">
                <a:solidFill>
                  <a:srgbClr val="002060"/>
                </a:solidFill>
              </a:rPr>
              <a:t>dimostrazione</a:t>
            </a:r>
            <a:r>
              <a:rPr lang="it-IT" sz="2400" dirty="0">
                <a:solidFill>
                  <a:srgbClr val="002060"/>
                </a:solidFill>
              </a:rPr>
              <a:t> di proposizioni, anche utilizzando il principio di induzione, sia la </a:t>
            </a:r>
            <a:r>
              <a:rPr lang="it-IT" sz="2400" b="1" dirty="0">
                <a:solidFill>
                  <a:srgbClr val="002060"/>
                </a:solidFill>
              </a:rPr>
              <a:t>costruzione</a:t>
            </a:r>
            <a:r>
              <a:rPr lang="it-IT" sz="2400" dirty="0">
                <a:solidFill>
                  <a:srgbClr val="002060"/>
                </a:solidFill>
              </a:rPr>
              <a:t> di esempi o controesempi, l'</a:t>
            </a:r>
            <a:r>
              <a:rPr lang="it-IT" sz="2400" b="1" dirty="0">
                <a:solidFill>
                  <a:srgbClr val="002060"/>
                </a:solidFill>
              </a:rPr>
              <a:t>applicazione</a:t>
            </a:r>
            <a:r>
              <a:rPr lang="it-IT" sz="2400" dirty="0">
                <a:solidFill>
                  <a:srgbClr val="002060"/>
                </a:solidFill>
              </a:rPr>
              <a:t> di </a:t>
            </a:r>
            <a:r>
              <a:rPr lang="it-IT" sz="2400" b="1" dirty="0">
                <a:solidFill>
                  <a:srgbClr val="002060"/>
                </a:solidFill>
              </a:rPr>
              <a:t>teoremi</a:t>
            </a:r>
            <a:r>
              <a:rPr lang="it-IT" sz="2400" dirty="0">
                <a:solidFill>
                  <a:srgbClr val="002060"/>
                </a:solidFill>
              </a:rPr>
              <a:t> o </a:t>
            </a:r>
            <a:r>
              <a:rPr lang="it-IT" sz="2400" b="1" dirty="0">
                <a:solidFill>
                  <a:srgbClr val="002060"/>
                </a:solidFill>
              </a:rPr>
              <a:t>procedure</a:t>
            </a:r>
            <a:r>
              <a:rPr lang="it-IT" sz="2400" dirty="0">
                <a:solidFill>
                  <a:srgbClr val="002060"/>
                </a:solidFill>
              </a:rPr>
              <a:t>, come anche la </a:t>
            </a:r>
            <a:r>
              <a:rPr lang="it-IT" sz="2400" b="1" dirty="0">
                <a:solidFill>
                  <a:srgbClr val="002060"/>
                </a:solidFill>
              </a:rPr>
              <a:t>costruzione</a:t>
            </a:r>
            <a:r>
              <a:rPr lang="it-IT" sz="2400" dirty="0">
                <a:solidFill>
                  <a:srgbClr val="002060"/>
                </a:solidFill>
              </a:rPr>
              <a:t> o la </a:t>
            </a:r>
            <a:r>
              <a:rPr lang="it-IT" sz="2400" b="1" dirty="0">
                <a:solidFill>
                  <a:srgbClr val="002060"/>
                </a:solidFill>
              </a:rPr>
              <a:t>discussione</a:t>
            </a:r>
            <a:r>
              <a:rPr lang="it-IT" sz="2400" dirty="0">
                <a:solidFill>
                  <a:srgbClr val="002060"/>
                </a:solidFill>
              </a:rPr>
              <a:t> di </a:t>
            </a:r>
            <a:r>
              <a:rPr lang="it-IT" sz="2400" b="1" dirty="0">
                <a:solidFill>
                  <a:srgbClr val="002060"/>
                </a:solidFill>
              </a:rPr>
              <a:t>modelli</a:t>
            </a:r>
            <a:r>
              <a:rPr lang="it-IT" sz="2400" dirty="0">
                <a:solidFill>
                  <a:srgbClr val="002060"/>
                </a:solidFill>
              </a:rPr>
              <a:t> e la </a:t>
            </a:r>
            <a:r>
              <a:rPr lang="it-IT" sz="2400" b="1" dirty="0">
                <a:solidFill>
                  <a:srgbClr val="002060"/>
                </a:solidFill>
              </a:rPr>
              <a:t>risoluzione</a:t>
            </a:r>
            <a:r>
              <a:rPr lang="it-IT" sz="2400" dirty="0">
                <a:solidFill>
                  <a:srgbClr val="002060"/>
                </a:solidFill>
              </a:rPr>
              <a:t> di problemi. </a:t>
            </a:r>
          </a:p>
          <a:p>
            <a:pPr algn="just"/>
            <a:r>
              <a:rPr lang="it-IT" sz="2400" dirty="0">
                <a:solidFill>
                  <a:srgbClr val="002060"/>
                </a:solidFill>
              </a:rPr>
              <a:t>I problemi potranno avere </a:t>
            </a:r>
            <a:r>
              <a:rPr lang="it-IT" sz="2400" b="1" dirty="0">
                <a:solidFill>
                  <a:srgbClr val="002060"/>
                </a:solidFill>
              </a:rPr>
              <a:t>carattere</a:t>
            </a:r>
            <a:r>
              <a:rPr lang="it-IT" sz="2400" dirty="0">
                <a:solidFill>
                  <a:srgbClr val="002060"/>
                </a:solidFill>
              </a:rPr>
              <a:t> </a:t>
            </a:r>
            <a:r>
              <a:rPr lang="it-IT" sz="2400" b="1" dirty="0">
                <a:solidFill>
                  <a:srgbClr val="002060"/>
                </a:solidFill>
              </a:rPr>
              <a:t>astratto</a:t>
            </a:r>
            <a:r>
              <a:rPr lang="it-IT" sz="2400" dirty="0">
                <a:solidFill>
                  <a:srgbClr val="002060"/>
                </a:solidFill>
              </a:rPr>
              <a:t>, </a:t>
            </a:r>
            <a:r>
              <a:rPr lang="it-IT" sz="2400" b="1" dirty="0">
                <a:solidFill>
                  <a:srgbClr val="002060"/>
                </a:solidFill>
              </a:rPr>
              <a:t>applicativo</a:t>
            </a:r>
            <a:r>
              <a:rPr lang="it-IT" sz="2400" dirty="0">
                <a:solidFill>
                  <a:srgbClr val="002060"/>
                </a:solidFill>
              </a:rPr>
              <a:t> o anche </a:t>
            </a:r>
            <a:r>
              <a:rPr lang="it-IT" sz="2400" b="1" dirty="0">
                <a:solidFill>
                  <a:srgbClr val="002060"/>
                </a:solidFill>
              </a:rPr>
              <a:t>contenere riferimenti a testi classici o momenti storici significativi della matematica.</a:t>
            </a:r>
            <a:r>
              <a:rPr lang="it-IT" sz="2400" dirty="0">
                <a:solidFill>
                  <a:srgbClr val="002060"/>
                </a:solidFill>
              </a:rPr>
              <a:t> </a:t>
            </a:r>
            <a:endParaRPr lang="it-IT" sz="2400" dirty="0" smtClean="0">
              <a:solidFill>
                <a:srgbClr val="002060"/>
              </a:solidFill>
            </a:endParaRPr>
          </a:p>
          <a:p>
            <a:pPr algn="just"/>
            <a:r>
              <a:rPr lang="it-IT" sz="2400" b="1" dirty="0" smtClean="0">
                <a:solidFill>
                  <a:srgbClr val="FF0000"/>
                </a:solidFill>
              </a:rPr>
              <a:t>Il </a:t>
            </a:r>
            <a:r>
              <a:rPr lang="it-IT" sz="2400" b="1" dirty="0">
                <a:solidFill>
                  <a:srgbClr val="FF0000"/>
                </a:solidFill>
              </a:rPr>
              <a:t>ruolo dei calcoli sarà limitato a situazioni semplici e non </a:t>
            </a:r>
            <a:r>
              <a:rPr lang="it-IT" sz="2400" b="1" dirty="0" smtClean="0">
                <a:solidFill>
                  <a:srgbClr val="FF0000"/>
                </a:solidFill>
              </a:rPr>
              <a:t>artificiose</a:t>
            </a:r>
            <a:r>
              <a:rPr lang="it-IT" sz="2400" b="1" dirty="0">
                <a:solidFill>
                  <a:srgbClr val="FF0000"/>
                </a:solidFill>
              </a:rPr>
              <a:t>. </a:t>
            </a:r>
          </a:p>
          <a:p>
            <a:pPr algn="just"/>
            <a:endParaRPr lang="it-IT" sz="2400" dirty="0" smtClean="0">
              <a:solidFill>
                <a:srgbClr val="002060"/>
              </a:solidFill>
            </a:endParaRPr>
          </a:p>
          <a:p>
            <a:pPr algn="just"/>
            <a:r>
              <a:rPr lang="it-IT" sz="2400" dirty="0" smtClean="0">
                <a:solidFill>
                  <a:srgbClr val="002060"/>
                </a:solidFill>
              </a:rPr>
              <a:t>Durata </a:t>
            </a:r>
            <a:r>
              <a:rPr lang="it-IT" sz="2400" dirty="0">
                <a:solidFill>
                  <a:srgbClr val="002060"/>
                </a:solidFill>
              </a:rPr>
              <a:t>della prova: da quattro a sei ore </a:t>
            </a:r>
            <a:r>
              <a:rPr lang="it-IT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grpSp>
        <p:nvGrpSpPr>
          <p:cNvPr id="11" name="Gruppo 10"/>
          <p:cNvGrpSpPr/>
          <p:nvPr/>
        </p:nvGrpSpPr>
        <p:grpSpPr>
          <a:xfrm>
            <a:off x="-36512" y="-143387"/>
            <a:ext cx="5629432" cy="6884753"/>
            <a:chOff x="-36512" y="-143387"/>
            <a:chExt cx="5629432" cy="6884753"/>
          </a:xfrm>
        </p:grpSpPr>
        <p:cxnSp>
          <p:nvCxnSpPr>
            <p:cNvPr id="12" name="Connettore 1 11"/>
            <p:cNvCxnSpPr/>
            <p:nvPr/>
          </p:nvCxnSpPr>
          <p:spPr>
            <a:xfrm>
              <a:off x="517755" y="206139"/>
              <a:ext cx="0" cy="653522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nettore 1 12"/>
            <p:cNvCxnSpPr/>
            <p:nvPr/>
          </p:nvCxnSpPr>
          <p:spPr>
            <a:xfrm flipH="1">
              <a:off x="179512" y="6453336"/>
              <a:ext cx="5413408" cy="379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Immagine 1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36512" y="-143387"/>
              <a:ext cx="1535384" cy="760681"/>
            </a:xfrm>
            <a:prstGeom prst="rect">
              <a:avLst/>
            </a:prstGeom>
          </p:spPr>
        </p:pic>
      </p:grpSp>
      <p:sp>
        <p:nvSpPr>
          <p:cNvPr id="15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5508104" y="6252951"/>
            <a:ext cx="3551080" cy="365125"/>
          </a:xfrm>
          <a:solidFill>
            <a:srgbClr val="00B0F0"/>
          </a:solidFill>
          <a:ln>
            <a:noFill/>
          </a:ln>
        </p:spPr>
        <p:txBody>
          <a:bodyPr/>
          <a:lstStyle/>
          <a:p>
            <a:r>
              <a:rPr lang="it-IT" dirty="0" smtClean="0">
                <a:solidFill>
                  <a:schemeClr val="bg1"/>
                </a:solidFill>
              </a:rPr>
              <a:t>Domenica DI SORBO – Dirigente Tecnico  MIUR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1619672" y="11857"/>
            <a:ext cx="741682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3200" dirty="0">
                <a:solidFill>
                  <a:srgbClr val="C00000"/>
                </a:solidFill>
                <a:latin typeface="Agency FB" panose="020B0503020202020204" pitchFamily="34" charset="0"/>
              </a:rPr>
              <a:t>DISCIPLINA: </a:t>
            </a:r>
            <a:r>
              <a:rPr lang="it-IT" sz="3200" b="1" dirty="0">
                <a:solidFill>
                  <a:srgbClr val="C00000"/>
                </a:solidFill>
                <a:latin typeface="Agency FB" panose="020B0503020202020204" pitchFamily="34" charset="0"/>
              </a:rPr>
              <a:t>MATEMATICA</a:t>
            </a:r>
          </a:p>
          <a:p>
            <a:pPr algn="ctr"/>
            <a:r>
              <a:rPr lang="it-IT" sz="3200" dirty="0">
                <a:solidFill>
                  <a:srgbClr val="002060"/>
                </a:solidFill>
                <a:latin typeface="Agency FB" panose="020B0503020202020204" pitchFamily="34" charset="0"/>
              </a:rPr>
              <a:t>Caratteristiche della prova d’esame</a:t>
            </a:r>
          </a:p>
        </p:txBody>
      </p:sp>
    </p:spTree>
    <p:extLst>
      <p:ext uri="{BB962C8B-B14F-4D97-AF65-F5344CB8AC3E}">
        <p14:creationId xmlns:p14="http://schemas.microsoft.com/office/powerpoint/2010/main" val="3563325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500217" y="726154"/>
            <a:ext cx="8626246" cy="5816977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just"/>
            <a:r>
              <a:rPr lang="it-IT" sz="2200" b="1" dirty="0">
                <a:solidFill>
                  <a:schemeClr val="bg1"/>
                </a:solidFill>
                <a:latin typeface="Calibri" panose="020F0502020204030204" pitchFamily="34" charset="0"/>
              </a:rPr>
              <a:t>ARITMETICA </a:t>
            </a:r>
            <a:r>
              <a:rPr lang="it-IT" sz="22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e </a:t>
            </a:r>
            <a:r>
              <a:rPr lang="it-IT" sz="2200" b="1" dirty="0">
                <a:solidFill>
                  <a:schemeClr val="bg1"/>
                </a:solidFill>
                <a:latin typeface="Calibri" panose="020F0502020204030204" pitchFamily="34" charset="0"/>
              </a:rPr>
              <a:t>ALGEBRA</a:t>
            </a:r>
          </a:p>
          <a:p>
            <a:pPr algn="just"/>
            <a:r>
              <a:rPr lang="it-IT" sz="2000" dirty="0">
                <a:solidFill>
                  <a:srgbClr val="002060"/>
                </a:solidFill>
                <a:latin typeface="Calibri" panose="020F0502020204030204" pitchFamily="34" charset="0"/>
              </a:rPr>
              <a:t>Rappresentazioni dei numeri e operazioni aritmetiche</a:t>
            </a:r>
          </a:p>
          <a:p>
            <a:pPr algn="just"/>
            <a:r>
              <a:rPr lang="it-IT" sz="2000" dirty="0">
                <a:solidFill>
                  <a:srgbClr val="002060"/>
                </a:solidFill>
                <a:latin typeface="Calibri" panose="020F0502020204030204" pitchFamily="34" charset="0"/>
              </a:rPr>
              <a:t>Algebra dei polinomi</a:t>
            </a:r>
          </a:p>
          <a:p>
            <a:pPr algn="just"/>
            <a:r>
              <a:rPr lang="it-IT" sz="2000" dirty="0">
                <a:solidFill>
                  <a:srgbClr val="002060"/>
                </a:solidFill>
                <a:latin typeface="Calibri" panose="020F0502020204030204" pitchFamily="34" charset="0"/>
              </a:rPr>
              <a:t>Equazioni, disequazioni e sistemi</a:t>
            </a:r>
          </a:p>
          <a:p>
            <a:pPr algn="just"/>
            <a:r>
              <a:rPr lang="it-IT" sz="2200" b="1" dirty="0">
                <a:solidFill>
                  <a:schemeClr val="bg1"/>
                </a:solidFill>
                <a:latin typeface="Calibri" panose="020F0502020204030204" pitchFamily="34" charset="0"/>
              </a:rPr>
              <a:t>GEOMETRIA EUCLIDEA </a:t>
            </a:r>
            <a:r>
              <a:rPr lang="it-IT" sz="22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e </a:t>
            </a:r>
            <a:r>
              <a:rPr lang="it-IT" sz="2200" b="1" dirty="0">
                <a:solidFill>
                  <a:schemeClr val="bg1"/>
                </a:solidFill>
                <a:latin typeface="Calibri" panose="020F0502020204030204" pitchFamily="34" charset="0"/>
              </a:rPr>
              <a:t>CARTESIANA</a:t>
            </a:r>
          </a:p>
          <a:p>
            <a:pPr algn="just"/>
            <a:r>
              <a:rPr lang="it-IT" sz="2000" dirty="0">
                <a:solidFill>
                  <a:srgbClr val="002060"/>
                </a:solidFill>
                <a:latin typeface="Calibri" panose="020F0502020204030204" pitchFamily="34" charset="0"/>
              </a:rPr>
              <a:t>Triangoli, cerchi, parallelogrammi</a:t>
            </a:r>
          </a:p>
          <a:p>
            <a:pPr algn="just"/>
            <a:r>
              <a:rPr lang="it-IT" sz="2000" dirty="0">
                <a:solidFill>
                  <a:srgbClr val="002060"/>
                </a:solidFill>
                <a:latin typeface="Calibri" panose="020F0502020204030204" pitchFamily="34" charset="0"/>
              </a:rPr>
              <a:t>Funzioni circolari</a:t>
            </a:r>
          </a:p>
          <a:p>
            <a:pPr algn="just"/>
            <a:r>
              <a:rPr lang="it-IT" sz="2000" dirty="0">
                <a:solidFill>
                  <a:srgbClr val="002060"/>
                </a:solidFill>
                <a:latin typeface="Calibri" panose="020F0502020204030204" pitchFamily="34" charset="0"/>
              </a:rPr>
              <a:t>Sistemi di riferimento e luoghi geometrici</a:t>
            </a:r>
          </a:p>
          <a:p>
            <a:pPr algn="just"/>
            <a:r>
              <a:rPr lang="it-IT" sz="2000" dirty="0">
                <a:solidFill>
                  <a:srgbClr val="002060"/>
                </a:solidFill>
                <a:latin typeface="Calibri" panose="020F0502020204030204" pitchFamily="34" charset="0"/>
              </a:rPr>
              <a:t>Figure geometriche nel piano e nello spazio</a:t>
            </a:r>
          </a:p>
          <a:p>
            <a:pPr algn="just"/>
            <a:r>
              <a:rPr lang="it-IT" sz="2200" b="1" dirty="0">
                <a:solidFill>
                  <a:schemeClr val="bg1"/>
                </a:solidFill>
                <a:latin typeface="Calibri" panose="020F0502020204030204" pitchFamily="34" charset="0"/>
              </a:rPr>
              <a:t>INSIEMI </a:t>
            </a:r>
            <a:r>
              <a:rPr lang="it-IT" sz="22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e </a:t>
            </a:r>
            <a:r>
              <a:rPr lang="it-IT" sz="2200" b="1" dirty="0">
                <a:solidFill>
                  <a:schemeClr val="bg1"/>
                </a:solidFill>
                <a:latin typeface="Calibri" panose="020F0502020204030204" pitchFamily="34" charset="0"/>
              </a:rPr>
              <a:t>FUNZIONI</a:t>
            </a:r>
          </a:p>
          <a:p>
            <a:pPr algn="just"/>
            <a:r>
              <a:rPr lang="it-IT" sz="2000" dirty="0">
                <a:solidFill>
                  <a:srgbClr val="002060"/>
                </a:solidFill>
                <a:latin typeface="Calibri" panose="020F0502020204030204" pitchFamily="34" charset="0"/>
              </a:rPr>
              <a:t>Proprietà delle funzioni e delle successioni</a:t>
            </a:r>
          </a:p>
          <a:p>
            <a:pPr algn="just"/>
            <a:r>
              <a:rPr lang="it-IT" sz="2000" dirty="0">
                <a:solidFill>
                  <a:srgbClr val="002060"/>
                </a:solidFill>
                <a:latin typeface="Calibri" panose="020F0502020204030204" pitchFamily="34" charset="0"/>
              </a:rPr>
              <a:t>Funzioni e successioni elementari</a:t>
            </a:r>
          </a:p>
          <a:p>
            <a:pPr algn="just"/>
            <a:r>
              <a:rPr lang="it-IT" sz="2000" dirty="0">
                <a:solidFill>
                  <a:srgbClr val="002060"/>
                </a:solidFill>
                <a:latin typeface="Calibri" panose="020F0502020204030204" pitchFamily="34" charset="0"/>
              </a:rPr>
              <a:t>Calcolo differenziale</a:t>
            </a:r>
          </a:p>
          <a:p>
            <a:pPr algn="just"/>
            <a:r>
              <a:rPr lang="it-IT" sz="2000" dirty="0">
                <a:solidFill>
                  <a:srgbClr val="002060"/>
                </a:solidFill>
                <a:latin typeface="Calibri" panose="020F0502020204030204" pitchFamily="34" charset="0"/>
              </a:rPr>
              <a:t>Calcolo integrale</a:t>
            </a:r>
          </a:p>
          <a:p>
            <a:pPr algn="just"/>
            <a:r>
              <a:rPr lang="it-IT" sz="2200" b="1" dirty="0">
                <a:solidFill>
                  <a:schemeClr val="bg1"/>
                </a:solidFill>
                <a:latin typeface="Calibri" panose="020F0502020204030204" pitchFamily="34" charset="0"/>
              </a:rPr>
              <a:t>PROBABILITÀ </a:t>
            </a:r>
            <a:r>
              <a:rPr lang="it-IT" sz="22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e STATISTICA</a:t>
            </a:r>
            <a:endParaRPr lang="it-IT" sz="220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algn="just"/>
            <a:r>
              <a:rPr lang="it-IT" sz="2000" dirty="0">
                <a:solidFill>
                  <a:srgbClr val="002060"/>
                </a:solidFill>
                <a:latin typeface="Calibri" panose="020F0502020204030204" pitchFamily="34" charset="0"/>
              </a:rPr>
              <a:t>Probabilità di un evento</a:t>
            </a:r>
          </a:p>
          <a:p>
            <a:pPr algn="just"/>
            <a:r>
              <a:rPr lang="it-IT" sz="2000" dirty="0">
                <a:solidFill>
                  <a:srgbClr val="002060"/>
                </a:solidFill>
                <a:latin typeface="Calibri" panose="020F0502020204030204" pitchFamily="34" charset="0"/>
              </a:rPr>
              <a:t>Dipendenza probabilistica</a:t>
            </a:r>
          </a:p>
          <a:p>
            <a:pPr algn="just"/>
            <a:r>
              <a:rPr lang="it-IT" sz="2000" dirty="0">
                <a:solidFill>
                  <a:srgbClr val="002060"/>
                </a:solidFill>
                <a:latin typeface="Calibri" panose="020F0502020204030204" pitchFamily="34" charset="0"/>
              </a:rPr>
              <a:t>Statistica descrittiva</a:t>
            </a:r>
            <a:endParaRPr lang="it-IT" sz="2000" dirty="0" smtClean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grpSp>
        <p:nvGrpSpPr>
          <p:cNvPr id="3" name="Gruppo 10"/>
          <p:cNvGrpSpPr/>
          <p:nvPr/>
        </p:nvGrpSpPr>
        <p:grpSpPr>
          <a:xfrm>
            <a:off x="-36512" y="-143387"/>
            <a:ext cx="5629432" cy="6884753"/>
            <a:chOff x="-36512" y="-143387"/>
            <a:chExt cx="5629432" cy="6884753"/>
          </a:xfrm>
        </p:grpSpPr>
        <p:cxnSp>
          <p:nvCxnSpPr>
            <p:cNvPr id="12" name="Connettore 1 11"/>
            <p:cNvCxnSpPr/>
            <p:nvPr/>
          </p:nvCxnSpPr>
          <p:spPr>
            <a:xfrm>
              <a:off x="517755" y="206139"/>
              <a:ext cx="0" cy="653522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nettore 1 12"/>
            <p:cNvCxnSpPr/>
            <p:nvPr/>
          </p:nvCxnSpPr>
          <p:spPr>
            <a:xfrm flipH="1">
              <a:off x="179512" y="6453336"/>
              <a:ext cx="5413408" cy="379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Immagine 1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36512" y="-143387"/>
              <a:ext cx="1535384" cy="760681"/>
            </a:xfrm>
            <a:prstGeom prst="rect">
              <a:avLst/>
            </a:prstGeom>
          </p:spPr>
        </p:pic>
      </p:grpSp>
      <p:sp>
        <p:nvSpPr>
          <p:cNvPr id="15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5508104" y="6278585"/>
            <a:ext cx="3551080" cy="365125"/>
          </a:xfrm>
          <a:solidFill>
            <a:srgbClr val="00B0F0"/>
          </a:solidFill>
          <a:ln>
            <a:noFill/>
          </a:ln>
        </p:spPr>
        <p:txBody>
          <a:bodyPr/>
          <a:lstStyle/>
          <a:p>
            <a:r>
              <a:rPr lang="it-IT" dirty="0" smtClean="0">
                <a:solidFill>
                  <a:schemeClr val="bg1"/>
                </a:solidFill>
              </a:rPr>
              <a:t>Domenica DI SORBO – Dirigente Tecnico  MIUR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Freccia in giù 6"/>
          <p:cNvSpPr/>
          <p:nvPr/>
        </p:nvSpPr>
        <p:spPr>
          <a:xfrm>
            <a:off x="4534784" y="508433"/>
            <a:ext cx="226627" cy="217721"/>
          </a:xfrm>
          <a:prstGeom prst="down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1" name="Rettangolo 10"/>
          <p:cNvSpPr/>
          <p:nvPr/>
        </p:nvSpPr>
        <p:spPr>
          <a:xfrm>
            <a:off x="-27359" y="32519"/>
            <a:ext cx="915382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3200" dirty="0">
                <a:solidFill>
                  <a:srgbClr val="C00000"/>
                </a:solidFill>
                <a:latin typeface="Agency FB" panose="020B0503020202020204" pitchFamily="34" charset="0"/>
              </a:rPr>
              <a:t>Nuclei tematici </a:t>
            </a:r>
            <a:r>
              <a:rPr lang="it-IT" sz="3200" dirty="0" smtClean="0">
                <a:solidFill>
                  <a:srgbClr val="C00000"/>
                </a:solidFill>
                <a:latin typeface="Agency FB" panose="020B0503020202020204" pitchFamily="34" charset="0"/>
              </a:rPr>
              <a:t>fondamentali</a:t>
            </a:r>
            <a:endParaRPr lang="it-IT" sz="3200" dirty="0">
              <a:solidFill>
                <a:srgbClr val="C00000"/>
              </a:solidFill>
              <a:latin typeface="Agency FB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3325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asellaDiTesto 12"/>
          <p:cNvSpPr txBox="1"/>
          <p:nvPr/>
        </p:nvSpPr>
        <p:spPr>
          <a:xfrm>
            <a:off x="517754" y="99789"/>
            <a:ext cx="862624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dirty="0">
                <a:solidFill>
                  <a:srgbClr val="C00000"/>
                </a:solidFill>
                <a:latin typeface="Agency FB" panose="020B0503020202020204" pitchFamily="34" charset="0"/>
              </a:rPr>
              <a:t>Obiettivi della prova </a:t>
            </a:r>
            <a:endParaRPr lang="it-IT" sz="3200" dirty="0" smtClean="0">
              <a:solidFill>
                <a:srgbClr val="C00000"/>
              </a:solidFill>
              <a:latin typeface="Agency FB" panose="020B0503020202020204" pitchFamily="34" charset="0"/>
            </a:endParaRPr>
          </a:p>
          <a:p>
            <a:pPr algn="ctr"/>
            <a:r>
              <a:rPr lang="it-IT" sz="2000" dirty="0" smtClean="0">
                <a:solidFill>
                  <a:srgbClr val="002060"/>
                </a:solidFill>
                <a:latin typeface="Agency FB" panose="020B0503020202020204" pitchFamily="34" charset="0"/>
              </a:rPr>
              <a:t>Con </a:t>
            </a:r>
            <a:r>
              <a:rPr lang="it-IT" sz="2000" dirty="0">
                <a:solidFill>
                  <a:srgbClr val="002060"/>
                </a:solidFill>
                <a:latin typeface="Agency FB" panose="020B0503020202020204" pitchFamily="34" charset="0"/>
              </a:rPr>
              <a:t>riferimento ai Nuclei Tematici fondamentali, la </a:t>
            </a:r>
            <a:r>
              <a:rPr lang="it-IT" sz="2000" dirty="0" smtClean="0">
                <a:solidFill>
                  <a:srgbClr val="002060"/>
                </a:solidFill>
                <a:latin typeface="Agency FB" panose="020B0503020202020204" pitchFamily="34" charset="0"/>
              </a:rPr>
              <a:t>prova intende </a:t>
            </a:r>
            <a:r>
              <a:rPr lang="it-IT" sz="2000" dirty="0">
                <a:solidFill>
                  <a:srgbClr val="002060"/>
                </a:solidFill>
                <a:latin typeface="Agency FB" panose="020B0503020202020204" pitchFamily="34" charset="0"/>
              </a:rPr>
              <a:t>accertare che il candidato sia in grado di: </a:t>
            </a:r>
            <a:r>
              <a:rPr lang="it-IT" sz="3200" dirty="0">
                <a:solidFill>
                  <a:schemeClr val="bg1"/>
                </a:solidFill>
                <a:latin typeface="Agency FB" panose="020B0503020202020204" pitchFamily="34" charset="0"/>
              </a:rPr>
              <a:t>	</a:t>
            </a:r>
            <a:endParaRPr lang="it-IT" sz="2400" dirty="0">
              <a:solidFill>
                <a:schemeClr val="bg1"/>
              </a:solidFill>
              <a:latin typeface="Agency FB" panose="020B0503020202020204" pitchFamily="34" charset="0"/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504433" y="1460426"/>
            <a:ext cx="8626245" cy="4801314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it-IT" sz="2200" b="1" dirty="0" smtClean="0">
                <a:solidFill>
                  <a:srgbClr val="002060"/>
                </a:solidFill>
              </a:rPr>
              <a:t>Utilizzare</a:t>
            </a:r>
            <a:r>
              <a:rPr lang="it-IT" sz="2200" dirty="0" smtClean="0">
                <a:solidFill>
                  <a:srgbClr val="002060"/>
                </a:solidFill>
              </a:rPr>
              <a:t> </a:t>
            </a:r>
            <a:r>
              <a:rPr lang="it-IT" sz="2200" dirty="0">
                <a:solidFill>
                  <a:srgbClr val="002060"/>
                </a:solidFill>
              </a:rPr>
              <a:t>le diverse rappresentazioni dei numeri, riconoscendone l’appartenenza agli insiemi </a:t>
            </a:r>
            <a:r>
              <a:rPr lang="it-IT" sz="2200" b="1" dirty="0">
                <a:solidFill>
                  <a:srgbClr val="002060"/>
                </a:solidFill>
              </a:rPr>
              <a:t>N, Z, Q, R </a:t>
            </a:r>
            <a:r>
              <a:rPr lang="it-IT" sz="2200" dirty="0">
                <a:solidFill>
                  <a:srgbClr val="002060"/>
                </a:solidFill>
              </a:rPr>
              <a:t>e </a:t>
            </a:r>
            <a:r>
              <a:rPr lang="it-IT" sz="2200" b="1" dirty="0">
                <a:solidFill>
                  <a:srgbClr val="002060"/>
                </a:solidFill>
              </a:rPr>
              <a:t>C. </a:t>
            </a:r>
            <a:r>
              <a:rPr lang="it-IT" sz="2200" dirty="0">
                <a:solidFill>
                  <a:srgbClr val="002060"/>
                </a:solidFill>
              </a:rPr>
              <a:t>Interpretare geometricamente le operazioni di addizione e di moltiplicazione in </a:t>
            </a:r>
            <a:r>
              <a:rPr lang="it-IT" sz="2200" b="1" dirty="0">
                <a:solidFill>
                  <a:srgbClr val="002060"/>
                </a:solidFill>
              </a:rPr>
              <a:t>C</a:t>
            </a:r>
            <a:r>
              <a:rPr lang="it-IT" sz="2200" dirty="0">
                <a:solidFill>
                  <a:srgbClr val="002060"/>
                </a:solidFill>
              </a:rPr>
              <a:t>. </a:t>
            </a:r>
            <a:endParaRPr lang="it-IT" sz="2200" dirty="0" smtClean="0">
              <a:solidFill>
                <a:srgbClr val="002060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it-IT" sz="2200" b="1" dirty="0" smtClean="0">
                <a:solidFill>
                  <a:srgbClr val="002060"/>
                </a:solidFill>
              </a:rPr>
              <a:t>Mettere</a:t>
            </a:r>
            <a:r>
              <a:rPr lang="it-IT" sz="2200" dirty="0" smtClean="0">
                <a:solidFill>
                  <a:srgbClr val="002060"/>
                </a:solidFill>
              </a:rPr>
              <a:t> </a:t>
            </a:r>
            <a:r>
              <a:rPr lang="it-IT" sz="2200" dirty="0">
                <a:solidFill>
                  <a:srgbClr val="002060"/>
                </a:solidFill>
              </a:rPr>
              <a:t>in relazione le radici di un polinomio, i suoi fattori lineari ed i suoi coefficienti. Applicare il principio d'identità dei polinomi</a:t>
            </a:r>
            <a:r>
              <a:rPr lang="it-IT" sz="2200" dirty="0" smtClean="0">
                <a:solidFill>
                  <a:srgbClr val="002060"/>
                </a:solidFill>
              </a:rPr>
              <a:t>.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it-IT" sz="2200" dirty="0" smtClean="0">
                <a:solidFill>
                  <a:srgbClr val="002060"/>
                </a:solidFill>
              </a:rPr>
              <a:t> </a:t>
            </a:r>
            <a:r>
              <a:rPr lang="it-IT" sz="2200" b="1" dirty="0">
                <a:solidFill>
                  <a:srgbClr val="002060"/>
                </a:solidFill>
              </a:rPr>
              <a:t>Risolvere</a:t>
            </a:r>
            <a:r>
              <a:rPr lang="it-IT" sz="2200" dirty="0">
                <a:solidFill>
                  <a:srgbClr val="002060"/>
                </a:solidFill>
              </a:rPr>
              <a:t>, anche per via grafica, equazioni e disequazioni algebriche (e loro sistemi) fino al 2° grado ed equazioni o disequazioni ad esse </a:t>
            </a:r>
            <a:r>
              <a:rPr lang="it-IT" sz="2200" dirty="0" smtClean="0">
                <a:solidFill>
                  <a:srgbClr val="002060"/>
                </a:solidFill>
              </a:rPr>
              <a:t>riconducibili.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it-IT" sz="2200" b="1" dirty="0" smtClean="0">
                <a:solidFill>
                  <a:srgbClr val="002060"/>
                </a:solidFill>
              </a:rPr>
              <a:t>Utilizzare</a:t>
            </a:r>
            <a:r>
              <a:rPr lang="it-IT" sz="2200" dirty="0" smtClean="0">
                <a:solidFill>
                  <a:srgbClr val="002060"/>
                </a:solidFill>
              </a:rPr>
              <a:t> </a:t>
            </a:r>
            <a:r>
              <a:rPr lang="it-IT" sz="2200" dirty="0">
                <a:solidFill>
                  <a:srgbClr val="002060"/>
                </a:solidFill>
              </a:rPr>
              <a:t>i risultati principali della geometria euclidea, in particolare la geometria del triangolo e del cerchio, le proprietà dei parallelogrammi, la similitudine e gli elementi fondamentali della geometria solida; dimostrare proposizioni di geometria euclidea, con metodo sintetico o analitico. </a:t>
            </a:r>
            <a:r>
              <a:rPr lang="it-IT" sz="2200" dirty="0"/>
              <a:t>	</a:t>
            </a:r>
          </a:p>
          <a:p>
            <a:endParaRPr lang="it-IT" dirty="0"/>
          </a:p>
        </p:txBody>
      </p:sp>
      <p:grpSp>
        <p:nvGrpSpPr>
          <p:cNvPr id="7" name="Gruppo 6"/>
          <p:cNvGrpSpPr/>
          <p:nvPr/>
        </p:nvGrpSpPr>
        <p:grpSpPr>
          <a:xfrm>
            <a:off x="-36512" y="-143387"/>
            <a:ext cx="5629432" cy="6884753"/>
            <a:chOff x="-36512" y="-143387"/>
            <a:chExt cx="5629432" cy="6884753"/>
          </a:xfrm>
        </p:grpSpPr>
        <p:cxnSp>
          <p:nvCxnSpPr>
            <p:cNvPr id="9" name="Connettore 1 8"/>
            <p:cNvCxnSpPr/>
            <p:nvPr/>
          </p:nvCxnSpPr>
          <p:spPr>
            <a:xfrm>
              <a:off x="517755" y="206139"/>
              <a:ext cx="0" cy="653522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Connettore 1 9"/>
            <p:cNvCxnSpPr/>
            <p:nvPr/>
          </p:nvCxnSpPr>
          <p:spPr>
            <a:xfrm flipH="1">
              <a:off x="179512" y="6453336"/>
              <a:ext cx="5413408" cy="379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1" name="Immagine 10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36512" y="-143387"/>
              <a:ext cx="1535384" cy="760681"/>
            </a:xfrm>
            <a:prstGeom prst="rect">
              <a:avLst/>
            </a:prstGeom>
          </p:spPr>
        </p:pic>
      </p:grpSp>
      <p:sp>
        <p:nvSpPr>
          <p:cNvPr id="12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5508104" y="6252951"/>
            <a:ext cx="3551080" cy="365125"/>
          </a:xfrm>
          <a:solidFill>
            <a:srgbClr val="00B0F0"/>
          </a:solidFill>
          <a:ln>
            <a:noFill/>
          </a:ln>
        </p:spPr>
        <p:txBody>
          <a:bodyPr/>
          <a:lstStyle/>
          <a:p>
            <a:r>
              <a:rPr lang="it-IT" dirty="0" smtClean="0">
                <a:solidFill>
                  <a:schemeClr val="bg1"/>
                </a:solidFill>
              </a:rPr>
              <a:t>Domenica DI SORBO – Dirigente Tecnico  MIUR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596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asellaDiTesto 12"/>
          <p:cNvSpPr txBox="1"/>
          <p:nvPr/>
        </p:nvSpPr>
        <p:spPr>
          <a:xfrm>
            <a:off x="517754" y="99789"/>
            <a:ext cx="862624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dirty="0">
                <a:solidFill>
                  <a:srgbClr val="C00000"/>
                </a:solidFill>
                <a:latin typeface="Agency FB" panose="020B0503020202020204" pitchFamily="34" charset="0"/>
              </a:rPr>
              <a:t>Obiettivi della prova </a:t>
            </a:r>
            <a:endParaRPr lang="it-IT" sz="3200" dirty="0" smtClean="0">
              <a:solidFill>
                <a:srgbClr val="C00000"/>
              </a:solidFill>
              <a:latin typeface="Agency FB" panose="020B0503020202020204" pitchFamily="34" charset="0"/>
            </a:endParaRPr>
          </a:p>
          <a:p>
            <a:pPr algn="ctr"/>
            <a:r>
              <a:rPr lang="it-IT" sz="2000" dirty="0" smtClean="0">
                <a:solidFill>
                  <a:srgbClr val="002060"/>
                </a:solidFill>
                <a:latin typeface="Agency FB" panose="020B0503020202020204" pitchFamily="34" charset="0"/>
              </a:rPr>
              <a:t>Con </a:t>
            </a:r>
            <a:r>
              <a:rPr lang="it-IT" sz="2000" dirty="0">
                <a:solidFill>
                  <a:srgbClr val="002060"/>
                </a:solidFill>
                <a:latin typeface="Agency FB" panose="020B0503020202020204" pitchFamily="34" charset="0"/>
              </a:rPr>
              <a:t>riferimento ai Nuclei Tematici fondamentali, la </a:t>
            </a:r>
            <a:r>
              <a:rPr lang="it-IT" sz="2000" dirty="0" smtClean="0">
                <a:solidFill>
                  <a:srgbClr val="002060"/>
                </a:solidFill>
                <a:latin typeface="Agency FB" panose="020B0503020202020204" pitchFamily="34" charset="0"/>
              </a:rPr>
              <a:t>prova intende </a:t>
            </a:r>
            <a:r>
              <a:rPr lang="it-IT" sz="2000" dirty="0">
                <a:solidFill>
                  <a:srgbClr val="002060"/>
                </a:solidFill>
                <a:latin typeface="Agency FB" panose="020B0503020202020204" pitchFamily="34" charset="0"/>
              </a:rPr>
              <a:t>accertare che il candidato sia in grado di: </a:t>
            </a:r>
            <a:r>
              <a:rPr lang="it-IT" sz="3200" dirty="0">
                <a:solidFill>
                  <a:schemeClr val="bg1"/>
                </a:solidFill>
                <a:latin typeface="Agency FB" panose="020B0503020202020204" pitchFamily="34" charset="0"/>
              </a:rPr>
              <a:t>	</a:t>
            </a:r>
            <a:endParaRPr lang="it-IT" sz="2400" dirty="0">
              <a:solidFill>
                <a:schemeClr val="bg1"/>
              </a:solidFill>
              <a:latin typeface="Agency FB" panose="020B0503020202020204" pitchFamily="34" charset="0"/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504433" y="1460426"/>
            <a:ext cx="8626245" cy="483209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it-IT" sz="2200" b="1" dirty="0" smtClean="0">
                <a:solidFill>
                  <a:srgbClr val="002060"/>
                </a:solidFill>
              </a:rPr>
              <a:t>Servirsi</a:t>
            </a:r>
            <a:r>
              <a:rPr lang="it-IT" sz="2200" dirty="0" smtClean="0">
                <a:solidFill>
                  <a:srgbClr val="002060"/>
                </a:solidFill>
              </a:rPr>
              <a:t> </a:t>
            </a:r>
            <a:r>
              <a:rPr lang="it-IT" sz="2200" dirty="0">
                <a:solidFill>
                  <a:srgbClr val="002060"/>
                </a:solidFill>
              </a:rPr>
              <a:t>delle funzioni circolari per esprimere relazioni tra gli elementi di una data configurazione </a:t>
            </a:r>
            <a:r>
              <a:rPr lang="it-IT" sz="2200" dirty="0" smtClean="0">
                <a:solidFill>
                  <a:srgbClr val="002060"/>
                </a:solidFill>
              </a:rPr>
              <a:t>geometrica.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it-IT" sz="2200" b="1" dirty="0" smtClean="0">
                <a:solidFill>
                  <a:srgbClr val="002060"/>
                </a:solidFill>
              </a:rPr>
              <a:t>Scegliere</a:t>
            </a:r>
            <a:r>
              <a:rPr lang="it-IT" sz="2200" dirty="0" smtClean="0">
                <a:solidFill>
                  <a:srgbClr val="002060"/>
                </a:solidFill>
              </a:rPr>
              <a:t> </a:t>
            </a:r>
            <a:r>
              <a:rPr lang="it-IT" sz="2200" dirty="0">
                <a:solidFill>
                  <a:srgbClr val="002060"/>
                </a:solidFill>
              </a:rPr>
              <a:t>opportuni sistemi di riferimento per l’analisi di un </a:t>
            </a:r>
            <a:r>
              <a:rPr lang="it-IT" sz="2200" dirty="0" smtClean="0">
                <a:solidFill>
                  <a:srgbClr val="002060"/>
                </a:solidFill>
              </a:rPr>
              <a:t>problema.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it-IT" sz="2200" b="1" dirty="0" smtClean="0">
                <a:solidFill>
                  <a:srgbClr val="002060"/>
                </a:solidFill>
              </a:rPr>
              <a:t>Determinare</a:t>
            </a:r>
            <a:r>
              <a:rPr lang="it-IT" sz="2200" dirty="0" smtClean="0">
                <a:solidFill>
                  <a:srgbClr val="002060"/>
                </a:solidFill>
              </a:rPr>
              <a:t> </a:t>
            </a:r>
            <a:r>
              <a:rPr lang="it-IT" sz="2200" dirty="0">
                <a:solidFill>
                  <a:srgbClr val="002060"/>
                </a:solidFill>
              </a:rPr>
              <a:t>luoghi geometrici a partire da proprietà assegnate. 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it-IT" sz="2200" b="1" dirty="0" smtClean="0">
                <a:solidFill>
                  <a:srgbClr val="002060"/>
                </a:solidFill>
              </a:rPr>
              <a:t>Porre</a:t>
            </a:r>
            <a:r>
              <a:rPr lang="it-IT" sz="2200" dirty="0" smtClean="0">
                <a:solidFill>
                  <a:srgbClr val="002060"/>
                </a:solidFill>
              </a:rPr>
              <a:t> </a:t>
            </a:r>
            <a:r>
              <a:rPr lang="it-IT" sz="2200" dirty="0">
                <a:solidFill>
                  <a:srgbClr val="002060"/>
                </a:solidFill>
              </a:rPr>
              <a:t>in relazione equazioni e disequazioni con le corrispondenti parti del piano. 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it-IT" sz="2200" b="1" dirty="0" smtClean="0">
                <a:solidFill>
                  <a:srgbClr val="002060"/>
                </a:solidFill>
              </a:rPr>
              <a:t>Applicare</a:t>
            </a:r>
            <a:r>
              <a:rPr lang="it-IT" sz="2200" dirty="0" smtClean="0">
                <a:solidFill>
                  <a:srgbClr val="002060"/>
                </a:solidFill>
              </a:rPr>
              <a:t> </a:t>
            </a:r>
            <a:r>
              <a:rPr lang="it-IT" sz="2200" dirty="0">
                <a:solidFill>
                  <a:srgbClr val="002060"/>
                </a:solidFill>
              </a:rPr>
              <a:t>simmetrie, traslazioni e dilatazioni riconoscendone i rispettivi invarianti. 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it-IT" sz="2200" b="1" dirty="0" smtClean="0">
                <a:solidFill>
                  <a:srgbClr val="002060"/>
                </a:solidFill>
              </a:rPr>
              <a:t>Studiare</a:t>
            </a:r>
            <a:r>
              <a:rPr lang="it-IT" sz="2200" dirty="0" smtClean="0">
                <a:solidFill>
                  <a:srgbClr val="002060"/>
                </a:solidFill>
              </a:rPr>
              <a:t> </a:t>
            </a:r>
            <a:r>
              <a:rPr lang="it-IT" sz="2200" dirty="0">
                <a:solidFill>
                  <a:srgbClr val="002060"/>
                </a:solidFill>
              </a:rPr>
              <a:t>rette, coniche e loro intersezioni nel piano nonché rette, piani, superfici sferiche e loro intersezioni nello spazio utilizzando le coordinate cartesiane. 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it-IT" sz="2200" b="1" dirty="0" smtClean="0">
                <a:solidFill>
                  <a:srgbClr val="002060"/>
                </a:solidFill>
              </a:rPr>
              <a:t>Analizzare</a:t>
            </a:r>
            <a:r>
              <a:rPr lang="it-IT" sz="2200" dirty="0" smtClean="0">
                <a:solidFill>
                  <a:srgbClr val="002060"/>
                </a:solidFill>
              </a:rPr>
              <a:t> </a:t>
            </a:r>
            <a:r>
              <a:rPr lang="it-IT" sz="2200" dirty="0">
                <a:solidFill>
                  <a:srgbClr val="002060"/>
                </a:solidFill>
              </a:rPr>
              <a:t>le proprietà di </a:t>
            </a:r>
            <a:r>
              <a:rPr lang="it-IT" sz="2200" dirty="0" err="1">
                <a:solidFill>
                  <a:srgbClr val="002060"/>
                </a:solidFill>
              </a:rPr>
              <a:t>iniettività</a:t>
            </a:r>
            <a:r>
              <a:rPr lang="it-IT" sz="2200" dirty="0">
                <a:solidFill>
                  <a:srgbClr val="002060"/>
                </a:solidFill>
              </a:rPr>
              <a:t>, </a:t>
            </a:r>
            <a:r>
              <a:rPr lang="it-IT" sz="2200" dirty="0" err="1">
                <a:solidFill>
                  <a:srgbClr val="002060"/>
                </a:solidFill>
              </a:rPr>
              <a:t>suriettività</a:t>
            </a:r>
            <a:r>
              <a:rPr lang="it-IT" sz="2200" dirty="0">
                <a:solidFill>
                  <a:srgbClr val="002060"/>
                </a:solidFill>
              </a:rPr>
              <a:t>, invertibilità di funzioni definite su insiemi qualsiasi. Riconoscere ed applicare la composizione di funzioni. </a:t>
            </a:r>
            <a:endParaRPr lang="it-IT" dirty="0"/>
          </a:p>
        </p:txBody>
      </p:sp>
      <p:grpSp>
        <p:nvGrpSpPr>
          <p:cNvPr id="7" name="Gruppo 6"/>
          <p:cNvGrpSpPr/>
          <p:nvPr/>
        </p:nvGrpSpPr>
        <p:grpSpPr>
          <a:xfrm>
            <a:off x="-36512" y="-143387"/>
            <a:ext cx="5629432" cy="6884753"/>
            <a:chOff x="-36512" y="-143387"/>
            <a:chExt cx="5629432" cy="6884753"/>
          </a:xfrm>
        </p:grpSpPr>
        <p:cxnSp>
          <p:nvCxnSpPr>
            <p:cNvPr id="9" name="Connettore 1 8"/>
            <p:cNvCxnSpPr/>
            <p:nvPr/>
          </p:nvCxnSpPr>
          <p:spPr>
            <a:xfrm>
              <a:off x="517755" y="206139"/>
              <a:ext cx="0" cy="653522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Connettore 1 9"/>
            <p:cNvCxnSpPr/>
            <p:nvPr/>
          </p:nvCxnSpPr>
          <p:spPr>
            <a:xfrm flipH="1">
              <a:off x="179512" y="6453336"/>
              <a:ext cx="5413408" cy="379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1" name="Immagine 10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36512" y="-143387"/>
              <a:ext cx="1535384" cy="760681"/>
            </a:xfrm>
            <a:prstGeom prst="rect">
              <a:avLst/>
            </a:prstGeom>
          </p:spPr>
        </p:pic>
      </p:grpSp>
      <p:sp>
        <p:nvSpPr>
          <p:cNvPr id="12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5508104" y="6252951"/>
            <a:ext cx="3551080" cy="365125"/>
          </a:xfrm>
          <a:solidFill>
            <a:srgbClr val="00B0F0"/>
          </a:solidFill>
          <a:ln>
            <a:noFill/>
          </a:ln>
        </p:spPr>
        <p:txBody>
          <a:bodyPr/>
          <a:lstStyle/>
          <a:p>
            <a:r>
              <a:rPr lang="it-IT" dirty="0" smtClean="0">
                <a:solidFill>
                  <a:schemeClr val="bg1"/>
                </a:solidFill>
              </a:rPr>
              <a:t>Domenica DI SORBO – Dirigente Tecnico  MIUR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9254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asellaDiTesto 12"/>
          <p:cNvSpPr txBox="1"/>
          <p:nvPr/>
        </p:nvSpPr>
        <p:spPr>
          <a:xfrm>
            <a:off x="517754" y="99789"/>
            <a:ext cx="862624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dirty="0">
                <a:solidFill>
                  <a:srgbClr val="C00000"/>
                </a:solidFill>
                <a:latin typeface="Agency FB" panose="020B0503020202020204" pitchFamily="34" charset="0"/>
              </a:rPr>
              <a:t>Obiettivi della prova </a:t>
            </a:r>
            <a:endParaRPr lang="it-IT" sz="3200" dirty="0" smtClean="0">
              <a:solidFill>
                <a:srgbClr val="C00000"/>
              </a:solidFill>
              <a:latin typeface="Agency FB" panose="020B0503020202020204" pitchFamily="34" charset="0"/>
            </a:endParaRPr>
          </a:p>
          <a:p>
            <a:pPr algn="ctr"/>
            <a:r>
              <a:rPr lang="it-IT" sz="2000" dirty="0" smtClean="0">
                <a:solidFill>
                  <a:srgbClr val="002060"/>
                </a:solidFill>
                <a:latin typeface="Agency FB" panose="020B0503020202020204" pitchFamily="34" charset="0"/>
              </a:rPr>
              <a:t>Con </a:t>
            </a:r>
            <a:r>
              <a:rPr lang="it-IT" sz="2000" dirty="0">
                <a:solidFill>
                  <a:srgbClr val="002060"/>
                </a:solidFill>
                <a:latin typeface="Agency FB" panose="020B0503020202020204" pitchFamily="34" charset="0"/>
              </a:rPr>
              <a:t>riferimento ai Nuclei Tematici fondamentali, la </a:t>
            </a:r>
            <a:r>
              <a:rPr lang="it-IT" sz="2000" dirty="0" smtClean="0">
                <a:solidFill>
                  <a:srgbClr val="002060"/>
                </a:solidFill>
                <a:latin typeface="Agency FB" panose="020B0503020202020204" pitchFamily="34" charset="0"/>
              </a:rPr>
              <a:t>prova intende </a:t>
            </a:r>
            <a:r>
              <a:rPr lang="it-IT" sz="2000" dirty="0">
                <a:solidFill>
                  <a:srgbClr val="002060"/>
                </a:solidFill>
                <a:latin typeface="Agency FB" panose="020B0503020202020204" pitchFamily="34" charset="0"/>
              </a:rPr>
              <a:t>accertare che il candidato sia in grado di: </a:t>
            </a:r>
            <a:r>
              <a:rPr lang="it-IT" sz="3200" dirty="0">
                <a:solidFill>
                  <a:schemeClr val="bg1"/>
                </a:solidFill>
                <a:latin typeface="Agency FB" panose="020B0503020202020204" pitchFamily="34" charset="0"/>
              </a:rPr>
              <a:t>	</a:t>
            </a:r>
            <a:endParaRPr lang="it-IT" sz="2400" dirty="0">
              <a:solidFill>
                <a:schemeClr val="bg1"/>
              </a:solidFill>
              <a:latin typeface="Agency FB" panose="020B0503020202020204" pitchFamily="34" charset="0"/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517753" y="1473052"/>
            <a:ext cx="8626245" cy="483209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it-IT" sz="2200" b="1" dirty="0" smtClean="0">
                <a:solidFill>
                  <a:srgbClr val="002060"/>
                </a:solidFill>
              </a:rPr>
              <a:t>Applicare</a:t>
            </a:r>
            <a:r>
              <a:rPr lang="it-IT" sz="2200" dirty="0" smtClean="0">
                <a:solidFill>
                  <a:srgbClr val="002060"/>
                </a:solidFill>
              </a:rPr>
              <a:t> </a:t>
            </a:r>
            <a:r>
              <a:rPr lang="it-IT" sz="2200" dirty="0">
                <a:solidFill>
                  <a:srgbClr val="002060"/>
                </a:solidFill>
              </a:rPr>
              <a:t>gli elementi di base del calcolo combinatorio. 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it-IT" sz="2200" b="1" dirty="0" smtClean="0">
                <a:solidFill>
                  <a:srgbClr val="002060"/>
                </a:solidFill>
              </a:rPr>
              <a:t>Analizzare</a:t>
            </a:r>
            <a:r>
              <a:rPr lang="it-IT" sz="2200" dirty="0" smtClean="0">
                <a:solidFill>
                  <a:srgbClr val="002060"/>
                </a:solidFill>
              </a:rPr>
              <a:t> </a:t>
            </a:r>
            <a:r>
              <a:rPr lang="it-IT" sz="2200" dirty="0">
                <a:solidFill>
                  <a:srgbClr val="002060"/>
                </a:solidFill>
              </a:rPr>
              <a:t>le proprietà di parità, monotonia, periodicità di funzioni definite sull’insieme dei numeri reali o su un suo sottoinsieme. 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it-IT" sz="2200" b="1" dirty="0" smtClean="0">
                <a:solidFill>
                  <a:srgbClr val="002060"/>
                </a:solidFill>
              </a:rPr>
              <a:t>Individuare</a:t>
            </a:r>
            <a:r>
              <a:rPr lang="it-IT" sz="2200" dirty="0" smtClean="0">
                <a:solidFill>
                  <a:srgbClr val="002060"/>
                </a:solidFill>
              </a:rPr>
              <a:t> </a:t>
            </a:r>
            <a:r>
              <a:rPr lang="it-IT" sz="2200" dirty="0">
                <a:solidFill>
                  <a:srgbClr val="002060"/>
                </a:solidFill>
              </a:rPr>
              <a:t>le caratteristiche fondamentali e i parametri caratteristici delle progressioni aritmetiche e geometriche e delle funzioni polinomiali, lineari a tratti, razionali fratte, circolari, esponenziali e logaritmiche, modulo e loro composizioni semplici. 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it-IT" sz="2200" dirty="0" smtClean="0">
                <a:solidFill>
                  <a:srgbClr val="002060"/>
                </a:solidFill>
              </a:rPr>
              <a:t>A </a:t>
            </a:r>
            <a:r>
              <a:rPr lang="it-IT" sz="2200" dirty="0">
                <a:solidFill>
                  <a:srgbClr val="002060"/>
                </a:solidFill>
              </a:rPr>
              <a:t>partire dall’espressione analitica di una funzione, </a:t>
            </a:r>
            <a:r>
              <a:rPr lang="it-IT" sz="2200" b="1" dirty="0">
                <a:solidFill>
                  <a:srgbClr val="002060"/>
                </a:solidFill>
              </a:rPr>
              <a:t>individuare</a:t>
            </a:r>
            <a:r>
              <a:rPr lang="it-IT" sz="2200" dirty="0">
                <a:solidFill>
                  <a:srgbClr val="002060"/>
                </a:solidFill>
              </a:rPr>
              <a:t> le caratteristiche salienti del suo grafico e viceversa; a partire dal grafico di una funzione, </a:t>
            </a:r>
            <a:r>
              <a:rPr lang="it-IT" sz="2200" b="1" dirty="0">
                <a:solidFill>
                  <a:srgbClr val="002060"/>
                </a:solidFill>
              </a:rPr>
              <a:t>tracciare</a:t>
            </a:r>
            <a:r>
              <a:rPr lang="it-IT" sz="2200" dirty="0">
                <a:solidFill>
                  <a:srgbClr val="002060"/>
                </a:solidFill>
              </a:rPr>
              <a:t> i grafici di funzioni correlate: l'inversa (se esiste), la reciproca, il modulo, o altre funzioni ottenute con trasformazioni geometriche. 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it-IT" sz="2200" b="1" dirty="0" smtClean="0">
                <a:solidFill>
                  <a:srgbClr val="002060"/>
                </a:solidFill>
              </a:rPr>
              <a:t>Discutere</a:t>
            </a:r>
            <a:r>
              <a:rPr lang="it-IT" sz="2200" dirty="0" smtClean="0">
                <a:solidFill>
                  <a:srgbClr val="002060"/>
                </a:solidFill>
              </a:rPr>
              <a:t> </a:t>
            </a:r>
            <a:r>
              <a:rPr lang="it-IT" sz="2200" dirty="0">
                <a:solidFill>
                  <a:srgbClr val="002060"/>
                </a:solidFill>
              </a:rPr>
              <a:t>l'esistenza e determinare il valore del limite di una successione definita con un'espressione analitica o per ricorrenza. </a:t>
            </a:r>
            <a:r>
              <a:rPr lang="it-IT" sz="2200" dirty="0"/>
              <a:t>	</a:t>
            </a:r>
          </a:p>
        </p:txBody>
      </p:sp>
      <p:grpSp>
        <p:nvGrpSpPr>
          <p:cNvPr id="7" name="Gruppo 6"/>
          <p:cNvGrpSpPr/>
          <p:nvPr/>
        </p:nvGrpSpPr>
        <p:grpSpPr>
          <a:xfrm>
            <a:off x="-36512" y="-143387"/>
            <a:ext cx="5629432" cy="6884753"/>
            <a:chOff x="-36512" y="-143387"/>
            <a:chExt cx="5629432" cy="6884753"/>
          </a:xfrm>
        </p:grpSpPr>
        <p:cxnSp>
          <p:nvCxnSpPr>
            <p:cNvPr id="9" name="Connettore 1 8"/>
            <p:cNvCxnSpPr/>
            <p:nvPr/>
          </p:nvCxnSpPr>
          <p:spPr>
            <a:xfrm>
              <a:off x="517755" y="206139"/>
              <a:ext cx="0" cy="653522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Connettore 1 9"/>
            <p:cNvCxnSpPr/>
            <p:nvPr/>
          </p:nvCxnSpPr>
          <p:spPr>
            <a:xfrm flipH="1">
              <a:off x="179512" y="6453336"/>
              <a:ext cx="5413408" cy="379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1" name="Immagine 10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36512" y="-143387"/>
              <a:ext cx="1535384" cy="760681"/>
            </a:xfrm>
            <a:prstGeom prst="rect">
              <a:avLst/>
            </a:prstGeom>
          </p:spPr>
        </p:pic>
      </p:grpSp>
      <p:sp>
        <p:nvSpPr>
          <p:cNvPr id="12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5508104" y="6252951"/>
            <a:ext cx="3551080" cy="365125"/>
          </a:xfrm>
          <a:solidFill>
            <a:srgbClr val="00B0F0"/>
          </a:solidFill>
          <a:ln>
            <a:noFill/>
          </a:ln>
        </p:spPr>
        <p:txBody>
          <a:bodyPr/>
          <a:lstStyle/>
          <a:p>
            <a:r>
              <a:rPr lang="it-IT" dirty="0" smtClean="0">
                <a:solidFill>
                  <a:schemeClr val="bg1"/>
                </a:solidFill>
              </a:rPr>
              <a:t>Domenica DI SORBO – Dirigente Tecnico  MIUR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496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asellaDiTesto 12"/>
          <p:cNvSpPr txBox="1"/>
          <p:nvPr/>
        </p:nvSpPr>
        <p:spPr>
          <a:xfrm>
            <a:off x="517754" y="99789"/>
            <a:ext cx="862624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dirty="0">
                <a:solidFill>
                  <a:srgbClr val="C00000"/>
                </a:solidFill>
                <a:latin typeface="Agency FB" panose="020B0503020202020204" pitchFamily="34" charset="0"/>
              </a:rPr>
              <a:t>Obiettivi della prova </a:t>
            </a:r>
            <a:endParaRPr lang="it-IT" sz="3200" dirty="0" smtClean="0">
              <a:solidFill>
                <a:srgbClr val="C00000"/>
              </a:solidFill>
              <a:latin typeface="Agency FB" panose="020B0503020202020204" pitchFamily="34" charset="0"/>
            </a:endParaRPr>
          </a:p>
          <a:p>
            <a:pPr algn="ctr"/>
            <a:r>
              <a:rPr lang="it-IT" sz="2000" dirty="0" smtClean="0">
                <a:solidFill>
                  <a:srgbClr val="002060"/>
                </a:solidFill>
                <a:latin typeface="Agency FB" panose="020B0503020202020204" pitchFamily="34" charset="0"/>
              </a:rPr>
              <a:t>Con </a:t>
            </a:r>
            <a:r>
              <a:rPr lang="it-IT" sz="2000" dirty="0">
                <a:solidFill>
                  <a:srgbClr val="002060"/>
                </a:solidFill>
                <a:latin typeface="Agency FB" panose="020B0503020202020204" pitchFamily="34" charset="0"/>
              </a:rPr>
              <a:t>riferimento ai Nuclei Tematici fondamentali, la </a:t>
            </a:r>
            <a:r>
              <a:rPr lang="it-IT" sz="2000" dirty="0" smtClean="0">
                <a:solidFill>
                  <a:srgbClr val="002060"/>
                </a:solidFill>
                <a:latin typeface="Agency FB" panose="020B0503020202020204" pitchFamily="34" charset="0"/>
              </a:rPr>
              <a:t>prova intende </a:t>
            </a:r>
            <a:r>
              <a:rPr lang="it-IT" sz="2000" dirty="0">
                <a:solidFill>
                  <a:srgbClr val="002060"/>
                </a:solidFill>
                <a:latin typeface="Agency FB" panose="020B0503020202020204" pitchFamily="34" charset="0"/>
              </a:rPr>
              <a:t>accertare che il candidato sia in grado di: </a:t>
            </a:r>
            <a:r>
              <a:rPr lang="it-IT" sz="3200" dirty="0">
                <a:solidFill>
                  <a:schemeClr val="bg1"/>
                </a:solidFill>
                <a:latin typeface="Agency FB" panose="020B0503020202020204" pitchFamily="34" charset="0"/>
              </a:rPr>
              <a:t>	</a:t>
            </a:r>
            <a:endParaRPr lang="it-IT" sz="2400" dirty="0">
              <a:solidFill>
                <a:schemeClr val="bg1"/>
              </a:solidFill>
              <a:latin typeface="Agency FB" panose="020B0503020202020204" pitchFamily="34" charset="0"/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541791" y="1484784"/>
            <a:ext cx="8626245" cy="4493538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it-IT" sz="2200" b="1" dirty="0" smtClean="0">
                <a:solidFill>
                  <a:srgbClr val="002060"/>
                </a:solidFill>
              </a:rPr>
              <a:t>Discutere</a:t>
            </a:r>
            <a:r>
              <a:rPr lang="it-IT" sz="2200" dirty="0" smtClean="0">
                <a:solidFill>
                  <a:srgbClr val="002060"/>
                </a:solidFill>
              </a:rPr>
              <a:t> </a:t>
            </a:r>
            <a:r>
              <a:rPr lang="it-IT" sz="2200" dirty="0">
                <a:solidFill>
                  <a:srgbClr val="002060"/>
                </a:solidFill>
              </a:rPr>
              <a:t>l'esistenza e determinare il valore del limite di una funzione, in particolare i limiti, per x che tende a 0, di sen(x)/x, (ex-1)/x e limiti ad essi riconducibili. 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it-IT" sz="2200" b="1" dirty="0" smtClean="0">
                <a:solidFill>
                  <a:srgbClr val="002060"/>
                </a:solidFill>
              </a:rPr>
              <a:t>Riconoscere</a:t>
            </a:r>
            <a:r>
              <a:rPr lang="it-IT" sz="2200" dirty="0" smtClean="0">
                <a:solidFill>
                  <a:srgbClr val="002060"/>
                </a:solidFill>
              </a:rPr>
              <a:t> </a:t>
            </a:r>
            <a:r>
              <a:rPr lang="it-IT" sz="2200" dirty="0">
                <a:solidFill>
                  <a:srgbClr val="002060"/>
                </a:solidFill>
              </a:rPr>
              <a:t>le caratteristiche di continuità e derivabilità di una funzione e applicare i principali teoremi riguardanti la continuità e la derivabilità. 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it-IT" sz="2200" b="1" dirty="0" smtClean="0">
                <a:solidFill>
                  <a:srgbClr val="002060"/>
                </a:solidFill>
              </a:rPr>
              <a:t>Determinare</a:t>
            </a:r>
            <a:r>
              <a:rPr lang="it-IT" sz="2200" dirty="0" smtClean="0">
                <a:solidFill>
                  <a:srgbClr val="002060"/>
                </a:solidFill>
              </a:rPr>
              <a:t> </a:t>
            </a:r>
            <a:r>
              <a:rPr lang="it-IT" sz="2200" dirty="0">
                <a:solidFill>
                  <a:srgbClr val="002060"/>
                </a:solidFill>
              </a:rPr>
              <a:t>la derivata di una funzione ed interpretarne geometricamente il significato. 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it-IT" sz="2200" b="1" dirty="0" smtClean="0">
                <a:solidFill>
                  <a:srgbClr val="002060"/>
                </a:solidFill>
              </a:rPr>
              <a:t>Applicare</a:t>
            </a:r>
            <a:r>
              <a:rPr lang="it-IT" sz="2200" dirty="0" smtClean="0">
                <a:solidFill>
                  <a:srgbClr val="002060"/>
                </a:solidFill>
              </a:rPr>
              <a:t> </a:t>
            </a:r>
            <a:r>
              <a:rPr lang="it-IT" sz="2200" dirty="0">
                <a:solidFill>
                  <a:srgbClr val="002060"/>
                </a:solidFill>
              </a:rPr>
              <a:t>il calcolo differenziale a problemi di massimo e minimo. 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it-IT" sz="2200" b="1" dirty="0" smtClean="0">
                <a:solidFill>
                  <a:srgbClr val="002060"/>
                </a:solidFill>
              </a:rPr>
              <a:t>Analizzare</a:t>
            </a:r>
            <a:r>
              <a:rPr lang="it-IT" sz="2200" dirty="0" smtClean="0">
                <a:solidFill>
                  <a:srgbClr val="002060"/>
                </a:solidFill>
              </a:rPr>
              <a:t> </a:t>
            </a:r>
            <a:r>
              <a:rPr lang="it-IT" sz="2200" dirty="0">
                <a:solidFill>
                  <a:srgbClr val="002060"/>
                </a:solidFill>
              </a:rPr>
              <a:t>le caratteristiche della funzione integrale di una funzione continua e applicare il teorema fondamentale del calcolo integrale. 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it-IT" sz="2200" dirty="0" smtClean="0">
                <a:solidFill>
                  <a:srgbClr val="002060"/>
                </a:solidFill>
              </a:rPr>
              <a:t>A </a:t>
            </a:r>
            <a:r>
              <a:rPr lang="it-IT" sz="2200" b="1" dirty="0">
                <a:solidFill>
                  <a:srgbClr val="002060"/>
                </a:solidFill>
              </a:rPr>
              <a:t>partire dal grafico </a:t>
            </a:r>
            <a:r>
              <a:rPr lang="it-IT" sz="2200" dirty="0">
                <a:solidFill>
                  <a:srgbClr val="002060"/>
                </a:solidFill>
              </a:rPr>
              <a:t>di una funzione, </a:t>
            </a:r>
            <a:r>
              <a:rPr lang="it-IT" sz="2200" b="1" dirty="0">
                <a:solidFill>
                  <a:srgbClr val="002060"/>
                </a:solidFill>
              </a:rPr>
              <a:t>tracciare</a:t>
            </a:r>
            <a:r>
              <a:rPr lang="it-IT" sz="2200" dirty="0">
                <a:solidFill>
                  <a:srgbClr val="002060"/>
                </a:solidFill>
              </a:rPr>
              <a:t> i grafici della sua derivata e di una sua funzione integrale. </a:t>
            </a:r>
          </a:p>
        </p:txBody>
      </p:sp>
      <p:grpSp>
        <p:nvGrpSpPr>
          <p:cNvPr id="7" name="Gruppo 6"/>
          <p:cNvGrpSpPr/>
          <p:nvPr/>
        </p:nvGrpSpPr>
        <p:grpSpPr>
          <a:xfrm>
            <a:off x="-36512" y="-143387"/>
            <a:ext cx="5629432" cy="6884753"/>
            <a:chOff x="-36512" y="-143387"/>
            <a:chExt cx="5629432" cy="6884753"/>
          </a:xfrm>
        </p:grpSpPr>
        <p:cxnSp>
          <p:nvCxnSpPr>
            <p:cNvPr id="9" name="Connettore 1 8"/>
            <p:cNvCxnSpPr/>
            <p:nvPr/>
          </p:nvCxnSpPr>
          <p:spPr>
            <a:xfrm>
              <a:off x="517755" y="206139"/>
              <a:ext cx="0" cy="653522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Connettore 1 9"/>
            <p:cNvCxnSpPr/>
            <p:nvPr/>
          </p:nvCxnSpPr>
          <p:spPr>
            <a:xfrm flipH="1">
              <a:off x="179512" y="6453336"/>
              <a:ext cx="5413408" cy="379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1" name="Immagine 10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36512" y="-143387"/>
              <a:ext cx="1535384" cy="760681"/>
            </a:xfrm>
            <a:prstGeom prst="rect">
              <a:avLst/>
            </a:prstGeom>
          </p:spPr>
        </p:pic>
      </p:grpSp>
      <p:sp>
        <p:nvSpPr>
          <p:cNvPr id="12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5508104" y="6252951"/>
            <a:ext cx="3551080" cy="365125"/>
          </a:xfrm>
          <a:solidFill>
            <a:srgbClr val="00B0F0"/>
          </a:solidFill>
          <a:ln>
            <a:noFill/>
          </a:ln>
        </p:spPr>
        <p:txBody>
          <a:bodyPr/>
          <a:lstStyle/>
          <a:p>
            <a:r>
              <a:rPr lang="it-IT" dirty="0" smtClean="0">
                <a:solidFill>
                  <a:schemeClr val="bg1"/>
                </a:solidFill>
              </a:rPr>
              <a:t>Domenica DI SORBO – Dirigente Tecnico  MIUR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649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asellaDiTesto 12"/>
          <p:cNvSpPr txBox="1"/>
          <p:nvPr/>
        </p:nvSpPr>
        <p:spPr>
          <a:xfrm>
            <a:off x="517754" y="99789"/>
            <a:ext cx="862624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dirty="0">
                <a:solidFill>
                  <a:srgbClr val="C00000"/>
                </a:solidFill>
                <a:latin typeface="Agency FB" panose="020B0503020202020204" pitchFamily="34" charset="0"/>
              </a:rPr>
              <a:t>Obiettivi della prova </a:t>
            </a:r>
            <a:endParaRPr lang="it-IT" sz="3200" dirty="0" smtClean="0">
              <a:solidFill>
                <a:srgbClr val="C00000"/>
              </a:solidFill>
              <a:latin typeface="Agency FB" panose="020B0503020202020204" pitchFamily="34" charset="0"/>
            </a:endParaRPr>
          </a:p>
          <a:p>
            <a:pPr algn="ctr"/>
            <a:r>
              <a:rPr lang="it-IT" sz="2000" dirty="0" smtClean="0">
                <a:solidFill>
                  <a:srgbClr val="002060"/>
                </a:solidFill>
                <a:latin typeface="Agency FB" panose="020B0503020202020204" pitchFamily="34" charset="0"/>
              </a:rPr>
              <a:t>Con </a:t>
            </a:r>
            <a:r>
              <a:rPr lang="it-IT" sz="2000" dirty="0">
                <a:solidFill>
                  <a:srgbClr val="002060"/>
                </a:solidFill>
                <a:latin typeface="Agency FB" panose="020B0503020202020204" pitchFamily="34" charset="0"/>
              </a:rPr>
              <a:t>riferimento ai Nuclei Tematici fondamentali, la </a:t>
            </a:r>
            <a:r>
              <a:rPr lang="it-IT" sz="2000" dirty="0" smtClean="0">
                <a:solidFill>
                  <a:srgbClr val="002060"/>
                </a:solidFill>
                <a:latin typeface="Agency FB" panose="020B0503020202020204" pitchFamily="34" charset="0"/>
              </a:rPr>
              <a:t>prova intende </a:t>
            </a:r>
            <a:r>
              <a:rPr lang="it-IT" sz="2000" dirty="0">
                <a:solidFill>
                  <a:srgbClr val="002060"/>
                </a:solidFill>
                <a:latin typeface="Agency FB" panose="020B0503020202020204" pitchFamily="34" charset="0"/>
              </a:rPr>
              <a:t>accertare che il candidato sia in grado di: </a:t>
            </a:r>
            <a:r>
              <a:rPr lang="it-IT" sz="3200" dirty="0">
                <a:solidFill>
                  <a:schemeClr val="bg1"/>
                </a:solidFill>
                <a:latin typeface="Agency FB" panose="020B0503020202020204" pitchFamily="34" charset="0"/>
              </a:rPr>
              <a:t>	</a:t>
            </a:r>
            <a:endParaRPr lang="it-IT" sz="2400" dirty="0">
              <a:solidFill>
                <a:schemeClr val="bg1"/>
              </a:solidFill>
              <a:latin typeface="Agency FB" panose="020B0503020202020204" pitchFamily="34" charset="0"/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508280" y="1551484"/>
            <a:ext cx="8626245" cy="4493538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it-IT" sz="2200" b="1" dirty="0">
                <a:solidFill>
                  <a:srgbClr val="002060"/>
                </a:solidFill>
              </a:rPr>
              <a:t>Interpretare</a:t>
            </a:r>
            <a:r>
              <a:rPr lang="it-IT" sz="2200" dirty="0">
                <a:solidFill>
                  <a:srgbClr val="002060"/>
                </a:solidFill>
              </a:rPr>
              <a:t> geometricamente l’integrale definito e applicarlo al calcolo di aree. 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it-IT" sz="2200" b="1" dirty="0" smtClean="0">
                <a:solidFill>
                  <a:srgbClr val="002060"/>
                </a:solidFill>
              </a:rPr>
              <a:t>Determinare</a:t>
            </a:r>
            <a:r>
              <a:rPr lang="it-IT" sz="2200" dirty="0" smtClean="0">
                <a:solidFill>
                  <a:srgbClr val="002060"/>
                </a:solidFill>
              </a:rPr>
              <a:t> </a:t>
            </a:r>
            <a:r>
              <a:rPr lang="it-IT" sz="2200" dirty="0">
                <a:solidFill>
                  <a:srgbClr val="002060"/>
                </a:solidFill>
              </a:rPr>
              <a:t>primitive di funzioni utilizzando integrali immediati, integrazione per sostituzione o per parti. 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it-IT" sz="2200" b="1" dirty="0" smtClean="0">
                <a:solidFill>
                  <a:srgbClr val="002060"/>
                </a:solidFill>
              </a:rPr>
              <a:t>Determinare</a:t>
            </a:r>
            <a:r>
              <a:rPr lang="it-IT" sz="2200" dirty="0" smtClean="0">
                <a:solidFill>
                  <a:srgbClr val="002060"/>
                </a:solidFill>
              </a:rPr>
              <a:t> </a:t>
            </a:r>
            <a:r>
              <a:rPr lang="it-IT" sz="2200" dirty="0">
                <a:solidFill>
                  <a:srgbClr val="002060"/>
                </a:solidFill>
              </a:rPr>
              <a:t>la probabilità di un evento utilizzando i teoremi fondamentali della probabilità, il calcolo combinatorio, il calcolo integrale. 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it-IT" sz="2200" b="1" dirty="0" smtClean="0">
                <a:solidFill>
                  <a:srgbClr val="002060"/>
                </a:solidFill>
              </a:rPr>
              <a:t>Valutare</a:t>
            </a:r>
            <a:r>
              <a:rPr lang="it-IT" sz="2200" dirty="0" smtClean="0">
                <a:solidFill>
                  <a:srgbClr val="002060"/>
                </a:solidFill>
              </a:rPr>
              <a:t> </a:t>
            </a:r>
            <a:r>
              <a:rPr lang="it-IT" sz="2200" dirty="0">
                <a:solidFill>
                  <a:srgbClr val="002060"/>
                </a:solidFill>
              </a:rPr>
              <a:t>la dipendenza o l’indipendenza di eventi casuali. 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it-IT" sz="2200" b="1" dirty="0" smtClean="0">
                <a:solidFill>
                  <a:srgbClr val="002060"/>
                </a:solidFill>
              </a:rPr>
              <a:t>Analizzare</a:t>
            </a:r>
            <a:r>
              <a:rPr lang="it-IT" sz="2200" dirty="0" smtClean="0">
                <a:solidFill>
                  <a:srgbClr val="002060"/>
                </a:solidFill>
              </a:rPr>
              <a:t> </a:t>
            </a:r>
            <a:r>
              <a:rPr lang="it-IT" sz="2200" dirty="0">
                <a:solidFill>
                  <a:srgbClr val="002060"/>
                </a:solidFill>
              </a:rPr>
              <a:t>la distribuzione di una variabile casuale o di un insieme di dati e determinarne valori di sintesi, quali media, mediana, deviazione standard, varianza. 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it-IT" sz="2200" b="1" dirty="0" smtClean="0">
                <a:solidFill>
                  <a:srgbClr val="002060"/>
                </a:solidFill>
              </a:rPr>
              <a:t>Interpretare</a:t>
            </a:r>
            <a:r>
              <a:rPr lang="it-IT" sz="2200" dirty="0" smtClean="0">
                <a:solidFill>
                  <a:srgbClr val="002060"/>
                </a:solidFill>
              </a:rPr>
              <a:t> </a:t>
            </a:r>
            <a:r>
              <a:rPr lang="it-IT" sz="2200" dirty="0">
                <a:solidFill>
                  <a:srgbClr val="002060"/>
                </a:solidFill>
              </a:rPr>
              <a:t>geometricamente l’integrale definito e applicarlo al calcolo di aree. </a:t>
            </a:r>
          </a:p>
        </p:txBody>
      </p:sp>
      <p:grpSp>
        <p:nvGrpSpPr>
          <p:cNvPr id="7" name="Gruppo 6"/>
          <p:cNvGrpSpPr/>
          <p:nvPr/>
        </p:nvGrpSpPr>
        <p:grpSpPr>
          <a:xfrm>
            <a:off x="-36512" y="-143387"/>
            <a:ext cx="5629432" cy="6884753"/>
            <a:chOff x="-36512" y="-143387"/>
            <a:chExt cx="5629432" cy="6884753"/>
          </a:xfrm>
        </p:grpSpPr>
        <p:cxnSp>
          <p:nvCxnSpPr>
            <p:cNvPr id="9" name="Connettore 1 8"/>
            <p:cNvCxnSpPr/>
            <p:nvPr/>
          </p:nvCxnSpPr>
          <p:spPr>
            <a:xfrm>
              <a:off x="517755" y="206139"/>
              <a:ext cx="0" cy="653522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Connettore 1 9"/>
            <p:cNvCxnSpPr/>
            <p:nvPr/>
          </p:nvCxnSpPr>
          <p:spPr>
            <a:xfrm flipH="1">
              <a:off x="179512" y="6453336"/>
              <a:ext cx="5413408" cy="379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1" name="Immagine 10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36512" y="-143387"/>
              <a:ext cx="1535384" cy="760681"/>
            </a:xfrm>
            <a:prstGeom prst="rect">
              <a:avLst/>
            </a:prstGeom>
          </p:spPr>
        </p:pic>
      </p:grpSp>
      <p:sp>
        <p:nvSpPr>
          <p:cNvPr id="12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5508104" y="6252951"/>
            <a:ext cx="3551080" cy="365125"/>
          </a:xfrm>
          <a:solidFill>
            <a:srgbClr val="00B0F0"/>
          </a:solidFill>
          <a:ln>
            <a:noFill/>
          </a:ln>
        </p:spPr>
        <p:txBody>
          <a:bodyPr/>
          <a:lstStyle/>
          <a:p>
            <a:r>
              <a:rPr lang="it-IT" dirty="0" smtClean="0">
                <a:solidFill>
                  <a:schemeClr val="bg1"/>
                </a:solidFill>
              </a:rPr>
              <a:t>Domenica DI SORBO – Dirigente Tecnico  MIUR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1178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799</TotalTime>
  <Words>3304</Words>
  <Application>Microsoft Office PowerPoint</Application>
  <PresentationFormat>Presentazione su schermo (4:3)</PresentationFormat>
  <Paragraphs>261</Paragraphs>
  <Slides>28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28</vt:i4>
      </vt:variant>
    </vt:vector>
  </HeadingPairs>
  <TitlesOfParts>
    <vt:vector size="29" baseType="lpstr"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Di Sorbo Domenica</dc:creator>
  <cp:lastModifiedBy>Administrator</cp:lastModifiedBy>
  <cp:revision>115</cp:revision>
  <dcterms:created xsi:type="dcterms:W3CDTF">2018-11-12T16:26:15Z</dcterms:created>
  <dcterms:modified xsi:type="dcterms:W3CDTF">2019-03-28T15:04:54Z</dcterms:modified>
</cp:coreProperties>
</file>