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06" r:id="rId3"/>
    <p:sldId id="258" r:id="rId4"/>
    <p:sldId id="277" r:id="rId5"/>
    <p:sldId id="259" r:id="rId6"/>
    <p:sldId id="307" r:id="rId7"/>
    <p:sldId id="308" r:id="rId8"/>
    <p:sldId id="309" r:id="rId9"/>
    <p:sldId id="310" r:id="rId10"/>
    <p:sldId id="311" r:id="rId11"/>
    <p:sldId id="312" r:id="rId12"/>
    <p:sldId id="321" r:id="rId13"/>
    <p:sldId id="314" r:id="rId14"/>
    <p:sldId id="322" r:id="rId15"/>
    <p:sldId id="315" r:id="rId16"/>
    <p:sldId id="316" r:id="rId17"/>
    <p:sldId id="317" r:id="rId18"/>
    <p:sldId id="318" r:id="rId19"/>
    <p:sldId id="320" r:id="rId20"/>
    <p:sldId id="323" r:id="rId21"/>
    <p:sldId id="324" r:id="rId22"/>
    <p:sldId id="276" r:id="rId23"/>
    <p:sldId id="329" r:id="rId24"/>
    <p:sldId id="330" r:id="rId25"/>
    <p:sldId id="325" r:id="rId26"/>
    <p:sldId id="328" r:id="rId27"/>
    <p:sldId id="327" r:id="rId28"/>
    <p:sldId id="326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D0E85-501B-4698-816C-AA4D7BB5005C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256C-9384-46A0-BAA4-004869D3AB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75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3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3" name="Connettore 1 2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1 7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31180" y="908720"/>
            <a:ext cx="811143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Esame di Stato 2019</a:t>
            </a:r>
            <a:r>
              <a:rPr lang="it-IT" sz="32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: il contesto normativo e le novità</a:t>
            </a:r>
            <a:endParaRPr lang="it-IT" sz="32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31180" y="2274838"/>
            <a:ext cx="82333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  <a:latin typeface="Agency FB" panose="020B0503020202020204" pitchFamily="34" charset="0"/>
              </a:rPr>
              <a:t>Quadro di riferimento </a:t>
            </a:r>
            <a:r>
              <a:rPr lang="it-IT" sz="2800" dirty="0">
                <a:solidFill>
                  <a:srgbClr val="002060"/>
                </a:solidFill>
                <a:latin typeface="Agency FB" panose="020B0503020202020204" pitchFamily="34" charset="0"/>
              </a:rPr>
              <a:t>per la redazione e lo svolgimento</a:t>
            </a:r>
          </a:p>
          <a:p>
            <a:pPr algn="ctr"/>
            <a:r>
              <a:rPr lang="it-IT" sz="2800" dirty="0">
                <a:solidFill>
                  <a:srgbClr val="002060"/>
                </a:solidFill>
                <a:latin typeface="Agency FB" panose="020B0503020202020204" pitchFamily="34" charset="0"/>
              </a:rPr>
              <a:t>della </a:t>
            </a:r>
            <a:r>
              <a:rPr lang="it-IT" sz="2800" b="1" dirty="0">
                <a:solidFill>
                  <a:srgbClr val="002060"/>
                </a:solidFill>
                <a:latin typeface="Agency FB" panose="020B0503020202020204" pitchFamily="34" charset="0"/>
              </a:rPr>
              <a:t>seconda prova scritta </a:t>
            </a:r>
            <a:r>
              <a:rPr lang="it-IT" sz="2800" dirty="0">
                <a:solidFill>
                  <a:srgbClr val="002060"/>
                </a:solidFill>
                <a:latin typeface="Agency FB" panose="020B0503020202020204" pitchFamily="34" charset="0"/>
              </a:rPr>
              <a:t>dell’esame di Stato</a:t>
            </a:r>
          </a:p>
          <a:p>
            <a:pPr algn="ctr"/>
            <a:endParaRPr lang="it-IT" sz="2800" dirty="0" smtClean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LICEO SCIENTIFICO</a:t>
            </a:r>
            <a:endParaRPr lang="it-IT" sz="2800" b="1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Griglia di valutazione per l’attribuzione dei punteggi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81628"/>
              </p:ext>
            </p:extLst>
          </p:nvPr>
        </p:nvGraphicFramePr>
        <p:xfrm>
          <a:off x="517755" y="908749"/>
          <a:ext cx="8581533" cy="5130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557"/>
                <a:gridCol w="1718976"/>
              </a:tblGrid>
              <a:tr h="693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Indicatore </a:t>
                      </a:r>
                      <a:r>
                        <a:rPr lang="it-IT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(correlato agli obiettivi della prova)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Punteggio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max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per ogni indicatore</a:t>
                      </a:r>
                      <a:endParaRPr lang="it-IT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195675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Comprendere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Analizzare la situazione problematica. Identificare i dati ed interpretarli. Effettuare gli eventuali collegamenti e adoperare i codici grafico-simbolici necessari.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Individuare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Conoscere i concetti matematici utili alla soluzione. Analizzare possibili strategie risolutive ed individuare la strategia più 	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1115536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Sviluppare il processo risolutivo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Risolvere la situazione problematica in maniera coerente, completa e corretta, applicando le regole ed eseguendo i calcoli necessari. 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1142821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Argomentare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Commentare e giustificare opportunamente la scelta della strategia risolutiva, i passaggi fondamentali del processo esecutivo e la coerenza dei risultati al contesto del problema. 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7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90743" y="1556792"/>
            <a:ext cx="8626245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rgbClr val="002060"/>
                </a:solidFill>
              </a:rPr>
              <a:t>La prova consiste nella </a:t>
            </a:r>
            <a:r>
              <a:rPr lang="it-IT" sz="2400" b="1" dirty="0">
                <a:solidFill>
                  <a:srgbClr val="002060"/>
                </a:solidFill>
              </a:rPr>
              <a:t>soluzione di un problema a scelta del candidato tra due proposte </a:t>
            </a:r>
            <a:r>
              <a:rPr lang="it-IT" sz="2400" dirty="0">
                <a:solidFill>
                  <a:srgbClr val="002060"/>
                </a:solidFill>
              </a:rPr>
              <a:t>e nella risposta a </a:t>
            </a:r>
            <a:r>
              <a:rPr lang="it-IT" sz="2400" b="1" dirty="0">
                <a:solidFill>
                  <a:srgbClr val="002060"/>
                </a:solidFill>
              </a:rPr>
              <a:t>quattro quesiti tra otto proposte. 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Essa è finalizzata ad </a:t>
            </a:r>
            <a:r>
              <a:rPr lang="it-IT" sz="2400" b="1" dirty="0">
                <a:solidFill>
                  <a:srgbClr val="002060"/>
                </a:solidFill>
              </a:rPr>
              <a:t>accertare l'acquisizione dei concetti e dei metodi della fisica con riferimento ai Nuclei Tematici fondamentali che connettono verticalmente gli argomenti trattati nel percorso di studio, </a:t>
            </a:r>
            <a:r>
              <a:rPr lang="it-IT" sz="2400" dirty="0">
                <a:solidFill>
                  <a:srgbClr val="002060"/>
                </a:solidFill>
              </a:rPr>
              <a:t>in relazione ai contenuti previsti dalle vigenti Indicazioni Nazionali per il liceo scientifico. 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In particolare, la </a:t>
            </a:r>
            <a:r>
              <a:rPr lang="it-IT" sz="2400" b="1" dirty="0">
                <a:solidFill>
                  <a:srgbClr val="002060"/>
                </a:solidFill>
              </a:rPr>
              <a:t>prova mira a rilevare la comprensione e la padronanza del metodo scientifico e la capacità di argomentazione fisica attraverso l’uso di ipotesi, analogie e leggi fisiche</a:t>
            </a:r>
            <a:r>
              <a:rPr lang="it-IT" sz="2400" dirty="0">
                <a:solidFill>
                  <a:srgbClr val="002060"/>
                </a:solidFill>
              </a:rPr>
              <a:t>. </a:t>
            </a:r>
            <a:endParaRPr lang="it-IT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-9822" y="11857"/>
            <a:ext cx="91538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DISCIPLINA: </a:t>
            </a:r>
            <a:r>
              <a:rPr lang="it-IT" sz="3200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FISICA</a:t>
            </a:r>
            <a:endParaRPr lang="it-IT" sz="3200" b="1" dirty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3200" dirty="0">
                <a:solidFill>
                  <a:srgbClr val="002060"/>
                </a:solidFill>
                <a:latin typeface="Agency FB" panose="020B0503020202020204" pitchFamily="34" charset="0"/>
              </a:rPr>
              <a:t>Caratteristiche della prova d’esame</a:t>
            </a:r>
          </a:p>
        </p:txBody>
      </p:sp>
    </p:spTree>
    <p:extLst>
      <p:ext uri="{BB962C8B-B14F-4D97-AF65-F5344CB8AC3E}">
        <p14:creationId xmlns:p14="http://schemas.microsoft.com/office/powerpoint/2010/main" val="21921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17755" y="1500174"/>
            <a:ext cx="8626245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2060"/>
                </a:solidFill>
              </a:rPr>
              <a:t>In </a:t>
            </a:r>
            <a:r>
              <a:rPr lang="it-IT" sz="2400" dirty="0">
                <a:solidFill>
                  <a:srgbClr val="002060"/>
                </a:solidFill>
              </a:rPr>
              <a:t>riferimento ai vari nuclei tematici potrà essere richiesta, relativamente a fenomeni naturali o a esperimenti, la </a:t>
            </a:r>
            <a:r>
              <a:rPr lang="it-IT" sz="2400" b="1" dirty="0">
                <a:solidFill>
                  <a:srgbClr val="002060"/>
                </a:solidFill>
              </a:rPr>
              <a:t>soluzione</a:t>
            </a:r>
            <a:r>
              <a:rPr lang="it-IT" sz="2400" dirty="0">
                <a:solidFill>
                  <a:srgbClr val="002060"/>
                </a:solidFill>
              </a:rPr>
              <a:t> di problemi attraverso la </a:t>
            </a:r>
            <a:r>
              <a:rPr lang="it-IT" sz="2400" b="1" dirty="0">
                <a:solidFill>
                  <a:srgbClr val="002060"/>
                </a:solidFill>
              </a:rPr>
              <a:t>costruzione</a:t>
            </a:r>
            <a:r>
              <a:rPr lang="it-IT" sz="2400" dirty="0">
                <a:solidFill>
                  <a:srgbClr val="002060"/>
                </a:solidFill>
              </a:rPr>
              <a:t> e </a:t>
            </a:r>
            <a:r>
              <a:rPr lang="it-IT" sz="2400" b="1" dirty="0">
                <a:solidFill>
                  <a:srgbClr val="002060"/>
                </a:solidFill>
              </a:rPr>
              <a:t>discussione</a:t>
            </a:r>
            <a:r>
              <a:rPr lang="it-IT" sz="2400" dirty="0">
                <a:solidFill>
                  <a:srgbClr val="002060"/>
                </a:solidFill>
              </a:rPr>
              <a:t> di modelli, la </a:t>
            </a:r>
            <a:r>
              <a:rPr lang="it-IT" sz="2400" b="1" dirty="0">
                <a:solidFill>
                  <a:srgbClr val="002060"/>
                </a:solidFill>
              </a:rPr>
              <a:t>formalizzazione</a:t>
            </a:r>
            <a:r>
              <a:rPr lang="it-IT" sz="2400" dirty="0">
                <a:solidFill>
                  <a:srgbClr val="002060"/>
                </a:solidFill>
              </a:rPr>
              <a:t> matematica, </a:t>
            </a:r>
            <a:r>
              <a:rPr lang="it-IT" sz="2400" b="1" dirty="0">
                <a:solidFill>
                  <a:srgbClr val="002060"/>
                </a:solidFill>
              </a:rPr>
              <a:t>l’argomentazione</a:t>
            </a:r>
            <a:r>
              <a:rPr lang="it-IT" sz="2400" dirty="0">
                <a:solidFill>
                  <a:srgbClr val="002060"/>
                </a:solidFill>
              </a:rPr>
              <a:t> qualitativa, </a:t>
            </a:r>
            <a:r>
              <a:rPr lang="it-IT" sz="2400" b="1" dirty="0">
                <a:solidFill>
                  <a:srgbClr val="002060"/>
                </a:solidFill>
              </a:rPr>
              <a:t>l’analisi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b="1" dirty="0">
                <a:solidFill>
                  <a:srgbClr val="002060"/>
                </a:solidFill>
              </a:rPr>
              <a:t>critica</a:t>
            </a:r>
            <a:r>
              <a:rPr lang="it-IT" sz="2400" dirty="0">
                <a:solidFill>
                  <a:srgbClr val="002060"/>
                </a:solidFill>
              </a:rPr>
              <a:t> di dati. </a:t>
            </a:r>
            <a:endParaRPr lang="it-IT" sz="2400" dirty="0" smtClean="0">
              <a:solidFill>
                <a:srgbClr val="00206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002060"/>
                </a:solidFill>
              </a:rPr>
              <a:t>La </a:t>
            </a:r>
            <a:r>
              <a:rPr lang="it-IT" sz="2400" b="1" dirty="0">
                <a:solidFill>
                  <a:srgbClr val="002060"/>
                </a:solidFill>
              </a:rPr>
              <a:t>prova potrà contenere riferimenti a testi classici o momenti storici significativi della fisica</a:t>
            </a:r>
            <a:r>
              <a:rPr lang="it-IT" sz="2400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it-IT" sz="2400" dirty="0" smtClean="0">
              <a:solidFill>
                <a:srgbClr val="002060"/>
              </a:solidFill>
            </a:endParaRPr>
          </a:p>
          <a:p>
            <a:pPr algn="just"/>
            <a:endParaRPr lang="it-IT" sz="2400" dirty="0">
              <a:solidFill>
                <a:srgbClr val="002060"/>
              </a:solidFill>
            </a:endParaRPr>
          </a:p>
          <a:p>
            <a:pPr algn="just"/>
            <a:endParaRPr lang="it-IT" sz="2400" dirty="0" smtClean="0">
              <a:solidFill>
                <a:srgbClr val="002060"/>
              </a:solidFill>
            </a:endParaRPr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Durata della prova: da quattro a sei ore </a:t>
            </a:r>
            <a:endParaRPr lang="it-IT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-9822" y="11857"/>
            <a:ext cx="91538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DISCIPLINA: </a:t>
            </a:r>
            <a:r>
              <a:rPr lang="it-IT" sz="3200" b="1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FISICA</a:t>
            </a:r>
            <a:endParaRPr lang="it-IT" sz="3200" b="1" dirty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3200" dirty="0">
                <a:solidFill>
                  <a:srgbClr val="002060"/>
                </a:solidFill>
                <a:latin typeface="Agency FB" panose="020B0503020202020204" pitchFamily="34" charset="0"/>
              </a:rPr>
              <a:t>Caratteristiche della prova d’esame</a:t>
            </a:r>
          </a:p>
        </p:txBody>
      </p:sp>
    </p:spTree>
    <p:extLst>
      <p:ext uri="{BB962C8B-B14F-4D97-AF65-F5344CB8AC3E}">
        <p14:creationId xmlns:p14="http://schemas.microsoft.com/office/powerpoint/2010/main" val="32849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217" y="1196752"/>
            <a:ext cx="8626246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bg1"/>
                </a:solidFill>
              </a:rPr>
              <a:t>MISURA e</a:t>
            </a:r>
            <a:r>
              <a:rPr lang="it-IT" sz="2200" b="1" dirty="0" smtClean="0">
                <a:solidFill>
                  <a:schemeClr val="bg1"/>
                </a:solidFill>
              </a:rPr>
              <a:t> </a:t>
            </a:r>
            <a:r>
              <a:rPr lang="it-IT" sz="2200" b="1" dirty="0">
                <a:solidFill>
                  <a:schemeClr val="bg1"/>
                </a:solidFill>
              </a:rPr>
              <a:t>RAPPRESENTAZIONE </a:t>
            </a:r>
            <a:r>
              <a:rPr lang="it-IT" sz="2200" b="1" dirty="0" smtClean="0">
                <a:solidFill>
                  <a:schemeClr val="bg1"/>
                </a:solidFill>
              </a:rPr>
              <a:t>di </a:t>
            </a:r>
            <a:r>
              <a:rPr lang="it-IT" sz="2200" b="1" dirty="0">
                <a:solidFill>
                  <a:schemeClr val="bg1"/>
                </a:solidFill>
              </a:rPr>
              <a:t>GRANDEZZE FISICHE </a:t>
            </a:r>
            <a:r>
              <a:rPr lang="it-IT" sz="2400" dirty="0"/>
              <a:t>	</a:t>
            </a:r>
          </a:p>
          <a:p>
            <a:r>
              <a:rPr lang="it-IT" sz="2000" dirty="0">
                <a:solidFill>
                  <a:srgbClr val="002060"/>
                </a:solidFill>
              </a:rPr>
              <a:t>Incertezza di misura </a:t>
            </a:r>
          </a:p>
          <a:p>
            <a:r>
              <a:rPr lang="it-IT" sz="2000" dirty="0">
                <a:solidFill>
                  <a:srgbClr val="002060"/>
                </a:solidFill>
              </a:rPr>
              <a:t>Rappresentazioni di grandezze fisiche </a:t>
            </a:r>
            <a:r>
              <a:rPr lang="it-IT" sz="2000" dirty="0"/>
              <a:t>	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</a:rPr>
              <a:t>SPAZIO, TEMPO </a:t>
            </a:r>
            <a:r>
              <a:rPr lang="it-IT" sz="2200" b="1" dirty="0" smtClean="0">
                <a:solidFill>
                  <a:schemeClr val="bg1"/>
                </a:solidFill>
              </a:rPr>
              <a:t>e MOTO </a:t>
            </a:r>
            <a:endParaRPr lang="it-IT" sz="2200" dirty="0">
              <a:solidFill>
                <a:schemeClr val="bg1"/>
              </a:solidFill>
            </a:endParaRP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Grandezze cinematiche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Sistemi di riferimento e trasformazioni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Moto di un punto materiale e di un corpo rigido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Cinematica classica e relativistica 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</a:rPr>
              <a:t>ENERGIA </a:t>
            </a:r>
            <a:r>
              <a:rPr lang="it-IT" sz="2200" b="1" dirty="0" smtClean="0">
                <a:solidFill>
                  <a:schemeClr val="bg1"/>
                </a:solidFill>
              </a:rPr>
              <a:t>e </a:t>
            </a:r>
            <a:r>
              <a:rPr lang="it-IT" sz="2200" b="1" dirty="0">
                <a:solidFill>
                  <a:schemeClr val="bg1"/>
                </a:solidFill>
              </a:rPr>
              <a:t>MATERIA </a:t>
            </a:r>
            <a:endParaRPr lang="it-IT" sz="2200" dirty="0">
              <a:solidFill>
                <a:schemeClr val="bg1"/>
              </a:solidFill>
            </a:endParaRP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Lavoro ed energia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Conservazione dell’energia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Trasformazione dell’energia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Emissione, assorbimento e trasporto di energia </a:t>
            </a:r>
          </a:p>
          <a:p>
            <a:pPr algn="just"/>
            <a:r>
              <a:rPr lang="it-IT" sz="2200" dirty="0" smtClean="0">
                <a:solidFill>
                  <a:srgbClr val="002060"/>
                </a:solidFill>
              </a:rPr>
              <a:t>Induzione </a:t>
            </a:r>
            <a:r>
              <a:rPr lang="it-IT" sz="2200" dirty="0">
                <a:solidFill>
                  <a:srgbClr val="002060"/>
                </a:solidFill>
              </a:rPr>
              <a:t>elettromagnetica </a:t>
            </a:r>
            <a:r>
              <a:rPr lang="it-IT" sz="2200" dirty="0"/>
              <a:t>	</a:t>
            </a:r>
          </a:p>
        </p:txBody>
      </p:sp>
      <p:grpSp>
        <p:nvGrpSpPr>
          <p:cNvPr id="3" name="Gruppo 10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78585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549552" y="470333"/>
            <a:ext cx="226627" cy="21772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-27359" y="-5581"/>
            <a:ext cx="9153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Nuclei tematici </a:t>
            </a:r>
            <a:r>
              <a:rPr lang="it-IT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fondamentali</a:t>
            </a:r>
            <a:endParaRPr lang="it-IT" sz="3200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17754" y="1556792"/>
            <a:ext cx="8626246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 smtClean="0">
                <a:solidFill>
                  <a:schemeClr val="bg1"/>
                </a:solidFill>
              </a:rPr>
              <a:t>ONDE e </a:t>
            </a:r>
            <a:r>
              <a:rPr lang="it-IT" sz="2200" b="1" dirty="0">
                <a:solidFill>
                  <a:schemeClr val="bg1"/>
                </a:solidFill>
              </a:rPr>
              <a:t>PARTICELLE </a:t>
            </a:r>
            <a:endParaRPr lang="it-IT" sz="2200" dirty="0">
              <a:solidFill>
                <a:schemeClr val="bg1"/>
              </a:solidFill>
            </a:endParaRP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Onde armoniche sonore ed elettromagnetiche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Fenomeni di interferenza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Dualismo onda-particella 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</a:rPr>
              <a:t>FORZE E CAMPI </a:t>
            </a:r>
            <a:endParaRPr lang="it-IT" sz="2200" dirty="0">
              <a:solidFill>
                <a:schemeClr val="bg1"/>
              </a:solidFill>
            </a:endParaRP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Rappresentazione di forze mediante il concetto di campo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Campo gravitazionale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Campo elettromagnetico </a:t>
            </a:r>
          </a:p>
          <a:p>
            <a:pPr algn="just"/>
            <a:r>
              <a:rPr lang="it-IT" sz="2200" dirty="0">
                <a:solidFill>
                  <a:srgbClr val="002060"/>
                </a:solidFill>
              </a:rPr>
              <a:t>Induzione elettromagnetica 	</a:t>
            </a:r>
          </a:p>
        </p:txBody>
      </p:sp>
      <p:grpSp>
        <p:nvGrpSpPr>
          <p:cNvPr id="3" name="Gruppo 10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78585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549552" y="836712"/>
            <a:ext cx="226627" cy="504056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-56703" y="116632"/>
            <a:ext cx="9153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Nuclei tematici </a:t>
            </a:r>
            <a:r>
              <a:rPr lang="it-IT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fondamentali</a:t>
            </a:r>
            <a:endParaRPr lang="it-IT" sz="3200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04433" y="1340768"/>
            <a:ext cx="8626245" cy="48320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Rappresentare</a:t>
            </a:r>
            <a:r>
              <a:rPr lang="it-IT" sz="2200" dirty="0">
                <a:solidFill>
                  <a:srgbClr val="002060"/>
                </a:solidFill>
              </a:rPr>
              <a:t>, anche graficamente, il valore di una grandezza fisica e la sua incertezza nelle unità di misura appropriate. Rappresentare e interpretare, tramite un grafico, la relazione tra due grandezze fisiche.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Valutare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l’accordo tra i valori sperimentali di grandezze fisiche in relazione alle incertezze di misura al fine di descrivere correttamente il fenomeno osservato.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e discutere il moto di punti materiali e corpi rigidi sotto l’azione di forze.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Utilizzare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il concetto di centro di massa nello studio del moto di due punti materiali o di un corpo rigido.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Utilizzare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trasformazioni di Galileo o di </a:t>
            </a:r>
            <a:r>
              <a:rPr lang="it-IT" sz="2200" dirty="0" err="1">
                <a:solidFill>
                  <a:srgbClr val="002060"/>
                </a:solidFill>
              </a:rPr>
              <a:t>Lorentz</a:t>
            </a:r>
            <a:r>
              <a:rPr lang="it-IT" sz="2200" dirty="0">
                <a:solidFill>
                  <a:srgbClr val="002060"/>
                </a:solidFill>
              </a:rPr>
              <a:t> per esprimere i valori di grandezze cinematiche e dinamiche in diversi sistemi di riferimento.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e discutere il moto relativistico di un punto materiale sotto l’azione di una forza costante o di una forza di </a:t>
            </a:r>
            <a:r>
              <a:rPr lang="it-IT" sz="2200" dirty="0" err="1">
                <a:solidFill>
                  <a:srgbClr val="002060"/>
                </a:solidFill>
              </a:rPr>
              <a:t>Lorentz</a:t>
            </a:r>
            <a:r>
              <a:rPr lang="it-IT" sz="2200" dirty="0">
                <a:solidFill>
                  <a:srgbClr val="002060"/>
                </a:solidFill>
              </a:rPr>
              <a:t>. </a:t>
            </a:r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05525" y="1338511"/>
            <a:ext cx="8626245" cy="52014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Applicare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relazioni relativistiche sulla dilatazione dei tempi e contrazione delle lunghezze e individuare in quali casi si applica il limite non relativistico.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l’energia cinetica di un punto materiale in moto e l’energia potenziale di un punto materiale sottoposto a forze.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Mettere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in relazione la variazione di energia cinetica, di energia potenziale e di energia meccanica con il lavoro fatto dalle forze agenti.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Utilizzare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conservazione dell’energia nello studio del moto di punti materiali e di corpi rigidi e nelle trasformazioni tra lavoro e calore.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densità di energia di campi elettrici e magnetici e applicare il concetto di trasporto di energia da parte di un’onda elettromagnetica</a:t>
            </a:r>
            <a:r>
              <a:rPr lang="it-IT" sz="22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060"/>
                </a:solidFill>
              </a:rPr>
              <a:t>Applicare</a:t>
            </a:r>
            <a:r>
              <a:rPr lang="it-IT" sz="2200" dirty="0">
                <a:solidFill>
                  <a:srgbClr val="002060"/>
                </a:solidFill>
              </a:rPr>
              <a:t> l’equivalenza massa-energia in situazioni concrete tratte da esempi di decadimenti radioattivi, reazioni di fissione o di fusione nucleare. </a:t>
            </a:r>
            <a:endParaRPr lang="it-IT" sz="2400" dirty="0"/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42163" y="1372067"/>
            <a:ext cx="8626245" cy="517064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Interpretare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lo spettro di emissione del corpo nero utilizzando la legge di distribuzione di </a:t>
            </a:r>
            <a:r>
              <a:rPr lang="it-IT" sz="2200" dirty="0" err="1">
                <a:solidFill>
                  <a:srgbClr val="002060"/>
                </a:solidFill>
              </a:rPr>
              <a:t>Planck</a:t>
            </a:r>
            <a:r>
              <a:rPr lang="it-IT" sz="2200" dirty="0">
                <a:solidFill>
                  <a:srgbClr val="002060"/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frequenze emesse per transizione tra i livelli energetici dell’atomo di </a:t>
            </a:r>
            <a:r>
              <a:rPr lang="it-IT" sz="2200" dirty="0" err="1">
                <a:solidFill>
                  <a:srgbClr val="002060"/>
                </a:solidFill>
              </a:rPr>
              <a:t>Bohr</a:t>
            </a:r>
            <a:r>
              <a:rPr lang="it-IT" sz="2200" dirty="0">
                <a:solidFill>
                  <a:srgbClr val="002060"/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lunghezza d’onda, la frequenza, il periodo, la fase e la velocità di un’onda armonica e le relazioni tra queste grandezze.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Discutere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fenomeni di interferenza con riferimento a onde armoniche sonore o elettromagnetiche emesse da due sorgenti coerenti.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Discutere</a:t>
            </a:r>
            <a:r>
              <a:rPr lang="it-IT" sz="2200" dirty="0">
                <a:solidFill>
                  <a:srgbClr val="002060"/>
                </a:solidFill>
              </a:rPr>
              <a:t>, anche quantitativamente, il dualismo onda-corpuscolo</a:t>
            </a:r>
            <a:r>
              <a:rPr lang="it-IT" sz="22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Descrivere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condizione di quantizzazione dell'atomo di </a:t>
            </a:r>
            <a:r>
              <a:rPr lang="it-IT" sz="2200" dirty="0" err="1">
                <a:solidFill>
                  <a:srgbClr val="002060"/>
                </a:solidFill>
              </a:rPr>
              <a:t>Bohr</a:t>
            </a:r>
            <a:r>
              <a:rPr lang="it-IT" sz="2200" dirty="0">
                <a:solidFill>
                  <a:srgbClr val="002060"/>
                </a:solidFill>
              </a:rPr>
              <a:t> usando la relazione di De Broglie. </a:t>
            </a:r>
            <a:endParaRPr lang="it-IT" sz="22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060"/>
                </a:solidFill>
              </a:rPr>
              <a:t>Applicare</a:t>
            </a:r>
            <a:r>
              <a:rPr lang="it-IT" sz="2200" dirty="0">
                <a:solidFill>
                  <a:srgbClr val="002060"/>
                </a:solidFill>
              </a:rPr>
              <a:t> l’equazione di Einstein dell’effetto fotoelettrico. </a:t>
            </a:r>
            <a:endParaRPr lang="it-IT" sz="22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060"/>
                </a:solidFill>
              </a:rPr>
              <a:t>Descrivere</a:t>
            </a:r>
            <a:r>
              <a:rPr lang="it-IT" sz="2200" dirty="0">
                <a:solidFill>
                  <a:srgbClr val="002060"/>
                </a:solidFill>
              </a:rPr>
              <a:t> l’azione delle forze gravitazionali elettriche e magnetiche mediante il concetto di campo. Rappresentare un campo elettrico o magnetico utilizzando le linee di forza</a:t>
            </a:r>
            <a:r>
              <a:rPr lang="it-IT" sz="2200" dirty="0" smtClean="0">
                <a:solidFill>
                  <a:srgbClr val="002060"/>
                </a:solidFill>
              </a:rPr>
              <a:t>.</a:t>
            </a:r>
            <a:endParaRPr lang="it-IT" sz="2200" dirty="0">
              <a:solidFill>
                <a:srgbClr val="00206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17755" y="1320668"/>
            <a:ext cx="8626245" cy="517064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Utilizzare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il teorema di Gauss per determinare le caratteristiche di campi elettrici generati da distribuzioni simmetriche di cariche e per discutere il comportamento delle cariche elettriche nei metalli.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Utilizzare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il teorema di </a:t>
            </a:r>
            <a:r>
              <a:rPr lang="it-IT" sz="2200" dirty="0" err="1">
                <a:solidFill>
                  <a:srgbClr val="002060"/>
                </a:solidFill>
              </a:rPr>
              <a:t>Ampère</a:t>
            </a:r>
            <a:r>
              <a:rPr lang="it-IT" sz="2200" dirty="0">
                <a:solidFill>
                  <a:srgbClr val="002060"/>
                </a:solidFill>
              </a:rPr>
              <a:t> per determinare le caratteristiche di un campo magnetico generato da un filo percorso da corrente e da un solenoide ideale.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Descrivere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e interpretare fenomeni di induzione elettromagnetica e ricavare correnti e forze elettromotrici indotte. </a:t>
            </a:r>
            <a:endParaRPr lang="it-IT" sz="22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forza agente su un filo di lunghezza infinita percorso da corrente in presenza di un campo magnetico, la forza tra due fili di lunghezza infinita paralleli percorsi da corrente e la forza che agisce su un ramo di un circuito in moto in un campo magnetico per effetto della corrente indotta. Determinare il </a:t>
            </a:r>
            <a:r>
              <a:rPr lang="it-IT" sz="2200" dirty="0" smtClean="0">
                <a:solidFill>
                  <a:srgbClr val="002060"/>
                </a:solidFill>
              </a:rPr>
              <a:t>momento </a:t>
            </a:r>
            <a:r>
              <a:rPr lang="it-IT" sz="2200" dirty="0">
                <a:solidFill>
                  <a:srgbClr val="002060"/>
                </a:solidFill>
              </a:rPr>
              <a:t>delle forze magnetiche agenti su una spira percorsa da corrente in presenza di un campo magnetico uniforme.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Griglia di valutazione per l’attribuzione dei punteggi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977414"/>
              </p:ext>
            </p:extLst>
          </p:nvPr>
        </p:nvGraphicFramePr>
        <p:xfrm>
          <a:off x="517755" y="908749"/>
          <a:ext cx="8581533" cy="5112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557"/>
                <a:gridCol w="1718976"/>
              </a:tblGrid>
              <a:tr h="693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Indicatore </a:t>
                      </a:r>
                      <a:r>
                        <a:rPr lang="it-IT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(correlato agli obiettivi della prova)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Punteggio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max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per ogni indicatore</a:t>
                      </a:r>
                      <a:endParaRPr lang="it-IT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1034192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Analizzare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Esaminare la situazione fisica proposta formulando le ipotesi esplicative attraverso modelli o analogie o leggi. 	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Sviluppare il processo risolutivo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Formalizzare situazioni problematiche e applicare gli strumenti matematici e disciplinari rilevanti per la loro risoluzione.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1115536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Interpretare criticamente i dati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Interpretare e/o elaborare i dati proposti e/o ricavati, anche di natura sperimentale, verificandone la pertinenza al modello scelto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1142821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Argomentare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Descrivere il processo risolutivo adottato e comunicare i risultati ottenuti valutandone la coerenza con la situazione problematica proposta.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2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17755" y="1196752"/>
            <a:ext cx="8626245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2060"/>
                </a:solidFill>
              </a:rPr>
              <a:t>La </a:t>
            </a:r>
            <a:r>
              <a:rPr lang="it-IT" sz="2400" dirty="0">
                <a:solidFill>
                  <a:srgbClr val="002060"/>
                </a:solidFill>
              </a:rPr>
              <a:t>prova consiste nella soluzione di </a:t>
            </a:r>
            <a:r>
              <a:rPr lang="it-IT" sz="2400" b="1" dirty="0">
                <a:solidFill>
                  <a:srgbClr val="002060"/>
                </a:solidFill>
              </a:rPr>
              <a:t>un problema </a:t>
            </a:r>
            <a:r>
              <a:rPr lang="it-IT" sz="2400" dirty="0">
                <a:solidFill>
                  <a:srgbClr val="002060"/>
                </a:solidFill>
              </a:rPr>
              <a:t>a scelta del candidato tra due proposte e nella risposta a </a:t>
            </a:r>
            <a:r>
              <a:rPr lang="it-IT" sz="2400" b="1" dirty="0">
                <a:solidFill>
                  <a:srgbClr val="002060"/>
                </a:solidFill>
              </a:rPr>
              <a:t>quattro quesiti </a:t>
            </a:r>
            <a:r>
              <a:rPr lang="it-IT" sz="2400" dirty="0">
                <a:solidFill>
                  <a:srgbClr val="002060"/>
                </a:solidFill>
              </a:rPr>
              <a:t>tra </a:t>
            </a:r>
            <a:r>
              <a:rPr lang="it-IT" sz="2400" b="1" dirty="0">
                <a:solidFill>
                  <a:srgbClr val="002060"/>
                </a:solidFill>
              </a:rPr>
              <a:t>otto</a:t>
            </a:r>
            <a:r>
              <a:rPr lang="it-IT" sz="2400" dirty="0">
                <a:solidFill>
                  <a:srgbClr val="002060"/>
                </a:solidFill>
              </a:rPr>
              <a:t> proposte. 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Essa è finalizzata ad accertare l'acquisizione dei principali </a:t>
            </a:r>
            <a:r>
              <a:rPr lang="it-IT" sz="2400" b="1" dirty="0">
                <a:solidFill>
                  <a:srgbClr val="002060"/>
                </a:solidFill>
              </a:rPr>
              <a:t>concetti e metodi della matematica di base, </a:t>
            </a:r>
            <a:r>
              <a:rPr lang="it-IT" sz="2400" dirty="0">
                <a:solidFill>
                  <a:srgbClr val="002060"/>
                </a:solidFill>
              </a:rPr>
              <a:t>anche in una </a:t>
            </a:r>
            <a:r>
              <a:rPr lang="it-IT" sz="2400" b="1" dirty="0">
                <a:solidFill>
                  <a:srgbClr val="002060"/>
                </a:solidFill>
              </a:rPr>
              <a:t>prospettiva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b="1" dirty="0">
                <a:solidFill>
                  <a:srgbClr val="002060"/>
                </a:solidFill>
              </a:rPr>
              <a:t>storico-critica</a:t>
            </a:r>
            <a:r>
              <a:rPr lang="it-IT" sz="2400" dirty="0">
                <a:solidFill>
                  <a:srgbClr val="002060"/>
                </a:solidFill>
              </a:rPr>
              <a:t>, in relazione ai contenuti previsti dalle vigenti Indicazioni Nazionali per l’intero percorso di studio del liceo scientifico. 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In particolare, la prova mira a rilevare la </a:t>
            </a:r>
            <a:r>
              <a:rPr lang="it-IT" sz="2400" b="1" dirty="0">
                <a:solidFill>
                  <a:srgbClr val="002060"/>
                </a:solidFill>
              </a:rPr>
              <a:t>comprensione</a:t>
            </a:r>
            <a:r>
              <a:rPr lang="it-IT" sz="2400" dirty="0">
                <a:solidFill>
                  <a:srgbClr val="002060"/>
                </a:solidFill>
              </a:rPr>
              <a:t> e la </a:t>
            </a:r>
            <a:r>
              <a:rPr lang="it-IT" sz="2400" b="1" dirty="0">
                <a:solidFill>
                  <a:srgbClr val="002060"/>
                </a:solidFill>
              </a:rPr>
              <a:t>padronanza</a:t>
            </a:r>
            <a:r>
              <a:rPr lang="it-IT" sz="2400" dirty="0">
                <a:solidFill>
                  <a:srgbClr val="002060"/>
                </a:solidFill>
              </a:rPr>
              <a:t> del </a:t>
            </a:r>
            <a:r>
              <a:rPr lang="it-IT" sz="2400" b="1" dirty="0">
                <a:solidFill>
                  <a:srgbClr val="002060"/>
                </a:solidFill>
              </a:rPr>
              <a:t>metodo dimostrativo </a:t>
            </a:r>
            <a:r>
              <a:rPr lang="it-IT" sz="2400" dirty="0">
                <a:solidFill>
                  <a:srgbClr val="002060"/>
                </a:solidFill>
              </a:rPr>
              <a:t>nei vari ambiti della matematica e la </a:t>
            </a:r>
            <a:r>
              <a:rPr lang="it-IT" sz="2400" b="1" dirty="0">
                <a:solidFill>
                  <a:srgbClr val="002060"/>
                </a:solidFill>
              </a:rPr>
              <a:t>capacità</a:t>
            </a:r>
            <a:r>
              <a:rPr lang="it-IT" sz="2400" dirty="0">
                <a:solidFill>
                  <a:srgbClr val="002060"/>
                </a:solidFill>
              </a:rPr>
              <a:t> di argomentare correttamente applicando metodi e concetti matematici, attraverso l’uso del ragionamento logico. </a:t>
            </a:r>
            <a:endParaRPr lang="it-IT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-9822" y="11857"/>
            <a:ext cx="91538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DISCIPLINA: </a:t>
            </a:r>
            <a:r>
              <a:rPr lang="it-IT" sz="3200" b="1" dirty="0">
                <a:solidFill>
                  <a:srgbClr val="C00000"/>
                </a:solidFill>
                <a:latin typeface="Agency FB" panose="020B0503020202020204" pitchFamily="34" charset="0"/>
              </a:rPr>
              <a:t>MATEMATICA</a:t>
            </a:r>
          </a:p>
          <a:p>
            <a:pPr algn="ctr"/>
            <a:r>
              <a:rPr lang="it-IT" sz="3200" dirty="0">
                <a:solidFill>
                  <a:srgbClr val="002060"/>
                </a:solidFill>
                <a:latin typeface="Agency FB" panose="020B0503020202020204" pitchFamily="34" charset="0"/>
              </a:rPr>
              <a:t>Caratteristiche della prova d’esame</a:t>
            </a:r>
          </a:p>
        </p:txBody>
      </p:sp>
    </p:spTree>
    <p:extLst>
      <p:ext uri="{BB962C8B-B14F-4D97-AF65-F5344CB8AC3E}">
        <p14:creationId xmlns:p14="http://schemas.microsoft.com/office/powerpoint/2010/main" val="21516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455271" y="124851"/>
            <a:ext cx="862624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Griglia di valutazione </a:t>
            </a:r>
            <a:r>
              <a:rPr lang="it-IT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integrata</a:t>
            </a:r>
          </a:p>
          <a:p>
            <a:pPr algn="ctr"/>
            <a:r>
              <a:rPr lang="it-IT" sz="2600" dirty="0">
                <a:solidFill>
                  <a:srgbClr val="C00000"/>
                </a:solidFill>
                <a:latin typeface="Agency FB" panose="020B0503020202020204" pitchFamily="34" charset="0"/>
              </a:rPr>
              <a:t>da UTILIZZARE nel CASO in  CUI la PROVA COINVOLGA PIÙ DISCIPLINE</a:t>
            </a:r>
            <a:r>
              <a:rPr lang="it-IT" sz="26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 </a:t>
            </a:r>
            <a:endParaRPr lang="it-IT" sz="2600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17755" y="1582341"/>
            <a:ext cx="851874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pPr algn="just"/>
            <a:r>
              <a:rPr lang="it-IT" sz="2800" dirty="0" smtClean="0">
                <a:solidFill>
                  <a:srgbClr val="002060"/>
                </a:solidFill>
              </a:rPr>
              <a:t>Nel </a:t>
            </a:r>
            <a:r>
              <a:rPr lang="it-IT" sz="2800" dirty="0">
                <a:solidFill>
                  <a:srgbClr val="002060"/>
                </a:solidFill>
              </a:rPr>
              <a:t>caso in cui la scelta del D. M. emanato annualmente ai sensi dell’art. 17, comma 7 del D. </a:t>
            </a:r>
            <a:r>
              <a:rPr lang="it-IT" sz="2800" dirty="0" err="1">
                <a:solidFill>
                  <a:srgbClr val="002060"/>
                </a:solidFill>
              </a:rPr>
              <a:t>Lgs</a:t>
            </a:r>
            <a:r>
              <a:rPr lang="it-IT" sz="2800" dirty="0">
                <a:solidFill>
                  <a:srgbClr val="002060"/>
                </a:solidFill>
              </a:rPr>
              <a:t>. 62/2017 ricada su una prova </a:t>
            </a:r>
            <a:r>
              <a:rPr lang="it-IT" sz="2800" b="1" dirty="0">
                <a:solidFill>
                  <a:srgbClr val="002060"/>
                </a:solidFill>
              </a:rPr>
              <a:t>concernente più discipline</a:t>
            </a:r>
            <a:r>
              <a:rPr lang="it-IT" sz="2800" dirty="0">
                <a:solidFill>
                  <a:srgbClr val="002060"/>
                </a:solidFill>
              </a:rPr>
              <a:t>, la traccia sarà predisposta, sia per la prima parte che per i quesiti, in modo da proporre temi, argomenti, situazioni problematiche che consentano, </a:t>
            </a:r>
            <a:r>
              <a:rPr lang="it-IT" sz="2800" b="1" dirty="0">
                <a:solidFill>
                  <a:srgbClr val="002060"/>
                </a:solidFill>
              </a:rPr>
              <a:t>in modo integrato</a:t>
            </a:r>
            <a:r>
              <a:rPr lang="it-IT" sz="2800" dirty="0">
                <a:solidFill>
                  <a:srgbClr val="002060"/>
                </a:solidFill>
              </a:rPr>
              <a:t>, di accertare le conoscenze, abilità e competenze attese dal PECUP dell’indirizzo e afferenti ai diversi ambiti disciplinari.</a:t>
            </a:r>
          </a:p>
        </p:txBody>
      </p:sp>
    </p:spTree>
    <p:extLst>
      <p:ext uri="{BB962C8B-B14F-4D97-AF65-F5344CB8AC3E}">
        <p14:creationId xmlns:p14="http://schemas.microsoft.com/office/powerpoint/2010/main" val="38167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Griglia di valutazione per l’attribuzione dei punteggi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650608"/>
              </p:ext>
            </p:extLst>
          </p:nvPr>
        </p:nvGraphicFramePr>
        <p:xfrm>
          <a:off x="540209" y="786447"/>
          <a:ext cx="8581533" cy="5488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2557"/>
                <a:gridCol w="1718976"/>
              </a:tblGrid>
              <a:tr h="693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Indicatore </a:t>
                      </a:r>
                      <a:r>
                        <a:rPr lang="it-IT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(correlato agli obiettivi della prova)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Punteggio 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max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per ogni indicatore</a:t>
                      </a:r>
                      <a:endParaRPr lang="it-IT" b="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94047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Analizzare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Esaminare la situazione fisica proposta formulando le ipotesi esplicative attraverso modelli o analogie o leggi. 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1202422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Sviluppare il processo risolutivo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Formalizzare situazioni problematiche e applicare i concetti e i metodi matematici e gli strumenti disciplinari rilevanti per la loro risoluzione, eseguendo i calcoli necessari.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</a:tr>
              <a:tr h="1115536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Interpretare, rappresentare , elaborare i dati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Interpretare e/o elaborare i dati proposti e/o ricavati, anche di natura sperimentale, verificandone la pertinenza al modello scelto. Rappresentare e collegare i dati adoperando i necessari codici grafico-simbolici.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1142821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Argomentare </a:t>
                      </a:r>
                      <a:endParaRPr lang="it-IT" sz="18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Descrivere il processo risolutivo adottato, la strategia risolutiva e i passaggi fondamentali. Comunicare i risultati ottenuti valutandone la coerenza con la situazione problematica proposta.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5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11154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pSp>
        <p:nvGrpSpPr>
          <p:cNvPr id="3" name="Gruppo 12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4" name="Connettore 1 13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85918" y="4357694"/>
            <a:ext cx="6000792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928670"/>
            <a:ext cx="842968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Mangal" pitchFamily="18" charset="0"/>
              </a:rPr>
              <a:t>Le proposte devono </a:t>
            </a:r>
            <a:r>
              <a:rPr kumimoji="0" lang="it-IT" altLang="zh-CN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Mangal" pitchFamily="18" charset="0"/>
              </a:rPr>
              <a:t>aderire</a:t>
            </a:r>
            <a:r>
              <a:rPr kumimoji="0" lang="it-IT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Mangal" pitchFamily="18" charset="0"/>
              </a:rPr>
              <a:t> strettamente ai Quadri di Riferimento di matematica e  di fisica.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Mangal" pitchFamily="18" charset="0"/>
              </a:rPr>
              <a:t>I contenuti spazieranno, in modo equilibrato, attraverso i vari contenuti previsti da tali </a:t>
            </a:r>
            <a:r>
              <a:rPr kumimoji="0" lang="it-IT" altLang="zh-CN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Mangal" pitchFamily="18" charset="0"/>
              </a:rPr>
              <a:t>Quadri di Riferimento</a:t>
            </a:r>
            <a:r>
              <a:rPr kumimoji="0" lang="it-IT" altLang="zh-CN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Mangal" pitchFamily="18" charset="0"/>
              </a:rPr>
              <a:t>, senza limitarsi in via esclusiva sempre agli stessi aspetti (come lo studio di funzione per la matematica o l'elettromagnetismo per la fisica).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srgbClr val="002060"/>
                </a:solidFill>
              </a:rPr>
              <a:t>I problemi </a:t>
            </a:r>
            <a:r>
              <a:rPr lang="it-IT" sz="2800" b="1" dirty="0" smtClean="0">
                <a:solidFill>
                  <a:srgbClr val="002060"/>
                </a:solidFill>
              </a:rPr>
              <a:t>proposti eviteranno</a:t>
            </a:r>
            <a:r>
              <a:rPr lang="it-IT" sz="2800" dirty="0" smtClean="0">
                <a:solidFill>
                  <a:srgbClr val="002060"/>
                </a:solidFill>
              </a:rPr>
              <a:t> quanto più possibile la presenza di sottoquesiti "a cascata", nei quali la risposta errata o mancata di una parte precedente impedisce di svolgere una o più parti successive</a:t>
            </a:r>
            <a:endParaRPr kumimoji="0" lang="it-IT" altLang="zh-CN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500298" y="142852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zh-CN" sz="4000" b="1" i="1" dirty="0" smtClean="0">
                <a:solidFill>
                  <a:srgbClr val="C00000"/>
                </a:solidFill>
                <a:ea typeface="SimSun" pitchFamily="2" charset="-122"/>
                <a:cs typeface="Mangal" pitchFamily="18" charset="0"/>
              </a:rPr>
              <a:t>?</a:t>
            </a:r>
            <a:endParaRPr lang="it-IT" sz="4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11154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pSp>
        <p:nvGrpSpPr>
          <p:cNvPr id="3" name="Gruppo 12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4" name="Connettore 1 13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85918" y="4357694"/>
            <a:ext cx="6000792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928670"/>
            <a:ext cx="8429684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2800" dirty="0" smtClean="0"/>
              <a:t>3. </a:t>
            </a:r>
            <a:r>
              <a:rPr lang="it-IT" sz="2600" dirty="0" smtClean="0"/>
              <a:t>Supponendo che la funzione q(t) rappresenti, per  </a:t>
            </a:r>
            <a:r>
              <a:rPr lang="it-IT" sz="2600" smtClean="0"/>
              <a:t>t≥</a:t>
            </a:r>
            <a:r>
              <a:rPr lang="it-IT" sz="2600" dirty="0" smtClean="0"/>
              <a:t> 0, la carica elettrica (misurata in C) che attraversa all’istante di tempo </a:t>
            </a:r>
            <a:r>
              <a:rPr lang="it-IT" sz="2600" i="1" dirty="0" smtClean="0"/>
              <a:t>t (misurato in s) la sezione di un certo conduttore, </a:t>
            </a:r>
            <a:r>
              <a:rPr lang="it-IT" sz="2600" dirty="0" smtClean="0"/>
              <a:t>determinare le dimensioni fisiche delle costanti  e  sopra indicate. </a:t>
            </a:r>
          </a:p>
          <a:p>
            <a:pPr algn="just"/>
            <a:r>
              <a:rPr lang="it-IT" sz="2600" dirty="0" smtClean="0"/>
              <a:t>Esprimere l’intensità di corrente ") che fluisce nel conduttore all’istante </a:t>
            </a:r>
            <a:r>
              <a:rPr lang="it-IT" sz="2600" i="1" dirty="0" smtClean="0"/>
              <a:t>t; determinare il valore </a:t>
            </a:r>
            <a:r>
              <a:rPr lang="it-IT" sz="2600" dirty="0" smtClean="0"/>
              <a:t>massimo ed il valore minimo di tale corrente e a quale valore essa si assesta col trascorrere del tempo.</a:t>
            </a:r>
          </a:p>
          <a:p>
            <a:endParaRPr kumimoji="0" lang="it-IT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11154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pSp>
        <p:nvGrpSpPr>
          <p:cNvPr id="3" name="Gruppo 12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4" name="Connettore 1 13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85918" y="4357694"/>
            <a:ext cx="6000792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928670"/>
            <a:ext cx="8429684" cy="85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2800" dirty="0" smtClean="0"/>
              <a:t>Supponendo che la funzione ) rappresenti, per  ≥ 0, la carica elettrica (misurata in !)</a:t>
            </a:r>
          </a:p>
          <a:p>
            <a:r>
              <a:rPr lang="it-IT" sz="2800" dirty="0" smtClean="0"/>
              <a:t>che attraversa all’istante di tempo </a:t>
            </a:r>
            <a:r>
              <a:rPr lang="it-IT" sz="2800" i="1" dirty="0" smtClean="0"/>
              <a:t>t (misurato in s) la sezione di un certo conduttore,</a:t>
            </a:r>
          </a:p>
          <a:p>
            <a:r>
              <a:rPr lang="it-IT" sz="2800" dirty="0" smtClean="0"/>
              <a:t>determinare le dimensioni fisiche delle costanti  e  sopra indicate. Esprimere</a:t>
            </a:r>
          </a:p>
          <a:p>
            <a:r>
              <a:rPr lang="it-IT" sz="2800" dirty="0" smtClean="0"/>
              <a:t>l’intensità di corrente ") che fluisce nel conduttore all’istante </a:t>
            </a:r>
            <a:r>
              <a:rPr lang="it-IT" sz="2800" i="1" dirty="0" smtClean="0"/>
              <a:t>t; determinare il valore</a:t>
            </a:r>
          </a:p>
          <a:p>
            <a:r>
              <a:rPr lang="it-IT" sz="2800" dirty="0" smtClean="0"/>
              <a:t>massimo ed il valore minimo di tale corrente e a quale valore essa si assesta col trascorrere</a:t>
            </a:r>
          </a:p>
          <a:p>
            <a:r>
              <a:rPr lang="it-IT" sz="2800" dirty="0" smtClean="0"/>
              <a:t>del tempo.</a:t>
            </a:r>
          </a:p>
          <a:p>
            <a:r>
              <a:rPr lang="it-IT" sz="2800" dirty="0" smtClean="0"/>
              <a:t>4. Determinare la carica totale #$) che attraversa la sezione del conduttore in un dato</a:t>
            </a:r>
          </a:p>
          <a:p>
            <a:r>
              <a:rPr lang="it-IT" sz="2800" dirty="0" smtClean="0"/>
              <a:t>intervallo di tempo %0, $&amp;, per $ ≥ 0. A quale valore tende #$) per $ → +∞ ?</a:t>
            </a:r>
          </a:p>
          <a:p>
            <a:r>
              <a:rPr lang="it-IT" sz="2800" dirty="0" smtClean="0"/>
              <a:t>Supponendo che la resistenza del conduttore sia * = 3Ω, scrivere (senza poi effettuare il</a:t>
            </a:r>
          </a:p>
          <a:p>
            <a:r>
              <a:rPr lang="it-IT" sz="2800" dirty="0" smtClean="0"/>
              <a:t>calcolo) un integrale che fornisca l’energia dissipata nell’intervallo di tempo %0, $&amp;.</a:t>
            </a:r>
            <a:endParaRPr kumimoji="0" lang="it-IT" altLang="zh-CN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11154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pSp>
        <p:nvGrpSpPr>
          <p:cNvPr id="3" name="Gruppo 12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4" name="Connettore 1 13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71472" y="857232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Con q(t) si intende la carica che ha attraversato non che attraversa una sezione del conduttore dall’istante 0 all’istante t. </a:t>
            </a:r>
          </a:p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L’allievo avrebbe dovuto capire e spiegare che la carica che attraversa una sezione del conduttore nell’intervallo di tempo [0,t] raggiunge il massimo valore per t=2s [(8/e)C)] diminuendo successivamente (corrente che cambia verso) e tendendo a zero per t che tende ad infinito, ciò vuol dire che nei primi due secondi la carica che attraversa la sezione del conduttore è [(8/e)C)] ed in tutto il tempo che segue, una stessa quantità di carica attraversa la sezione ma in senso opposto per cui la carica totale è[(16/e)C)] ≃ 5,89C. </a:t>
            </a:r>
          </a:p>
          <a:p>
            <a:pPr algn="just"/>
            <a:endParaRPr lang="it-I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11154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pSp>
        <p:nvGrpSpPr>
          <p:cNvPr id="3" name="Gruppo 12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4" name="Connettore 1 13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85918" y="4357694"/>
            <a:ext cx="6000792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71472" y="857232"/>
            <a:ext cx="828680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>
                <a:solidFill>
                  <a:schemeClr val="tx2"/>
                </a:solidFill>
              </a:rPr>
              <a:t>Integrare è inutile ma si può considerare che poiché l’intensità di corrente è positiva per 0≤𝑡0&lt;2s ed è negativa per 𝑡0&gt;2s, se 𝑡0 ≤2s risulta </a:t>
            </a:r>
          </a:p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Q(t0)=∫𝑖(𝑡)𝑑𝑡𝑡00=∫𝑞′(𝑡)𝑑𝑡𝑡</a:t>
            </a:r>
            <a:r>
              <a:rPr lang="it-IT" sz="2400" dirty="0" err="1" smtClean="0">
                <a:solidFill>
                  <a:schemeClr val="tx2"/>
                </a:solidFill>
              </a:rPr>
              <a:t>00=</a:t>
            </a:r>
            <a:r>
              <a:rPr lang="it-IT" sz="2400" dirty="0" smtClean="0">
                <a:solidFill>
                  <a:schemeClr val="tx2"/>
                </a:solidFill>
              </a:rPr>
              <a:t> [𝑞(𝑡)]0𝑡0=4𝑡0∙𝑒− 𝑡02, </a:t>
            </a:r>
          </a:p>
          <a:p>
            <a:pPr algn="just"/>
            <a:r>
              <a:rPr lang="it-IT" sz="2800" dirty="0" smtClean="0">
                <a:solidFill>
                  <a:schemeClr val="tx2"/>
                </a:solidFill>
              </a:rPr>
              <a:t>mentre se 𝑡0 &gt; 2s risulta </a:t>
            </a:r>
          </a:p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Q(t0)=∫𝑖(𝑡)𝑑𝑡20−∫𝑖(𝑡)𝑑𝑡𝑡02=∫𝑞′(𝑡)𝑑𝑡20−∫𝑞′(𝑡)𝑑𝑡𝑡02= [𝑞(𝑡)]02−[𝑞(𝑡)]2𝑡0=8𝑒− 4𝑡0∙𝑒− 𝑡02+8𝑒=16𝑒− 4𝑡0∙𝑒− 𝑡02 </a:t>
            </a:r>
          </a:p>
          <a:p>
            <a:pPr algn="just"/>
            <a:r>
              <a:rPr lang="it-IT" sz="2800" dirty="0" smtClean="0">
                <a:solidFill>
                  <a:schemeClr val="tx2"/>
                </a:solidFill>
              </a:rPr>
              <a:t>Qm=16𝑒</a:t>
            </a:r>
            <a:r>
              <a:rPr lang="it-IT" sz="2800" dirty="0" err="1" smtClean="0">
                <a:solidFill>
                  <a:schemeClr val="tx2"/>
                </a:solidFill>
              </a:rPr>
              <a:t>−lim</a:t>
            </a:r>
            <a:r>
              <a:rPr lang="it-IT" sz="2800" dirty="0" smtClean="0">
                <a:solidFill>
                  <a:schemeClr val="tx2"/>
                </a:solidFill>
              </a:rPr>
              <a:t>𝑡0→+∞4𝑡0∙𝑒− 𝑡02=16𝑒− 4lim𝑡0→+∞𝑡0𝑒 𝑡02=(de l’</a:t>
            </a:r>
            <a:r>
              <a:rPr lang="it-IT" sz="2800" dirty="0" err="1" smtClean="0">
                <a:solidFill>
                  <a:schemeClr val="tx2"/>
                </a:solidFill>
              </a:rPr>
              <a:t>Hopital</a:t>
            </a:r>
            <a:r>
              <a:rPr lang="it-IT" sz="2800" dirty="0" smtClean="0">
                <a:solidFill>
                  <a:schemeClr val="tx2"/>
                </a:solidFill>
              </a:rPr>
              <a:t>)=16𝑒− 4lim𝑡0→+∞112𝑒 𝑡02=16𝑒𝐶≃ 5,89C </a:t>
            </a:r>
            <a:endParaRPr lang="it-IT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11154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pSp>
        <p:nvGrpSpPr>
          <p:cNvPr id="3" name="Gruppo 12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4" name="Connettore 1 13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85918" y="4357694"/>
            <a:ext cx="6000792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71472" y="857232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Nella prima parte del punto 3, si chiedeva all’allievo di determinare le dimensioni delle costanti, ed in seguito di discutere dell’intensità di corrente, per questo non si è esplicitato il fatto che q(t) fosse la carica che attraversava una sezione del conduttore nell’intervallo di tempo [0,t], cosa invece evidenziata all’inizio del punto 4. </a:t>
            </a:r>
          </a:p>
          <a:p>
            <a:pPr algn="just"/>
            <a:endParaRPr lang="it-IT" sz="2400" dirty="0" smtClean="0">
              <a:solidFill>
                <a:schemeClr val="tx2"/>
              </a:solidFill>
            </a:endParaRPr>
          </a:p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Un allievo che avesse ragionato un po' in più, avrebbe potuto spiegare la cosa senza usare gli integrali, altrimenti anche usando l’integrazione il risultato sarebbe stato lo stesso. </a:t>
            </a:r>
          </a:p>
          <a:p>
            <a:pPr algn="just"/>
            <a:endParaRPr lang="it-IT" sz="2400" dirty="0" smtClean="0">
              <a:solidFill>
                <a:schemeClr val="tx2"/>
              </a:solidFill>
            </a:endParaRPr>
          </a:p>
          <a:p>
            <a:pPr algn="just"/>
            <a:r>
              <a:rPr lang="it-IT" sz="2400" dirty="0" smtClean="0">
                <a:solidFill>
                  <a:schemeClr val="tx2"/>
                </a:solidFill>
              </a:rPr>
              <a:t>Quindi, in realtà, non era necessario aver svolto gli integrali</a:t>
            </a:r>
            <a:endParaRPr lang="it-IT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11154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pSp>
        <p:nvGrpSpPr>
          <p:cNvPr id="3" name="Gruppo 12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4" name="Connettore 1 13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266" name="Picture 2" descr="Risultati immagini per graz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1065" y="1727107"/>
            <a:ext cx="3789761" cy="2916339"/>
          </a:xfrm>
          <a:prstGeom prst="rect">
            <a:avLst/>
          </a:prstGeom>
          <a:noFill/>
        </p:spPr>
      </p:pic>
      <p:sp>
        <p:nvSpPr>
          <p:cNvPr id="11" name="Rettangolo 10"/>
          <p:cNvSpPr/>
          <p:nvPr/>
        </p:nvSpPr>
        <p:spPr>
          <a:xfrm>
            <a:off x="1785918" y="4357694"/>
            <a:ext cx="6000792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68770" y="1196752"/>
            <a:ext cx="8136904" cy="49552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2060"/>
                </a:solidFill>
              </a:rPr>
              <a:t>In </a:t>
            </a:r>
            <a:r>
              <a:rPr lang="it-IT" sz="2400" dirty="0">
                <a:solidFill>
                  <a:srgbClr val="002060"/>
                </a:solidFill>
              </a:rPr>
              <a:t>riferimento ai vari nuclei tematici potrà essere richiesta sia la </a:t>
            </a:r>
            <a:r>
              <a:rPr lang="it-IT" sz="2400" b="1" dirty="0">
                <a:solidFill>
                  <a:srgbClr val="002060"/>
                </a:solidFill>
              </a:rPr>
              <a:t>verifica</a:t>
            </a:r>
            <a:r>
              <a:rPr lang="it-IT" sz="2400" dirty="0">
                <a:solidFill>
                  <a:srgbClr val="002060"/>
                </a:solidFill>
              </a:rPr>
              <a:t> o la </a:t>
            </a:r>
            <a:r>
              <a:rPr lang="it-IT" sz="2400" b="1" dirty="0">
                <a:solidFill>
                  <a:srgbClr val="002060"/>
                </a:solidFill>
              </a:rPr>
              <a:t>dimostrazione</a:t>
            </a:r>
            <a:r>
              <a:rPr lang="it-IT" sz="2400" dirty="0">
                <a:solidFill>
                  <a:srgbClr val="002060"/>
                </a:solidFill>
              </a:rPr>
              <a:t> di proposizioni, anche utilizzando il principio di induzione, sia la </a:t>
            </a:r>
            <a:r>
              <a:rPr lang="it-IT" sz="2400" b="1" dirty="0">
                <a:solidFill>
                  <a:srgbClr val="002060"/>
                </a:solidFill>
              </a:rPr>
              <a:t>costruzione</a:t>
            </a:r>
            <a:r>
              <a:rPr lang="it-IT" sz="2400" dirty="0">
                <a:solidFill>
                  <a:srgbClr val="002060"/>
                </a:solidFill>
              </a:rPr>
              <a:t> di esempi o controesempi, l'</a:t>
            </a:r>
            <a:r>
              <a:rPr lang="it-IT" sz="2400" b="1" dirty="0">
                <a:solidFill>
                  <a:srgbClr val="002060"/>
                </a:solidFill>
              </a:rPr>
              <a:t>applicazione</a:t>
            </a:r>
            <a:r>
              <a:rPr lang="it-IT" sz="2400" dirty="0">
                <a:solidFill>
                  <a:srgbClr val="002060"/>
                </a:solidFill>
              </a:rPr>
              <a:t> di </a:t>
            </a:r>
            <a:r>
              <a:rPr lang="it-IT" sz="2400" b="1" dirty="0">
                <a:solidFill>
                  <a:srgbClr val="002060"/>
                </a:solidFill>
              </a:rPr>
              <a:t>teoremi</a:t>
            </a:r>
            <a:r>
              <a:rPr lang="it-IT" sz="2400" dirty="0">
                <a:solidFill>
                  <a:srgbClr val="002060"/>
                </a:solidFill>
              </a:rPr>
              <a:t> o </a:t>
            </a:r>
            <a:r>
              <a:rPr lang="it-IT" sz="2400" b="1" dirty="0">
                <a:solidFill>
                  <a:srgbClr val="002060"/>
                </a:solidFill>
              </a:rPr>
              <a:t>procedure</a:t>
            </a:r>
            <a:r>
              <a:rPr lang="it-IT" sz="2400" dirty="0">
                <a:solidFill>
                  <a:srgbClr val="002060"/>
                </a:solidFill>
              </a:rPr>
              <a:t>, come anche la </a:t>
            </a:r>
            <a:r>
              <a:rPr lang="it-IT" sz="2400" b="1" dirty="0">
                <a:solidFill>
                  <a:srgbClr val="002060"/>
                </a:solidFill>
              </a:rPr>
              <a:t>costruzione</a:t>
            </a:r>
            <a:r>
              <a:rPr lang="it-IT" sz="2400" dirty="0">
                <a:solidFill>
                  <a:srgbClr val="002060"/>
                </a:solidFill>
              </a:rPr>
              <a:t> o la </a:t>
            </a:r>
            <a:r>
              <a:rPr lang="it-IT" sz="2400" b="1" dirty="0">
                <a:solidFill>
                  <a:srgbClr val="002060"/>
                </a:solidFill>
              </a:rPr>
              <a:t>discussione</a:t>
            </a:r>
            <a:r>
              <a:rPr lang="it-IT" sz="2400" dirty="0">
                <a:solidFill>
                  <a:srgbClr val="002060"/>
                </a:solidFill>
              </a:rPr>
              <a:t> di </a:t>
            </a:r>
            <a:r>
              <a:rPr lang="it-IT" sz="2400" b="1" dirty="0">
                <a:solidFill>
                  <a:srgbClr val="002060"/>
                </a:solidFill>
              </a:rPr>
              <a:t>modelli</a:t>
            </a:r>
            <a:r>
              <a:rPr lang="it-IT" sz="2400" dirty="0">
                <a:solidFill>
                  <a:srgbClr val="002060"/>
                </a:solidFill>
              </a:rPr>
              <a:t> e la </a:t>
            </a:r>
            <a:r>
              <a:rPr lang="it-IT" sz="2400" b="1" dirty="0">
                <a:solidFill>
                  <a:srgbClr val="002060"/>
                </a:solidFill>
              </a:rPr>
              <a:t>risoluzione</a:t>
            </a:r>
            <a:r>
              <a:rPr lang="it-IT" sz="2400" dirty="0">
                <a:solidFill>
                  <a:srgbClr val="002060"/>
                </a:solidFill>
              </a:rPr>
              <a:t> di problemi. </a:t>
            </a:r>
          </a:p>
          <a:p>
            <a:pPr algn="just"/>
            <a:r>
              <a:rPr lang="it-IT" sz="2400" dirty="0">
                <a:solidFill>
                  <a:srgbClr val="002060"/>
                </a:solidFill>
              </a:rPr>
              <a:t>I problemi potranno avere </a:t>
            </a:r>
            <a:r>
              <a:rPr lang="it-IT" sz="2400" b="1" dirty="0">
                <a:solidFill>
                  <a:srgbClr val="002060"/>
                </a:solidFill>
              </a:rPr>
              <a:t>carattere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b="1" dirty="0">
                <a:solidFill>
                  <a:srgbClr val="002060"/>
                </a:solidFill>
              </a:rPr>
              <a:t>astratto</a:t>
            </a:r>
            <a:r>
              <a:rPr lang="it-IT" sz="2400" dirty="0">
                <a:solidFill>
                  <a:srgbClr val="002060"/>
                </a:solidFill>
              </a:rPr>
              <a:t>, </a:t>
            </a:r>
            <a:r>
              <a:rPr lang="it-IT" sz="2400" b="1" dirty="0">
                <a:solidFill>
                  <a:srgbClr val="002060"/>
                </a:solidFill>
              </a:rPr>
              <a:t>applicativo</a:t>
            </a:r>
            <a:r>
              <a:rPr lang="it-IT" sz="2400" dirty="0">
                <a:solidFill>
                  <a:srgbClr val="002060"/>
                </a:solidFill>
              </a:rPr>
              <a:t> o anche </a:t>
            </a:r>
            <a:r>
              <a:rPr lang="it-IT" sz="2400" b="1" dirty="0">
                <a:solidFill>
                  <a:srgbClr val="002060"/>
                </a:solidFill>
              </a:rPr>
              <a:t>contenere riferimenti a testi classici o momenti storici significativi della matematica.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endParaRPr lang="it-IT" sz="2400" dirty="0" smtClean="0">
              <a:solidFill>
                <a:srgbClr val="002060"/>
              </a:solidFill>
            </a:endParaRPr>
          </a:p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Il </a:t>
            </a:r>
            <a:r>
              <a:rPr lang="it-IT" sz="2400" b="1" dirty="0">
                <a:solidFill>
                  <a:srgbClr val="FF0000"/>
                </a:solidFill>
              </a:rPr>
              <a:t>ruolo dei calcoli sarà limitato a situazioni semplici e non </a:t>
            </a:r>
            <a:r>
              <a:rPr lang="it-IT" sz="2400" b="1" dirty="0" smtClean="0">
                <a:solidFill>
                  <a:srgbClr val="FF0000"/>
                </a:solidFill>
              </a:rPr>
              <a:t>artificiose</a:t>
            </a:r>
            <a:r>
              <a:rPr lang="it-IT" sz="2400" b="1" dirty="0">
                <a:solidFill>
                  <a:srgbClr val="FF0000"/>
                </a:solidFill>
              </a:rPr>
              <a:t>. </a:t>
            </a:r>
          </a:p>
          <a:p>
            <a:pPr algn="just"/>
            <a:endParaRPr lang="it-IT" sz="2400" dirty="0" smtClean="0">
              <a:solidFill>
                <a:srgbClr val="002060"/>
              </a:solidFill>
            </a:endParaRPr>
          </a:p>
          <a:p>
            <a:pPr algn="just"/>
            <a:r>
              <a:rPr lang="it-IT" sz="2400" dirty="0" smtClean="0">
                <a:solidFill>
                  <a:srgbClr val="002060"/>
                </a:solidFill>
              </a:rPr>
              <a:t>Durata </a:t>
            </a:r>
            <a:r>
              <a:rPr lang="it-IT" sz="2400" dirty="0">
                <a:solidFill>
                  <a:srgbClr val="002060"/>
                </a:solidFill>
              </a:rPr>
              <a:t>della prova: da quattro a sei ore </a:t>
            </a:r>
            <a:r>
              <a:rPr lang="it-I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619672" y="11857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DISCIPLINA: </a:t>
            </a:r>
            <a:r>
              <a:rPr lang="it-IT" sz="3200" b="1" dirty="0">
                <a:solidFill>
                  <a:srgbClr val="C00000"/>
                </a:solidFill>
                <a:latin typeface="Agency FB" panose="020B0503020202020204" pitchFamily="34" charset="0"/>
              </a:rPr>
              <a:t>MATEMATICA</a:t>
            </a:r>
          </a:p>
          <a:p>
            <a:pPr algn="ctr"/>
            <a:r>
              <a:rPr lang="it-IT" sz="3200" dirty="0">
                <a:solidFill>
                  <a:srgbClr val="002060"/>
                </a:solidFill>
                <a:latin typeface="Agency FB" panose="020B0503020202020204" pitchFamily="34" charset="0"/>
              </a:rPr>
              <a:t>Caratteristiche della prova d’esame</a:t>
            </a:r>
          </a:p>
        </p:txBody>
      </p:sp>
    </p:spTree>
    <p:extLst>
      <p:ext uri="{BB962C8B-B14F-4D97-AF65-F5344CB8AC3E}">
        <p14:creationId xmlns:p14="http://schemas.microsoft.com/office/powerpoint/2010/main" val="35633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217" y="726154"/>
            <a:ext cx="8626246" cy="58169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ARITMETICA </a:t>
            </a:r>
            <a:r>
              <a:rPr lang="it-IT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 </a:t>
            </a:r>
            <a:r>
              <a:rPr lang="it-IT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ALGEBRA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Rappresentazioni dei numeri e operazioni aritmetiche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Algebra dei polinomi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Equazioni, disequazioni e sistemi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GEOMETRIA EUCLIDEA </a:t>
            </a:r>
            <a:r>
              <a:rPr lang="it-IT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 </a:t>
            </a:r>
            <a:r>
              <a:rPr lang="it-IT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CARTESIANA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Triangoli, cerchi, parallelogrammi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Funzioni circolari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Sistemi di riferimento e luoghi geometrici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Figure geometriche nel piano e nello spazio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INSIEMI </a:t>
            </a:r>
            <a:r>
              <a:rPr lang="it-IT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 </a:t>
            </a:r>
            <a:r>
              <a:rPr lang="it-IT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FUNZIONI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Proprietà delle funzioni e delle successioni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Funzioni e successioni elementari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Calcolo differenziale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Calcolo integrale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PROBABILITÀ </a:t>
            </a:r>
            <a:r>
              <a:rPr lang="it-IT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 STATISTICA</a:t>
            </a:r>
            <a:endParaRPr lang="it-IT" sz="22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Probabilità di un evento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Dipendenza probabilistica</a:t>
            </a:r>
          </a:p>
          <a:p>
            <a:pPr algn="just"/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Statistica descrittiva</a:t>
            </a:r>
            <a:endParaRPr lang="it-IT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uppo 10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78585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534784" y="508433"/>
            <a:ext cx="226627" cy="21772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-27359" y="32519"/>
            <a:ext cx="91538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Nuclei tematici </a:t>
            </a:r>
            <a:r>
              <a:rPr lang="it-IT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fondamentali</a:t>
            </a:r>
            <a:endParaRPr lang="it-IT" sz="3200" dirty="0">
              <a:solidFill>
                <a:srgbClr val="C0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04433" y="1460426"/>
            <a:ext cx="8626245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Utilizzare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diverse rappresentazioni dei numeri, riconoscendone l’appartenenza agli insiemi </a:t>
            </a:r>
            <a:r>
              <a:rPr lang="it-IT" sz="2200" b="1" dirty="0">
                <a:solidFill>
                  <a:srgbClr val="002060"/>
                </a:solidFill>
              </a:rPr>
              <a:t>N, Z, Q, R </a:t>
            </a:r>
            <a:r>
              <a:rPr lang="it-IT" sz="2200" dirty="0">
                <a:solidFill>
                  <a:srgbClr val="002060"/>
                </a:solidFill>
              </a:rPr>
              <a:t>e </a:t>
            </a:r>
            <a:r>
              <a:rPr lang="it-IT" sz="2200" b="1" dirty="0">
                <a:solidFill>
                  <a:srgbClr val="002060"/>
                </a:solidFill>
              </a:rPr>
              <a:t>C. </a:t>
            </a:r>
            <a:r>
              <a:rPr lang="it-IT" sz="2200" dirty="0">
                <a:solidFill>
                  <a:srgbClr val="002060"/>
                </a:solidFill>
              </a:rPr>
              <a:t>Interpretare geometricamente le operazioni di addizione e di moltiplicazione in </a:t>
            </a:r>
            <a:r>
              <a:rPr lang="it-IT" sz="2200" b="1" dirty="0">
                <a:solidFill>
                  <a:srgbClr val="002060"/>
                </a:solidFill>
              </a:rPr>
              <a:t>C</a:t>
            </a:r>
            <a:r>
              <a:rPr lang="it-IT" sz="2200" dirty="0">
                <a:solidFill>
                  <a:srgbClr val="002060"/>
                </a:solidFill>
              </a:rPr>
              <a:t>. </a:t>
            </a:r>
            <a:endParaRPr lang="it-IT" sz="22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Mettere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in relazione le radici di un polinomio, i suoi fattori lineari ed i suoi coefficienti. Applicare il principio d'identità dei polinomi</a:t>
            </a:r>
            <a:r>
              <a:rPr lang="it-IT" sz="22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b="1" dirty="0">
                <a:solidFill>
                  <a:srgbClr val="002060"/>
                </a:solidFill>
              </a:rPr>
              <a:t>Risolvere</a:t>
            </a:r>
            <a:r>
              <a:rPr lang="it-IT" sz="2200" dirty="0">
                <a:solidFill>
                  <a:srgbClr val="002060"/>
                </a:solidFill>
              </a:rPr>
              <a:t>, anche per via grafica, equazioni e disequazioni algebriche (e loro sistemi) fino al 2° grado ed equazioni o disequazioni ad esse </a:t>
            </a:r>
            <a:r>
              <a:rPr lang="it-IT" sz="2200" dirty="0" smtClean="0">
                <a:solidFill>
                  <a:srgbClr val="002060"/>
                </a:solidFill>
              </a:rPr>
              <a:t>riconducibili.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Utilizzare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i risultati principali della geometria euclidea, in particolare la geometria del triangolo e del cerchio, le proprietà dei parallelogrammi, la similitudine e gli elementi fondamentali della geometria solida; dimostrare proposizioni di geometria euclidea, con metodo sintetico o analitico. </a:t>
            </a:r>
            <a:r>
              <a:rPr lang="it-IT" sz="2200" dirty="0"/>
              <a:t>	</a:t>
            </a:r>
          </a:p>
          <a:p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04433" y="1460426"/>
            <a:ext cx="8626245" cy="48320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Servirsi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delle funzioni circolari per esprimere relazioni tra gli elementi di una data configurazione </a:t>
            </a:r>
            <a:r>
              <a:rPr lang="it-IT" sz="2200" dirty="0" smtClean="0">
                <a:solidFill>
                  <a:srgbClr val="002060"/>
                </a:solidFill>
              </a:rPr>
              <a:t>geometrica.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Scegliere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opportuni sistemi di riferimento per l’analisi di un </a:t>
            </a:r>
            <a:r>
              <a:rPr lang="it-IT" sz="2200" dirty="0" smtClean="0">
                <a:solidFill>
                  <a:srgbClr val="002060"/>
                </a:solidFill>
              </a:rPr>
              <a:t>problema.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luoghi geometrici a partire da proprietà assegnate.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Porre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in relazione equazioni e disequazioni con le corrispondenti parti del piano.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Applicare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simmetrie, traslazioni e dilatazioni riconoscendone i rispettivi invarianti.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Studiare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rette, coniche e loro intersezioni nel piano nonché rette, piani, superfici sferiche e loro intersezioni nello spazio utilizzando le coordinate cartesiane.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Analizzare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proprietà di </a:t>
            </a:r>
            <a:r>
              <a:rPr lang="it-IT" sz="2200" dirty="0" err="1">
                <a:solidFill>
                  <a:srgbClr val="002060"/>
                </a:solidFill>
              </a:rPr>
              <a:t>iniettività</a:t>
            </a:r>
            <a:r>
              <a:rPr lang="it-IT" sz="2200" dirty="0">
                <a:solidFill>
                  <a:srgbClr val="002060"/>
                </a:solidFill>
              </a:rPr>
              <a:t>, </a:t>
            </a:r>
            <a:r>
              <a:rPr lang="it-IT" sz="2200" dirty="0" err="1">
                <a:solidFill>
                  <a:srgbClr val="002060"/>
                </a:solidFill>
              </a:rPr>
              <a:t>suriettività</a:t>
            </a:r>
            <a:r>
              <a:rPr lang="it-IT" sz="2200" dirty="0">
                <a:solidFill>
                  <a:srgbClr val="002060"/>
                </a:solidFill>
              </a:rPr>
              <a:t>, invertibilità di funzioni definite su insiemi qualsiasi. Riconoscere ed applicare la composizione di funzioni. </a:t>
            </a:r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17753" y="1473052"/>
            <a:ext cx="8626245" cy="48320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Applicare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gli elementi di base del calcolo combinatorio.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Analizzare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proprietà di parità, monotonia, periodicità di funzioni definite sull’insieme dei numeri reali o su un suo sottoinsieme.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Individuare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caratteristiche fondamentali e i parametri caratteristici delle progressioni aritmetiche e geometriche e delle funzioni polinomiali, lineari a tratti, razionali fratte, circolari, esponenziali e logaritmiche, modulo e loro composizioni semplici.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rgbClr val="002060"/>
                </a:solidFill>
              </a:rPr>
              <a:t>A </a:t>
            </a:r>
            <a:r>
              <a:rPr lang="it-IT" sz="2200" dirty="0">
                <a:solidFill>
                  <a:srgbClr val="002060"/>
                </a:solidFill>
              </a:rPr>
              <a:t>partire dall’espressione analitica di una funzione, </a:t>
            </a:r>
            <a:r>
              <a:rPr lang="it-IT" sz="2200" b="1" dirty="0">
                <a:solidFill>
                  <a:srgbClr val="002060"/>
                </a:solidFill>
              </a:rPr>
              <a:t>individuare</a:t>
            </a:r>
            <a:r>
              <a:rPr lang="it-IT" sz="2200" dirty="0">
                <a:solidFill>
                  <a:srgbClr val="002060"/>
                </a:solidFill>
              </a:rPr>
              <a:t> le caratteristiche salienti del suo grafico e viceversa; a partire dal grafico di una funzione, </a:t>
            </a:r>
            <a:r>
              <a:rPr lang="it-IT" sz="2200" b="1" dirty="0">
                <a:solidFill>
                  <a:srgbClr val="002060"/>
                </a:solidFill>
              </a:rPr>
              <a:t>tracciare</a:t>
            </a:r>
            <a:r>
              <a:rPr lang="it-IT" sz="2200" dirty="0">
                <a:solidFill>
                  <a:srgbClr val="002060"/>
                </a:solidFill>
              </a:rPr>
              <a:t> i grafici di funzioni correlate: l'inversa (se esiste), la reciproca, il modulo, o altre funzioni ottenute con trasformazioni geometriche.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Discutere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l'esistenza e determinare il valore del limite di una successione definita con un'espressione analitica o per ricorrenza. </a:t>
            </a:r>
            <a:r>
              <a:rPr lang="it-IT" sz="2200" dirty="0"/>
              <a:t>	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41791" y="1484784"/>
            <a:ext cx="8626245" cy="449353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Discutere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l'esistenza e determinare il valore del limite di una funzione, in particolare i limiti, per x che tende a 0, di sen(x)/x, (ex-1)/x e limiti ad essi riconducibili.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Riconoscere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caratteristiche di continuità e derivabilità di una funzione e applicare i principali teoremi riguardanti la continuità e la derivabilità.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derivata di una funzione ed interpretarne geometricamente il significato.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Applicare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il calcolo differenziale a problemi di massimo e minimo.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Analizzare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le caratteristiche della funzione integrale di una funzione continua e applicare il teorema fondamentale del calcolo integrale.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rgbClr val="002060"/>
                </a:solidFill>
              </a:rPr>
              <a:t>A </a:t>
            </a:r>
            <a:r>
              <a:rPr lang="it-IT" sz="2200" b="1" dirty="0">
                <a:solidFill>
                  <a:srgbClr val="002060"/>
                </a:solidFill>
              </a:rPr>
              <a:t>partire dal grafico </a:t>
            </a:r>
            <a:r>
              <a:rPr lang="it-IT" sz="2200" dirty="0">
                <a:solidFill>
                  <a:srgbClr val="002060"/>
                </a:solidFill>
              </a:rPr>
              <a:t>di una funzione, </a:t>
            </a:r>
            <a:r>
              <a:rPr lang="it-IT" sz="2200" b="1" dirty="0">
                <a:solidFill>
                  <a:srgbClr val="002060"/>
                </a:solidFill>
              </a:rPr>
              <a:t>tracciare</a:t>
            </a:r>
            <a:r>
              <a:rPr lang="it-IT" sz="2200" dirty="0">
                <a:solidFill>
                  <a:srgbClr val="002060"/>
                </a:solidFill>
              </a:rPr>
              <a:t> i grafici della sua derivata e di una sua funzione integrale. 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517754" y="99789"/>
            <a:ext cx="86262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gency FB" panose="020B0503020202020204" pitchFamily="34" charset="0"/>
              </a:rPr>
              <a:t>Obiettivi della prova </a:t>
            </a:r>
            <a:endParaRPr lang="it-IT" sz="3200" dirty="0" smtClean="0">
              <a:solidFill>
                <a:srgbClr val="C00000"/>
              </a:solidFill>
              <a:latin typeface="Agency FB" panose="020B0503020202020204" pitchFamily="34" charset="0"/>
            </a:endParaRPr>
          </a:p>
          <a:p>
            <a:pPr algn="ctr"/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Con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riferimento ai Nuclei Tematici fondamentali, la </a:t>
            </a:r>
            <a:r>
              <a:rPr lang="it-IT" sz="2000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prova intende </a:t>
            </a:r>
            <a:r>
              <a:rPr lang="it-IT" sz="2000" dirty="0">
                <a:solidFill>
                  <a:srgbClr val="002060"/>
                </a:solidFill>
                <a:latin typeface="Agency FB" panose="020B0503020202020204" pitchFamily="34" charset="0"/>
              </a:rPr>
              <a:t>accertare che il candidato sia in grado di: </a:t>
            </a:r>
            <a:r>
              <a:rPr lang="it-IT" sz="3200" dirty="0">
                <a:solidFill>
                  <a:schemeClr val="bg1"/>
                </a:solidFill>
                <a:latin typeface="Agency FB" panose="020B0503020202020204" pitchFamily="34" charset="0"/>
              </a:rPr>
              <a:t>	</a:t>
            </a:r>
            <a:endParaRPr lang="it-IT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08280" y="1551484"/>
            <a:ext cx="8626245" cy="449353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060"/>
                </a:solidFill>
              </a:rPr>
              <a:t>Interpretare</a:t>
            </a:r>
            <a:r>
              <a:rPr lang="it-IT" sz="2200" dirty="0">
                <a:solidFill>
                  <a:srgbClr val="002060"/>
                </a:solidFill>
              </a:rPr>
              <a:t> geometricamente l’integrale definito e applicarlo al calcolo di aree.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primitive di funzioni utilizzando integrali immediati, integrazione per sostituzione o per parti.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Determinare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probabilità di un evento utilizzando i teoremi fondamentali della probabilità, il calcolo combinatorio, il calcolo integrale.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Valutare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dipendenza o l’indipendenza di eventi casuali.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Analizzare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la distribuzione di una variabile casuale o di un insieme di dati e determinarne valori di sintesi, quali media, mediana, deviazione standard, varianza.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200" b="1" dirty="0" smtClean="0">
                <a:solidFill>
                  <a:srgbClr val="002060"/>
                </a:solidFill>
              </a:rPr>
              <a:t>Interpretare</a:t>
            </a:r>
            <a:r>
              <a:rPr lang="it-IT" sz="2200" dirty="0" smtClean="0">
                <a:solidFill>
                  <a:srgbClr val="002060"/>
                </a:solidFill>
              </a:rPr>
              <a:t> </a:t>
            </a:r>
            <a:r>
              <a:rPr lang="it-IT" sz="2200" dirty="0">
                <a:solidFill>
                  <a:srgbClr val="002060"/>
                </a:solidFill>
              </a:rPr>
              <a:t>geometricamente l’integrale definito e applicarlo al calcolo di aree. 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-36512" y="-143387"/>
            <a:ext cx="5629432" cy="6884753"/>
            <a:chOff x="-36512" y="-143387"/>
            <a:chExt cx="5629432" cy="6884753"/>
          </a:xfrm>
        </p:grpSpPr>
        <p:cxnSp>
          <p:nvCxnSpPr>
            <p:cNvPr id="9" name="Connettore 1 8"/>
            <p:cNvCxnSpPr/>
            <p:nvPr/>
          </p:nvCxnSpPr>
          <p:spPr>
            <a:xfrm>
              <a:off x="517755" y="206139"/>
              <a:ext cx="0" cy="6535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flipH="1">
              <a:off x="179512" y="6453336"/>
              <a:ext cx="5413408" cy="379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-143387"/>
              <a:ext cx="1535384" cy="760681"/>
            </a:xfrm>
            <a:prstGeom prst="rect">
              <a:avLst/>
            </a:prstGeom>
          </p:spPr>
        </p:pic>
      </p:grpSp>
      <p:sp>
        <p:nvSpPr>
          <p:cNvPr id="12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508104" y="6252951"/>
            <a:ext cx="3551080" cy="365125"/>
          </a:xfrm>
          <a:solidFill>
            <a:srgbClr val="00B0F0"/>
          </a:solidFill>
          <a:ln>
            <a:noFill/>
          </a:ln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Domenica DI SORBO – Dirigente Tecnico  MIUR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3304</Words>
  <Application>Microsoft Office PowerPoint</Application>
  <PresentationFormat>Presentazione su schermo (4:3)</PresentationFormat>
  <Paragraphs>261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 Sorbo Domenica</dc:creator>
  <cp:lastModifiedBy>Administrator</cp:lastModifiedBy>
  <cp:revision>115</cp:revision>
  <dcterms:created xsi:type="dcterms:W3CDTF">2018-11-12T16:26:15Z</dcterms:created>
  <dcterms:modified xsi:type="dcterms:W3CDTF">2019-03-28T15:04:54Z</dcterms:modified>
</cp:coreProperties>
</file>