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326" r:id="rId4"/>
    <p:sldId id="309" r:id="rId5"/>
    <p:sldId id="331" r:id="rId6"/>
    <p:sldId id="311" r:id="rId7"/>
    <p:sldId id="327" r:id="rId8"/>
    <p:sldId id="310" r:id="rId9"/>
    <p:sldId id="312" r:id="rId10"/>
    <p:sldId id="313" r:id="rId11"/>
    <p:sldId id="314" r:id="rId12"/>
    <p:sldId id="328" r:id="rId13"/>
    <p:sldId id="316" r:id="rId14"/>
    <p:sldId id="317" r:id="rId15"/>
    <p:sldId id="318" r:id="rId16"/>
    <p:sldId id="320" r:id="rId17"/>
    <p:sldId id="329" r:id="rId18"/>
    <p:sldId id="330" r:id="rId19"/>
    <p:sldId id="322" r:id="rId20"/>
    <p:sldId id="323" r:id="rId21"/>
    <p:sldId id="324" r:id="rId22"/>
    <p:sldId id="325" r:id="rId23"/>
    <p:sldId id="276"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9D0E85-501B-4698-816C-AA4D7BB5005C}" type="datetimeFigureOut">
              <a:rPr lang="it-IT" smtClean="0"/>
              <a:pPr/>
              <a:t>28/03/2019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F3256C-9384-46A0-BAA4-004869D3AB99}" type="slidenum">
              <a:rPr lang="it-IT" smtClean="0"/>
              <a:pPr/>
              <a:t>‹N›</a:t>
            </a:fld>
            <a:endParaRPr lang="it-IT"/>
          </a:p>
        </p:txBody>
      </p:sp>
    </p:spTree>
    <p:extLst>
      <p:ext uri="{BB962C8B-B14F-4D97-AF65-F5344CB8AC3E}">
        <p14:creationId xmlns:p14="http://schemas.microsoft.com/office/powerpoint/2010/main" val="1371755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9F3256C-9384-46A0-BAA4-004869D3AB99}" type="slidenum">
              <a:rPr lang="it-IT" smtClean="0"/>
              <a:pPr/>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63000">
              <a:schemeClr val="bg1"/>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po 11"/>
          <p:cNvGrpSpPr/>
          <p:nvPr/>
        </p:nvGrpSpPr>
        <p:grpSpPr>
          <a:xfrm>
            <a:off x="-36512" y="-143387"/>
            <a:ext cx="5629432" cy="6884753"/>
            <a:chOff x="-36512" y="-143387"/>
            <a:chExt cx="5629432" cy="6884753"/>
          </a:xfrm>
        </p:grpSpPr>
        <p:cxnSp>
          <p:nvCxnSpPr>
            <p:cNvPr id="3" name="Connettore 1 2"/>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ttore 1 7"/>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4" name="CasellaDiTesto 3"/>
          <p:cNvSpPr txBox="1"/>
          <p:nvPr/>
        </p:nvSpPr>
        <p:spPr>
          <a:xfrm>
            <a:off x="500034" y="1643050"/>
            <a:ext cx="8643966" cy="1569660"/>
          </a:xfrm>
          <a:prstGeom prst="rect">
            <a:avLst/>
          </a:prstGeom>
          <a:solidFill>
            <a:srgbClr val="FFC000"/>
          </a:solidFill>
        </p:spPr>
        <p:txBody>
          <a:bodyPr wrap="square" rtlCol="0">
            <a:spAutoFit/>
          </a:bodyPr>
          <a:lstStyle/>
          <a:p>
            <a:pPr algn="ctr"/>
            <a:r>
              <a:rPr lang="it-IT" sz="3200" b="1" dirty="0" smtClean="0">
                <a:solidFill>
                  <a:schemeClr val="bg1"/>
                </a:solidFill>
                <a:latin typeface="Agency FB" panose="020B0503020202020204" pitchFamily="34" charset="0"/>
              </a:rPr>
              <a:t>Esame di Stato 2019</a:t>
            </a:r>
            <a:r>
              <a:rPr lang="it-IT" sz="3200" dirty="0" smtClean="0">
                <a:solidFill>
                  <a:schemeClr val="bg1"/>
                </a:solidFill>
                <a:latin typeface="Agency FB" panose="020B0503020202020204" pitchFamily="34" charset="0"/>
              </a:rPr>
              <a:t>: </a:t>
            </a:r>
          </a:p>
          <a:p>
            <a:pPr algn="ctr"/>
            <a:r>
              <a:rPr lang="it-IT" sz="3200" dirty="0" smtClean="0">
                <a:solidFill>
                  <a:schemeClr val="bg1"/>
                </a:solidFill>
                <a:latin typeface="Agency FB" panose="020B0503020202020204" pitchFamily="34" charset="0"/>
              </a:rPr>
              <a:t>Ordinanza Ministeriale n. 2015</a:t>
            </a:r>
          </a:p>
          <a:p>
            <a:pPr algn="ctr"/>
            <a:r>
              <a:rPr lang="it-IT" sz="3200" dirty="0" smtClean="0">
                <a:solidFill>
                  <a:schemeClr val="bg1"/>
                </a:solidFill>
                <a:latin typeface="Agency FB" panose="020B0503020202020204" pitchFamily="34" charset="0"/>
              </a:rPr>
              <a:t>del 13 marzo 2019 </a:t>
            </a:r>
            <a:endParaRPr lang="it-IT" sz="3200" dirty="0">
              <a:solidFill>
                <a:schemeClr val="bg1"/>
              </a:solidFill>
              <a:latin typeface="Agency FB" panose="020B0503020202020204" pitchFamily="34" charset="0"/>
            </a:endParaRPr>
          </a:p>
        </p:txBody>
      </p:sp>
      <p:sp>
        <p:nvSpPr>
          <p:cNvPr id="9" name="Rettangolo 8"/>
          <p:cNvSpPr/>
          <p:nvPr/>
        </p:nvSpPr>
        <p:spPr>
          <a:xfrm>
            <a:off x="642910" y="3929066"/>
            <a:ext cx="8286808" cy="1015663"/>
          </a:xfrm>
          <a:prstGeom prst="rect">
            <a:avLst/>
          </a:prstGeom>
        </p:spPr>
        <p:txBody>
          <a:bodyPr wrap="square">
            <a:spAutoFit/>
          </a:bodyPr>
          <a:lstStyle/>
          <a:p>
            <a:pPr algn="just"/>
            <a:r>
              <a:rPr lang="it-IT" sz="2000" i="1" dirty="0" smtClean="0">
                <a:solidFill>
                  <a:schemeClr val="tx2"/>
                </a:solidFill>
              </a:rPr>
              <a:t>Istruzioni e modalità organizzative e operative per lo svolgimento dell'esame di Stato conclusivo dei corsi di studio di istruzione secondaria di secondo grado nelle scuole statali e paritarie - anno scolastico 2018/20 J 9.</a:t>
            </a:r>
            <a:endParaRPr lang="it-IT" sz="2000" dirty="0">
              <a:solidFill>
                <a:schemeClr val="tx2"/>
              </a:solidFill>
            </a:endParaRPr>
          </a:p>
        </p:txBody>
      </p:sp>
    </p:spTree>
    <p:extLst>
      <p:ext uri="{BB962C8B-B14F-4D97-AF65-F5344CB8AC3E}">
        <p14:creationId xmlns:p14="http://schemas.microsoft.com/office/powerpoint/2010/main" val="2294745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928670"/>
            <a:ext cx="8858312" cy="4893647"/>
          </a:xfrm>
          <a:prstGeom prst="rect">
            <a:avLst/>
          </a:prstGeom>
          <a:solidFill>
            <a:srgbClr val="FFC000"/>
          </a:solidFill>
        </p:spPr>
        <p:txBody>
          <a:bodyPr wrap="square" rtlCol="0">
            <a:spAutoFit/>
          </a:bodyPr>
          <a:lstStyle/>
          <a:p>
            <a:pPr marL="457200" indent="-457200" algn="just">
              <a:buFont typeface="+mj-lt"/>
              <a:buAutoNum type="arabicPeriod" startAt="5"/>
            </a:pPr>
            <a:r>
              <a:rPr lang="it-IT" sz="2400" dirty="0" smtClean="0">
                <a:solidFill>
                  <a:schemeClr val="tx2"/>
                </a:solidFill>
              </a:rPr>
              <a:t>Gli eventuali percorsi per le </a:t>
            </a:r>
            <a:r>
              <a:rPr lang="it-IT" sz="2400" b="1" dirty="0" smtClean="0">
                <a:solidFill>
                  <a:schemeClr val="tx2"/>
                </a:solidFill>
              </a:rPr>
              <a:t>competenze trasversali e per l'orientamento</a:t>
            </a:r>
            <a:r>
              <a:rPr lang="it-IT" sz="2400" dirty="0" smtClean="0">
                <a:solidFill>
                  <a:schemeClr val="tx2"/>
                </a:solidFill>
              </a:rPr>
              <a:t>, previsti dal d.lgs. 15 aprile 2005, n. 77, e così </a:t>
            </a:r>
            <a:r>
              <a:rPr lang="it-IT" sz="2400" dirty="0" err="1" smtClean="0">
                <a:solidFill>
                  <a:schemeClr val="tx2"/>
                </a:solidFill>
              </a:rPr>
              <a:t>ri-denominati</a:t>
            </a:r>
            <a:r>
              <a:rPr lang="it-IT" sz="2400" dirty="0" smtClean="0">
                <a:solidFill>
                  <a:schemeClr val="tx2"/>
                </a:solidFill>
              </a:rPr>
              <a:t> dall'art. 1, </a:t>
            </a:r>
            <a:r>
              <a:rPr lang="it-IT" sz="2400" dirty="0" err="1" smtClean="0">
                <a:solidFill>
                  <a:schemeClr val="tx2"/>
                </a:solidFill>
              </a:rPr>
              <a:t>co</a:t>
            </a:r>
            <a:r>
              <a:rPr lang="it-IT" sz="2400" dirty="0" smtClean="0">
                <a:solidFill>
                  <a:schemeClr val="tx2"/>
                </a:solidFill>
              </a:rPr>
              <a:t>. 784, della legge 30 dicembre 2018, n. 145) </a:t>
            </a:r>
            <a:r>
              <a:rPr lang="it-IT" sz="2400" b="1" dirty="0" smtClean="0">
                <a:solidFill>
                  <a:schemeClr val="tx2"/>
                </a:solidFill>
              </a:rPr>
              <a:t>concorrono alla valutazione delle discipline alle quali tali percorsi afferiscono e a quella del comportamento</a:t>
            </a:r>
            <a:r>
              <a:rPr lang="it-IT" sz="2400" dirty="0" smtClean="0">
                <a:solidFill>
                  <a:schemeClr val="tx2"/>
                </a:solidFill>
              </a:rPr>
              <a:t>, e </a:t>
            </a:r>
            <a:r>
              <a:rPr lang="it-IT" sz="2400" b="1" dirty="0" smtClean="0">
                <a:solidFill>
                  <a:schemeClr val="tx2"/>
                </a:solidFill>
              </a:rPr>
              <a:t>contribuiscono</a:t>
            </a:r>
            <a:r>
              <a:rPr lang="it-IT" sz="2400" dirty="0" smtClean="0">
                <a:solidFill>
                  <a:schemeClr val="tx2"/>
                </a:solidFill>
              </a:rPr>
              <a:t> alla </a:t>
            </a:r>
            <a:r>
              <a:rPr lang="it-IT" sz="2400" b="1" dirty="0" smtClean="0">
                <a:solidFill>
                  <a:schemeClr val="tx2"/>
                </a:solidFill>
              </a:rPr>
              <a:t>definizione</a:t>
            </a:r>
            <a:r>
              <a:rPr lang="it-IT" sz="2400" dirty="0" smtClean="0">
                <a:solidFill>
                  <a:schemeClr val="tx2"/>
                </a:solidFill>
              </a:rPr>
              <a:t> del credito scolastico.</a:t>
            </a:r>
          </a:p>
          <a:p>
            <a:pPr marL="457200" indent="-457200" algn="just">
              <a:buFont typeface="+mj-lt"/>
              <a:buAutoNum type="arabicPeriod" startAt="5"/>
            </a:pPr>
            <a:r>
              <a:rPr lang="it-IT" sz="2400" dirty="0" smtClean="0">
                <a:solidFill>
                  <a:schemeClr val="tx2"/>
                </a:solidFill>
              </a:rPr>
              <a:t>Il punteggio attribuito quale credito scolastico a ogni studente è pubblicato all'albo dell'istituto. </a:t>
            </a:r>
          </a:p>
          <a:p>
            <a:pPr marL="457200" indent="-457200" algn="just">
              <a:buFont typeface="+mj-lt"/>
              <a:buAutoNum type="arabicPeriod" startAt="5"/>
            </a:pPr>
            <a:r>
              <a:rPr lang="it-IT" sz="2400" dirty="0" smtClean="0">
                <a:solidFill>
                  <a:schemeClr val="tx2"/>
                </a:solidFill>
              </a:rPr>
              <a:t>Con riferimento ai candidati esterni, il credito scolastico è attribuito dal consiglio di classe davanti al quale sostengono l'esame preliminare, sulla base della documentazione del percorso scolastico e dei risultati delle prove preliminari, … L'attribuzione del credito deve essere deliberata, motivata e verbalizzata. </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8 – Credito Scolastico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785794"/>
            <a:ext cx="9001156" cy="5940088"/>
          </a:xfrm>
          <a:prstGeom prst="rect">
            <a:avLst/>
          </a:prstGeom>
          <a:solidFill>
            <a:srgbClr val="FFC000"/>
          </a:solidFill>
        </p:spPr>
        <p:txBody>
          <a:bodyPr wrap="square" rtlCol="0">
            <a:spAutoFit/>
          </a:bodyPr>
          <a:lstStyle/>
          <a:p>
            <a:pPr marL="457200" indent="-457200" algn="just">
              <a:buFont typeface="+mj-lt"/>
              <a:buAutoNum type="arabicPeriod" startAt="5"/>
            </a:pPr>
            <a:r>
              <a:rPr lang="it-IT" sz="2000" dirty="0" smtClean="0">
                <a:solidFill>
                  <a:srgbClr val="002060"/>
                </a:solidFill>
              </a:rPr>
              <a:t>Nella seduta preliminare ed eventualmente anche in quelle successive, la classe/commissione prende in esame gli atti e i documenti relativi ai candidati interni, nonché la documentazione presentata dagli altri candidati. In particolare esamina:</a:t>
            </a:r>
          </a:p>
          <a:p>
            <a:pPr marL="809625" indent="-266700" algn="just">
              <a:buFont typeface="+mj-lt"/>
              <a:buAutoNum type="alphaLcPeriod"/>
            </a:pPr>
            <a:r>
              <a:rPr lang="it-IT" sz="2000" dirty="0" smtClean="0">
                <a:solidFill>
                  <a:srgbClr val="002060"/>
                </a:solidFill>
              </a:rPr>
              <a:t>elenco dei candidati e documentazione relativa al percorso scolastico degli stessi al fine dello svolgimento del colloquio, ai sensi dell'art.17, </a:t>
            </a:r>
            <a:r>
              <a:rPr lang="it-IT" sz="2000" dirty="0" err="1" smtClean="0">
                <a:solidFill>
                  <a:srgbClr val="002060"/>
                </a:solidFill>
              </a:rPr>
              <a:t>co</a:t>
            </a:r>
            <a:r>
              <a:rPr lang="it-IT" sz="2000" dirty="0" smtClean="0">
                <a:solidFill>
                  <a:srgbClr val="002060"/>
                </a:solidFill>
              </a:rPr>
              <a:t>. 9, del </a:t>
            </a:r>
            <a:r>
              <a:rPr lang="it-IT" sz="2000" dirty="0" err="1" smtClean="0">
                <a:solidFill>
                  <a:srgbClr val="002060"/>
                </a:solidFill>
              </a:rPr>
              <a:t>d.lgs</a:t>
            </a:r>
            <a:r>
              <a:rPr lang="it-IT" sz="2000" dirty="0" smtClean="0">
                <a:solidFill>
                  <a:srgbClr val="002060"/>
                </a:solidFill>
              </a:rPr>
              <a:t> n.62 del 2017;</a:t>
            </a:r>
          </a:p>
          <a:p>
            <a:pPr marL="809625" indent="-266700" algn="just">
              <a:buFont typeface="+mj-lt"/>
              <a:buAutoNum type="alphaLcPeriod"/>
            </a:pPr>
            <a:r>
              <a:rPr lang="it-IT" sz="2000" dirty="0" smtClean="0">
                <a:solidFill>
                  <a:srgbClr val="002060"/>
                </a:solidFill>
              </a:rPr>
              <a:t>domande di ammissione all'esame dei candidati esterni e di quelli interni che chiedono di usufruire dell'abbreviazione per merito, con allegati i documenti dai quali sia possibile rilevare tutti gli elementi utili ai fini dello svolgimento dell' esame; </a:t>
            </a:r>
          </a:p>
          <a:p>
            <a:pPr marL="809625" indent="-266700" algn="just">
              <a:buFont typeface="+mj-lt"/>
              <a:buAutoNum type="alphaLcPeriod"/>
            </a:pPr>
            <a:r>
              <a:rPr lang="it-IT" sz="2000" dirty="0" smtClean="0">
                <a:solidFill>
                  <a:srgbClr val="002060"/>
                </a:solidFill>
              </a:rPr>
              <a:t>copia dei verbali delle operazioni di cui al precedente articolo 8, relative all'attribuzione e alla motivazione del credito scolastico;</a:t>
            </a:r>
          </a:p>
          <a:p>
            <a:pPr marL="809625" indent="-266700" algn="just">
              <a:buFont typeface="+mj-lt"/>
              <a:buAutoNum type="alphaLcPeriod"/>
            </a:pPr>
            <a:r>
              <a:rPr lang="it-IT" sz="2000" dirty="0" smtClean="0">
                <a:solidFill>
                  <a:srgbClr val="002060"/>
                </a:solidFill>
              </a:rPr>
              <a:t>per gli studenti che chiedono di usufruire dell' abbreviazione del corso di studi per merito, attestazioni concernenti gli esiti degli scrutini finali della penultima classe e dei due anni antecedenti la penultima, recanti i voti assegnati alle singole discipline, nonché attestazione in cui si indichi l'assenza di giudizi di non ammissione alla classe successiva nei due anni predetti e l'indicazione del credito scolastico attribuito;…</a:t>
            </a:r>
            <a:endParaRPr lang="it-IT" sz="2200" dirty="0" smtClean="0">
              <a:solidFill>
                <a:srgbClr val="002060"/>
              </a:solidFill>
            </a:endParaRP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14 – Riunione preliminare</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14282" y="785794"/>
            <a:ext cx="8786874" cy="5262979"/>
          </a:xfrm>
          <a:prstGeom prst="rect">
            <a:avLst/>
          </a:prstGeom>
          <a:solidFill>
            <a:srgbClr val="FFC000"/>
          </a:solidFill>
        </p:spPr>
        <p:txBody>
          <a:bodyPr wrap="square" rtlCol="0">
            <a:spAutoFit/>
          </a:bodyPr>
          <a:lstStyle/>
          <a:p>
            <a:pPr marL="457200" indent="-457200" algn="just">
              <a:buFont typeface="+mj-lt"/>
              <a:buAutoNum type="arabicPeriod" startAt="8"/>
            </a:pPr>
            <a:r>
              <a:rPr lang="it-IT" sz="2400" b="1" dirty="0" smtClean="0">
                <a:solidFill>
                  <a:srgbClr val="002060"/>
                </a:solidFill>
              </a:rPr>
              <a:t>Nell'ambito delle operazioni preliminari, la commissione dedica un'apposita sessione alla predisposizione dei materiali per lo svolgimento del colloquio. </a:t>
            </a:r>
          </a:p>
          <a:p>
            <a:pPr marL="457200" indent="-457200" algn="just">
              <a:buFont typeface="+mj-lt"/>
              <a:buAutoNum type="arabicPeriod" startAt="8"/>
            </a:pPr>
            <a:r>
              <a:rPr lang="it-IT" sz="2400" dirty="0" smtClean="0">
                <a:solidFill>
                  <a:srgbClr val="002060"/>
                </a:solidFill>
              </a:rPr>
              <a:t>In sede di riunione preliminare, o in riunioni successive, la commissione definisce i criteri di correzione e valutazione delle prove scritte, </a:t>
            </a:r>
            <a:r>
              <a:rPr lang="it-IT" sz="2400" b="1" dirty="0" smtClean="0">
                <a:solidFill>
                  <a:srgbClr val="002060"/>
                </a:solidFill>
              </a:rPr>
              <a:t>nel rispetto delle griglie di valutazione per la prima e la seconda prova scritta previste dal </a:t>
            </a:r>
            <a:r>
              <a:rPr lang="it-IT" sz="2400" b="1" dirty="0" err="1" smtClean="0">
                <a:solidFill>
                  <a:srgbClr val="002060"/>
                </a:solidFill>
              </a:rPr>
              <a:t>d.m.</a:t>
            </a:r>
            <a:r>
              <a:rPr lang="it-IT" sz="2400" b="1" dirty="0" smtClean="0">
                <a:solidFill>
                  <a:srgbClr val="002060"/>
                </a:solidFill>
              </a:rPr>
              <a:t> n.769 del 2018, declinando gli indicatori in </a:t>
            </a:r>
            <a:r>
              <a:rPr lang="it-IT" sz="2400" b="1" dirty="0" smtClean="0">
                <a:solidFill>
                  <a:srgbClr val="C00000"/>
                </a:solidFill>
              </a:rPr>
              <a:t>descrittori</a:t>
            </a:r>
            <a:r>
              <a:rPr lang="it-IT" sz="2400" b="1" dirty="0" smtClean="0">
                <a:solidFill>
                  <a:srgbClr val="002060"/>
                </a:solidFill>
              </a:rPr>
              <a:t> di livello</a:t>
            </a:r>
            <a:r>
              <a:rPr lang="it-IT" sz="2400" dirty="0" smtClean="0">
                <a:solidFill>
                  <a:srgbClr val="002060"/>
                </a:solidFill>
              </a:rPr>
              <a:t>. </a:t>
            </a:r>
          </a:p>
          <a:p>
            <a:pPr marL="457200" indent="-457200" algn="just">
              <a:buFont typeface="+mj-lt"/>
              <a:buAutoNum type="arabicPeriod" startAt="8"/>
            </a:pPr>
            <a:r>
              <a:rPr lang="it-IT" sz="2400" dirty="0" smtClean="0">
                <a:solidFill>
                  <a:srgbClr val="002060"/>
                </a:solidFill>
              </a:rPr>
              <a:t>Nella stessa riunione, o in riunioni successive, la commissione definisce, altresì, </a:t>
            </a:r>
            <a:r>
              <a:rPr lang="it-IT" sz="2400" b="1" dirty="0" smtClean="0">
                <a:solidFill>
                  <a:srgbClr val="002060"/>
                </a:solidFill>
              </a:rPr>
              <a:t>i criteri di conduzione e di valutazione nonché le modalità di svolgimento del colloquio, tenendo presente quanto stabilito dal successivo art. 19.</a:t>
            </a:r>
          </a:p>
          <a:p>
            <a:pPr marL="457200" indent="-457200">
              <a:buFont typeface="+mj-lt"/>
              <a:buAutoNum type="arabicPeriod" startAt="8"/>
            </a:pPr>
            <a:r>
              <a:rPr lang="it-IT" sz="2400" dirty="0" smtClean="0"/>
              <a:t>…</a:t>
            </a:r>
          </a:p>
          <a:p>
            <a:pPr marL="809625" indent="-266700" algn="just"/>
            <a:endParaRPr lang="it-IT" sz="2400" dirty="0" smtClean="0">
              <a:solidFill>
                <a:srgbClr val="002060"/>
              </a:solidFill>
            </a:endParaRP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14 – Riunione preliminare</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917912"/>
            <a:ext cx="8858312" cy="5201424"/>
          </a:xfrm>
          <a:prstGeom prst="rect">
            <a:avLst/>
          </a:prstGeom>
          <a:solidFill>
            <a:srgbClr val="FFC000"/>
          </a:solidFill>
        </p:spPr>
        <p:txBody>
          <a:bodyPr wrap="square" rtlCol="0">
            <a:spAutoFit/>
          </a:bodyPr>
          <a:lstStyle/>
          <a:p>
            <a:pPr marL="457200" indent="-457200" algn="just">
              <a:buFont typeface="+mj-lt"/>
              <a:buAutoNum type="arabicPeriod"/>
            </a:pPr>
            <a:r>
              <a:rPr lang="it-IT" sz="2400" dirty="0" smtClean="0">
                <a:solidFill>
                  <a:schemeClr val="tx2"/>
                </a:solidFill>
              </a:rPr>
              <a:t>Ai sensi dell'art. 17, </a:t>
            </a:r>
            <a:r>
              <a:rPr lang="it-IT" sz="2400" dirty="0" err="1" smtClean="0">
                <a:solidFill>
                  <a:schemeClr val="tx2"/>
                </a:solidFill>
              </a:rPr>
              <a:t>co</a:t>
            </a:r>
            <a:r>
              <a:rPr lang="it-IT" sz="2400" dirty="0" smtClean="0">
                <a:solidFill>
                  <a:schemeClr val="tx2"/>
                </a:solidFill>
              </a:rPr>
              <a:t>. 3, del d.lgs. 62 del 2017, la prima prova scritta </a:t>
            </a:r>
            <a:r>
              <a:rPr lang="it-IT" sz="2400" b="1" dirty="0" smtClean="0">
                <a:solidFill>
                  <a:schemeClr val="tx2"/>
                </a:solidFill>
              </a:rPr>
              <a:t>accerta la padronanza della lingua italiana </a:t>
            </a:r>
            <a:r>
              <a:rPr lang="it-IT" sz="2400" dirty="0" smtClean="0">
                <a:solidFill>
                  <a:schemeClr val="tx2"/>
                </a:solidFill>
              </a:rPr>
              <a:t>o della diversa lingua nella quale si svolge l'insegnamento, nonché le capacità espressive, logico-linguistiche e critiche del candidato. </a:t>
            </a:r>
          </a:p>
          <a:p>
            <a:pPr marL="457200" indent="-7938" algn="just"/>
            <a:r>
              <a:rPr lang="it-IT" sz="2400" dirty="0" smtClean="0">
                <a:solidFill>
                  <a:schemeClr val="tx2"/>
                </a:solidFill>
              </a:rPr>
              <a:t>Essa consiste nella redazione di un elaborato con differenti tipologie testuali in ambito artistico, letterario, filosofico, scientifico, storico, sociale, economico e tecnologico. La prova può essere strutturata in più parti, anche per consentire la verifica di competenze diverse, in particolare della comprensione degli aspetti linguistici, </a:t>
            </a:r>
            <a:r>
              <a:rPr lang="it-IT" sz="2400" dirty="0" err="1" smtClean="0">
                <a:solidFill>
                  <a:schemeClr val="tx2"/>
                </a:solidFill>
              </a:rPr>
              <a:t>epressivi</a:t>
            </a:r>
            <a:r>
              <a:rPr lang="it-IT" sz="2400" dirty="0" smtClean="0">
                <a:solidFill>
                  <a:schemeClr val="tx2"/>
                </a:solidFill>
              </a:rPr>
              <a:t>  logico-argomentativi, oltre che della riflessione critica da parte del candidato. </a:t>
            </a:r>
            <a:r>
              <a:rPr lang="it-IT" sz="2400" b="1" dirty="0" smtClean="0">
                <a:solidFill>
                  <a:schemeClr val="tx2"/>
                </a:solidFill>
              </a:rPr>
              <a:t>Le tracce sono elaborate nel rispetto del quadro di riferimento </a:t>
            </a:r>
            <a:r>
              <a:rPr lang="it-IT" sz="2400" dirty="0" smtClean="0">
                <a:solidFill>
                  <a:schemeClr val="tx2"/>
                </a:solidFill>
              </a:rPr>
              <a:t>allegato al </a:t>
            </a:r>
            <a:r>
              <a:rPr lang="it-IT" sz="2400" dirty="0" err="1" smtClean="0">
                <a:solidFill>
                  <a:schemeClr val="tx2"/>
                </a:solidFill>
              </a:rPr>
              <a:t>d.m.</a:t>
            </a:r>
            <a:r>
              <a:rPr lang="it-IT" sz="2400" dirty="0" smtClean="0">
                <a:solidFill>
                  <a:schemeClr val="tx2"/>
                </a:solidFill>
              </a:rPr>
              <a:t> n. 769 del 2018.</a:t>
            </a:r>
          </a:p>
          <a:p>
            <a:pPr algn="just"/>
            <a:endParaRPr lang="it-IT" sz="2000" dirty="0" smtClean="0">
              <a:solidFill>
                <a:schemeClr val="tx2"/>
              </a:solidFill>
            </a:endParaRP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16 – Prima prova scritta</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14282" y="917912"/>
            <a:ext cx="8786874" cy="4893647"/>
          </a:xfrm>
          <a:prstGeom prst="rect">
            <a:avLst/>
          </a:prstGeom>
          <a:solidFill>
            <a:srgbClr val="FFC000"/>
          </a:solidFill>
        </p:spPr>
        <p:txBody>
          <a:bodyPr wrap="square" rtlCol="0">
            <a:spAutoFit/>
          </a:bodyPr>
          <a:lstStyle/>
          <a:p>
            <a:pPr marL="457200" indent="-457200" algn="just">
              <a:buFont typeface="+mj-lt"/>
              <a:buAutoNum type="arabicPeriod"/>
            </a:pPr>
            <a:r>
              <a:rPr lang="it-IT" sz="2400" dirty="0" smtClean="0">
                <a:solidFill>
                  <a:srgbClr val="002060"/>
                </a:solidFill>
              </a:rPr>
              <a:t>Ai sensi dell' art. 17, </a:t>
            </a:r>
            <a:r>
              <a:rPr lang="it-IT" sz="2400" dirty="0" err="1" smtClean="0">
                <a:solidFill>
                  <a:srgbClr val="002060"/>
                </a:solidFill>
              </a:rPr>
              <a:t>co</a:t>
            </a:r>
            <a:r>
              <a:rPr lang="it-IT" sz="2400" dirty="0" smtClean="0">
                <a:solidFill>
                  <a:srgbClr val="002060"/>
                </a:solidFill>
              </a:rPr>
              <a:t>. 4, del d. 19s n. 62 del 2017, la seconda prova si svolge in forma scritta, grafica o scritto-grafica, pratica, compositivo/esecutiva musicale e coreutica, </a:t>
            </a:r>
            <a:r>
              <a:rPr lang="it-IT" sz="2400" b="1" dirty="0" smtClean="0">
                <a:solidFill>
                  <a:srgbClr val="002060"/>
                </a:solidFill>
              </a:rPr>
              <a:t>ha per oggetto una</a:t>
            </a:r>
            <a:r>
              <a:rPr lang="it-IT" sz="2400" dirty="0" smtClean="0">
                <a:solidFill>
                  <a:srgbClr val="002060"/>
                </a:solidFill>
              </a:rPr>
              <a:t> o </a:t>
            </a:r>
            <a:r>
              <a:rPr lang="it-IT" sz="2400" b="1" dirty="0" smtClean="0">
                <a:solidFill>
                  <a:srgbClr val="002060"/>
                </a:solidFill>
              </a:rPr>
              <a:t>più discipline caratterizzanti il corso di studio </a:t>
            </a:r>
            <a:r>
              <a:rPr lang="it-IT" sz="2400" dirty="0" smtClean="0">
                <a:solidFill>
                  <a:srgbClr val="002060"/>
                </a:solidFill>
              </a:rPr>
              <a:t>ed è intesa ad accertare le conoscenze, le abilità e le competenze attese dal profilo educativo culturale e professionale dello studente dello specifico indirizzo. </a:t>
            </a:r>
          </a:p>
          <a:p>
            <a:pPr marL="457200" indent="-7938" algn="just"/>
            <a:r>
              <a:rPr lang="it-IT" sz="2400" b="1" dirty="0" smtClean="0">
                <a:solidFill>
                  <a:srgbClr val="002060"/>
                </a:solidFill>
              </a:rPr>
              <a:t>Le tracce sono elaborate nel rispetto dei quadri di riferimento </a:t>
            </a:r>
            <a:r>
              <a:rPr lang="it-IT" sz="2400" dirty="0" smtClean="0">
                <a:solidFill>
                  <a:srgbClr val="002060"/>
                </a:solidFill>
              </a:rPr>
              <a:t>allegati al </a:t>
            </a:r>
            <a:r>
              <a:rPr lang="it-IT" sz="2400" dirty="0" err="1" smtClean="0">
                <a:solidFill>
                  <a:srgbClr val="002060"/>
                </a:solidFill>
              </a:rPr>
              <a:t>d.m.</a:t>
            </a:r>
            <a:r>
              <a:rPr lang="it-IT" sz="2400" dirty="0" smtClean="0">
                <a:solidFill>
                  <a:srgbClr val="002060"/>
                </a:solidFill>
              </a:rPr>
              <a:t> n.769 del 2018.</a:t>
            </a:r>
          </a:p>
          <a:p>
            <a:pPr marL="457200" indent="-457200" algn="just">
              <a:buFont typeface="+mj-lt"/>
              <a:buAutoNum type="arabicPeriod" startAt="2"/>
            </a:pPr>
            <a:r>
              <a:rPr lang="it-IT" sz="2400" dirty="0" smtClean="0">
                <a:solidFill>
                  <a:srgbClr val="002060"/>
                </a:solidFill>
              </a:rPr>
              <a:t>Per l'anno scolastico 2018/2019, le discipline oggetto della seconda prova scritta nell'ambito dell'esame di Stato conclusivo del secondo ciclo di istruzione sono individuate dal </a:t>
            </a:r>
            <a:r>
              <a:rPr lang="it-IT" sz="2400" b="1" dirty="0" err="1" smtClean="0">
                <a:solidFill>
                  <a:srgbClr val="002060"/>
                </a:solidFill>
              </a:rPr>
              <a:t>d.m.</a:t>
            </a:r>
            <a:r>
              <a:rPr lang="it-IT" sz="2400" b="1" dirty="0" smtClean="0">
                <a:solidFill>
                  <a:srgbClr val="002060"/>
                </a:solidFill>
              </a:rPr>
              <a:t> n. 37 del 2019</a:t>
            </a:r>
            <a:r>
              <a:rPr lang="it-IT" sz="2400" dirty="0" smtClean="0">
                <a:solidFill>
                  <a:srgbClr val="002060"/>
                </a:solidFill>
              </a:rPr>
              <a:t>.</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17 – Seconda prova scritta</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17912"/>
            <a:ext cx="9001156" cy="5847755"/>
          </a:xfrm>
          <a:prstGeom prst="rect">
            <a:avLst/>
          </a:prstGeom>
          <a:solidFill>
            <a:srgbClr val="FFC000"/>
          </a:solidFill>
        </p:spPr>
        <p:txBody>
          <a:bodyPr wrap="square" rtlCol="0">
            <a:spAutoFit/>
          </a:bodyPr>
          <a:lstStyle/>
          <a:p>
            <a:pPr marL="457200" indent="-457200" algn="just">
              <a:buFont typeface="+mj-lt"/>
              <a:buAutoNum type="arabicPeriod" startAt="3"/>
            </a:pPr>
            <a:r>
              <a:rPr lang="it-IT" sz="2200" dirty="0" smtClean="0">
                <a:solidFill>
                  <a:srgbClr val="002060"/>
                </a:solidFill>
              </a:rPr>
              <a:t>Secondo quanto disposto dall'art.17, </a:t>
            </a:r>
            <a:r>
              <a:rPr lang="it-IT" sz="2200" dirty="0" err="1" smtClean="0">
                <a:solidFill>
                  <a:srgbClr val="002060"/>
                </a:solidFill>
              </a:rPr>
              <a:t>co</a:t>
            </a:r>
            <a:r>
              <a:rPr lang="it-IT" sz="2200" dirty="0" smtClean="0">
                <a:solidFill>
                  <a:srgbClr val="002060"/>
                </a:solidFill>
              </a:rPr>
              <a:t>. 8, del d. 19s. 62 del 2017, nei percorsi dell'istruzione professionale, la seconda prova ha carattere pratico ed è tesa ad accertare le competenze professionali acquisite dal candidato. Pertanto, negli istituti professionali, in coerenza con quanto previsto dai quadri di riferimento di cui al </a:t>
            </a:r>
            <a:r>
              <a:rPr lang="it-IT" sz="2200" dirty="0" err="1" smtClean="0">
                <a:solidFill>
                  <a:srgbClr val="002060"/>
                </a:solidFill>
              </a:rPr>
              <a:t>d.m.</a:t>
            </a:r>
            <a:r>
              <a:rPr lang="it-IT" sz="2200" dirty="0" smtClean="0">
                <a:solidFill>
                  <a:srgbClr val="002060"/>
                </a:solidFill>
              </a:rPr>
              <a:t> 769 del 2018, le commissioni: </a:t>
            </a:r>
          </a:p>
          <a:p>
            <a:pPr marL="457200" indent="168275" algn="just">
              <a:buFont typeface="Wingdings" pitchFamily="2" charset="2"/>
              <a:buChar char="§"/>
              <a:tabLst>
                <a:tab pos="715963" algn="l"/>
              </a:tabLst>
            </a:pPr>
            <a:r>
              <a:rPr lang="it-IT" sz="2200" dirty="0" smtClean="0">
                <a:solidFill>
                  <a:srgbClr val="002060"/>
                </a:solidFill>
              </a:rPr>
              <a:t>	predispongono la seconda parte della seconda prova tenendo conto del piano dell' offerta formativa della scuola;</a:t>
            </a:r>
          </a:p>
          <a:p>
            <a:pPr marL="457200" indent="168275" algn="just">
              <a:buFont typeface="Wingdings" pitchFamily="2" charset="2"/>
              <a:buChar char="§"/>
              <a:tabLst>
                <a:tab pos="715963" algn="l"/>
              </a:tabLst>
            </a:pPr>
            <a:r>
              <a:rPr lang="it-IT" sz="2200" dirty="0" smtClean="0">
                <a:solidFill>
                  <a:srgbClr val="002060"/>
                </a:solidFill>
              </a:rPr>
              <a:t> in sede di riunione preliminare definiscono le modalità organizzative per lo svolgimento della prova, </a:t>
            </a:r>
            <a:r>
              <a:rPr lang="it-IT" sz="2200" b="1" dirty="0" smtClean="0">
                <a:solidFill>
                  <a:srgbClr val="002060"/>
                </a:solidFill>
              </a:rPr>
              <a:t>che può essere svolta lo stesso giorno o il giorno successivo tenendo conto della specificità dell' indirizzo e della disponibilità di attrezzature e laboratori</a:t>
            </a:r>
            <a:r>
              <a:rPr lang="it-IT" sz="2200" dirty="0" smtClean="0">
                <a:solidFill>
                  <a:srgbClr val="002060"/>
                </a:solidFill>
              </a:rPr>
              <a:t>. Le modalità organizzative e gli orari di svolgimento sono </a:t>
            </a:r>
            <a:r>
              <a:rPr lang="it-IT" sz="2200" b="1" dirty="0" smtClean="0">
                <a:solidFill>
                  <a:srgbClr val="002060"/>
                </a:solidFill>
              </a:rPr>
              <a:t>immediatamente</a:t>
            </a:r>
            <a:r>
              <a:rPr lang="it-IT" sz="2200" dirty="0" smtClean="0">
                <a:solidFill>
                  <a:srgbClr val="002060"/>
                </a:solidFill>
              </a:rPr>
              <a:t> </a:t>
            </a:r>
            <a:r>
              <a:rPr lang="it-IT" sz="2200" b="1" dirty="0" smtClean="0">
                <a:solidFill>
                  <a:srgbClr val="002060"/>
                </a:solidFill>
              </a:rPr>
              <a:t>comunicati</a:t>
            </a:r>
            <a:r>
              <a:rPr lang="it-IT" sz="2200" dirty="0" smtClean="0">
                <a:solidFill>
                  <a:srgbClr val="002060"/>
                </a:solidFill>
              </a:rPr>
              <a:t> alla scuola e ai </a:t>
            </a:r>
            <a:r>
              <a:rPr lang="it-IT" sz="2200" b="1" dirty="0" smtClean="0">
                <a:solidFill>
                  <a:srgbClr val="002060"/>
                </a:solidFill>
              </a:rPr>
              <a:t>candidati</a:t>
            </a:r>
            <a:r>
              <a:rPr lang="it-IT" sz="2200" dirty="0" smtClean="0">
                <a:solidFill>
                  <a:srgbClr val="002060"/>
                </a:solidFill>
              </a:rPr>
              <a:t> il giorno della </a:t>
            </a:r>
            <a:r>
              <a:rPr lang="it-IT" sz="2200" b="1" dirty="0" smtClean="0">
                <a:solidFill>
                  <a:srgbClr val="002060"/>
                </a:solidFill>
              </a:rPr>
              <a:t>prima prova</a:t>
            </a:r>
            <a:r>
              <a:rPr lang="it-IT" sz="2200" dirty="0" smtClean="0">
                <a:solidFill>
                  <a:srgbClr val="002060"/>
                </a:solidFill>
              </a:rPr>
              <a:t>;</a:t>
            </a:r>
          </a:p>
          <a:p>
            <a:pPr marL="457200" indent="168275" algn="just">
              <a:buFont typeface="Wingdings" pitchFamily="2" charset="2"/>
              <a:buChar char="§"/>
              <a:tabLst>
                <a:tab pos="715963" algn="l"/>
              </a:tabLst>
            </a:pPr>
            <a:r>
              <a:rPr lang="it-IT" sz="2200" dirty="0" smtClean="0">
                <a:solidFill>
                  <a:srgbClr val="002060"/>
                </a:solidFill>
              </a:rPr>
              <a:t> il </a:t>
            </a:r>
            <a:r>
              <a:rPr lang="it-IT" sz="2200" b="1" dirty="0" smtClean="0">
                <a:solidFill>
                  <a:srgbClr val="002060"/>
                </a:solidFill>
              </a:rPr>
              <a:t>giorno stabilito </a:t>
            </a:r>
            <a:r>
              <a:rPr lang="it-IT" sz="2200" dirty="0" smtClean="0">
                <a:solidFill>
                  <a:srgbClr val="002060"/>
                </a:solidFill>
              </a:rPr>
              <a:t>per lo svolgimento della seconda parte della seconda prova, elaborano il testo della parte di loro competenza </a:t>
            </a:r>
            <a:r>
              <a:rPr lang="it-IT" sz="2200" b="1" dirty="0" smtClean="0">
                <a:solidFill>
                  <a:srgbClr val="002060"/>
                </a:solidFill>
              </a:rPr>
              <a:t>tenendo in debito conto i contenuti </a:t>
            </a:r>
            <a:r>
              <a:rPr lang="it-IT" sz="2200" dirty="0" smtClean="0">
                <a:solidFill>
                  <a:srgbClr val="002060"/>
                </a:solidFill>
              </a:rPr>
              <a:t>e la tipologia della </a:t>
            </a:r>
            <a:r>
              <a:rPr lang="it-IT" sz="2200" b="1" dirty="0" smtClean="0">
                <a:solidFill>
                  <a:srgbClr val="002060"/>
                </a:solidFill>
              </a:rPr>
              <a:t>parte nazionale della traccia</a:t>
            </a:r>
            <a:r>
              <a:rPr lang="it-IT" sz="2200" dirty="0" smtClean="0">
                <a:solidFill>
                  <a:srgbClr val="002060"/>
                </a:solidFill>
              </a:rPr>
              <a:t>.</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17 – Seconda prova scritta</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857232"/>
            <a:ext cx="9001156" cy="5940088"/>
          </a:xfrm>
          <a:prstGeom prst="rect">
            <a:avLst/>
          </a:prstGeom>
          <a:solidFill>
            <a:srgbClr val="FFC000"/>
          </a:solidFill>
        </p:spPr>
        <p:txBody>
          <a:bodyPr wrap="square" rtlCol="0">
            <a:spAutoFit/>
          </a:bodyPr>
          <a:lstStyle/>
          <a:p>
            <a:pPr marL="457200" indent="-457200" algn="just">
              <a:buFont typeface="+mj-lt"/>
              <a:buAutoNum type="arabicPeriod"/>
            </a:pPr>
            <a:r>
              <a:rPr lang="it-IT" sz="2400" dirty="0" smtClean="0">
                <a:solidFill>
                  <a:srgbClr val="002060"/>
                </a:solidFill>
              </a:rPr>
              <a:t>Il colloquio è disciplinato dall'art.17, </a:t>
            </a:r>
            <a:r>
              <a:rPr lang="it-IT" sz="2400" dirty="0" err="1" smtClean="0">
                <a:solidFill>
                  <a:srgbClr val="002060"/>
                </a:solidFill>
              </a:rPr>
              <a:t>co</a:t>
            </a:r>
            <a:r>
              <a:rPr lang="it-IT" sz="2400" dirty="0" smtClean="0">
                <a:solidFill>
                  <a:srgbClr val="002060"/>
                </a:solidFill>
              </a:rPr>
              <a:t>. 9, del d.lgs. n. 62 del 2017 e ha la </a:t>
            </a:r>
            <a:r>
              <a:rPr lang="it-IT" sz="2400" b="1" dirty="0" smtClean="0">
                <a:solidFill>
                  <a:srgbClr val="002060"/>
                </a:solidFill>
              </a:rPr>
              <a:t>finalità</a:t>
            </a:r>
            <a:r>
              <a:rPr lang="it-IT" sz="2400" dirty="0" smtClean="0">
                <a:solidFill>
                  <a:srgbClr val="002060"/>
                </a:solidFill>
              </a:rPr>
              <a:t> di </a:t>
            </a:r>
            <a:r>
              <a:rPr lang="it-IT" sz="2400" b="1" dirty="0" smtClean="0">
                <a:solidFill>
                  <a:srgbClr val="002060"/>
                </a:solidFill>
              </a:rPr>
              <a:t>accertare</a:t>
            </a:r>
            <a:r>
              <a:rPr lang="it-IT" sz="2400" dirty="0" smtClean="0">
                <a:solidFill>
                  <a:srgbClr val="002060"/>
                </a:solidFill>
              </a:rPr>
              <a:t> il conseguimento del </a:t>
            </a:r>
            <a:r>
              <a:rPr lang="it-IT" sz="2400" b="1" dirty="0" smtClean="0">
                <a:solidFill>
                  <a:srgbClr val="002060"/>
                </a:solidFill>
              </a:rPr>
              <a:t>profilo culturale</a:t>
            </a:r>
            <a:r>
              <a:rPr lang="it-IT" sz="2400" dirty="0" smtClean="0">
                <a:solidFill>
                  <a:srgbClr val="002060"/>
                </a:solidFill>
              </a:rPr>
              <a:t>, </a:t>
            </a:r>
            <a:r>
              <a:rPr lang="it-IT" sz="2400" b="1" dirty="0" smtClean="0">
                <a:solidFill>
                  <a:srgbClr val="002060"/>
                </a:solidFill>
              </a:rPr>
              <a:t>educativo</a:t>
            </a:r>
            <a:r>
              <a:rPr lang="it-IT" sz="2400" dirty="0" smtClean="0">
                <a:solidFill>
                  <a:srgbClr val="002060"/>
                </a:solidFill>
              </a:rPr>
              <a:t> e </a:t>
            </a:r>
            <a:r>
              <a:rPr lang="it-IT" sz="2400" b="1" dirty="0" smtClean="0">
                <a:solidFill>
                  <a:srgbClr val="002060"/>
                </a:solidFill>
              </a:rPr>
              <a:t>professionale</a:t>
            </a:r>
            <a:r>
              <a:rPr lang="it-IT" sz="2400" dirty="0" smtClean="0">
                <a:solidFill>
                  <a:srgbClr val="002060"/>
                </a:solidFill>
              </a:rPr>
              <a:t> dello studente. A tal fine, la commissione propone al candidato, secondo le modalità specificate di seguito, di </a:t>
            </a:r>
            <a:r>
              <a:rPr lang="it-IT" sz="2400" b="1" dirty="0" smtClean="0">
                <a:solidFill>
                  <a:srgbClr val="002060"/>
                </a:solidFill>
              </a:rPr>
              <a:t>analizzare testi</a:t>
            </a:r>
            <a:r>
              <a:rPr lang="it-IT" sz="2400" dirty="0" smtClean="0">
                <a:solidFill>
                  <a:srgbClr val="002060"/>
                </a:solidFill>
              </a:rPr>
              <a:t>, </a:t>
            </a:r>
            <a:r>
              <a:rPr lang="it-IT" sz="2400" b="1" dirty="0" smtClean="0">
                <a:solidFill>
                  <a:srgbClr val="002060"/>
                </a:solidFill>
              </a:rPr>
              <a:t>documenti</a:t>
            </a:r>
            <a:r>
              <a:rPr lang="it-IT" sz="2400" dirty="0" smtClean="0">
                <a:solidFill>
                  <a:srgbClr val="002060"/>
                </a:solidFill>
              </a:rPr>
              <a:t>, </a:t>
            </a:r>
            <a:r>
              <a:rPr lang="it-IT" sz="2400" b="1" dirty="0" smtClean="0">
                <a:solidFill>
                  <a:srgbClr val="002060"/>
                </a:solidFill>
              </a:rPr>
              <a:t>esperienze</a:t>
            </a:r>
            <a:r>
              <a:rPr lang="it-IT" sz="2400" dirty="0" smtClean="0">
                <a:solidFill>
                  <a:srgbClr val="002060"/>
                </a:solidFill>
              </a:rPr>
              <a:t>, </a:t>
            </a:r>
            <a:r>
              <a:rPr lang="it-IT" sz="2400" b="1" dirty="0" smtClean="0">
                <a:solidFill>
                  <a:srgbClr val="002060"/>
                </a:solidFill>
              </a:rPr>
              <a:t>progetti</a:t>
            </a:r>
            <a:r>
              <a:rPr lang="it-IT" sz="2400" dirty="0" smtClean="0">
                <a:solidFill>
                  <a:srgbClr val="002060"/>
                </a:solidFill>
              </a:rPr>
              <a:t> e </a:t>
            </a:r>
            <a:r>
              <a:rPr lang="it-IT" sz="2400" b="1" dirty="0" smtClean="0">
                <a:solidFill>
                  <a:srgbClr val="002060"/>
                </a:solidFill>
              </a:rPr>
              <a:t>problemi</a:t>
            </a:r>
            <a:r>
              <a:rPr lang="it-IT" sz="2400" dirty="0" smtClean="0">
                <a:solidFill>
                  <a:srgbClr val="002060"/>
                </a:solidFill>
              </a:rPr>
              <a:t> per verificare l'</a:t>
            </a:r>
            <a:r>
              <a:rPr lang="it-IT" sz="2400" b="1" dirty="0" smtClean="0">
                <a:solidFill>
                  <a:srgbClr val="002060"/>
                </a:solidFill>
              </a:rPr>
              <a:t>acquisizione</a:t>
            </a:r>
            <a:r>
              <a:rPr lang="it-IT" sz="2400" dirty="0" smtClean="0">
                <a:solidFill>
                  <a:srgbClr val="002060"/>
                </a:solidFill>
              </a:rPr>
              <a:t> dei </a:t>
            </a:r>
            <a:r>
              <a:rPr lang="it-IT" sz="2400" b="1" dirty="0" smtClean="0">
                <a:solidFill>
                  <a:srgbClr val="002060"/>
                </a:solidFill>
              </a:rPr>
              <a:t>contenuti</a:t>
            </a:r>
            <a:r>
              <a:rPr lang="it-IT" sz="2400" dirty="0" smtClean="0">
                <a:solidFill>
                  <a:srgbClr val="002060"/>
                </a:solidFill>
              </a:rPr>
              <a:t> e dei metodi propri delle singole discipline, nonché la </a:t>
            </a:r>
            <a:r>
              <a:rPr lang="it-IT" sz="2400" b="1" dirty="0" smtClean="0">
                <a:solidFill>
                  <a:srgbClr val="002060"/>
                </a:solidFill>
              </a:rPr>
              <a:t>capacità</a:t>
            </a:r>
            <a:r>
              <a:rPr lang="it-IT" sz="2400" dirty="0" smtClean="0">
                <a:solidFill>
                  <a:srgbClr val="002060"/>
                </a:solidFill>
              </a:rPr>
              <a:t> di </a:t>
            </a:r>
            <a:r>
              <a:rPr lang="it-IT" sz="2400" b="1" dirty="0" smtClean="0">
                <a:solidFill>
                  <a:srgbClr val="002060"/>
                </a:solidFill>
              </a:rPr>
              <a:t>utilizzare</a:t>
            </a:r>
            <a:r>
              <a:rPr lang="it-IT" sz="2400" dirty="0" smtClean="0">
                <a:solidFill>
                  <a:srgbClr val="002060"/>
                </a:solidFill>
              </a:rPr>
              <a:t> le </a:t>
            </a:r>
            <a:r>
              <a:rPr lang="it-IT" sz="2400" b="1" dirty="0" smtClean="0">
                <a:solidFill>
                  <a:srgbClr val="002060"/>
                </a:solidFill>
              </a:rPr>
              <a:t>conoscenze</a:t>
            </a:r>
            <a:r>
              <a:rPr lang="it-IT" sz="2400" dirty="0" smtClean="0">
                <a:solidFill>
                  <a:srgbClr val="002060"/>
                </a:solidFill>
              </a:rPr>
              <a:t> acquisite e </a:t>
            </a:r>
            <a:r>
              <a:rPr lang="it-IT" sz="2400" b="1" dirty="0" smtClean="0">
                <a:solidFill>
                  <a:srgbClr val="002060"/>
                </a:solidFill>
              </a:rPr>
              <a:t>metterle in relazione per argomentare in maniera critica e personale</a:t>
            </a:r>
            <a:r>
              <a:rPr lang="it-IT" sz="2400" dirty="0" smtClean="0">
                <a:solidFill>
                  <a:srgbClr val="002060"/>
                </a:solidFill>
              </a:rPr>
              <a:t>, utilizzando anche la lingua straniera. Nell'ambito del colloquio, il candidato interno </a:t>
            </a:r>
            <a:r>
              <a:rPr lang="it-IT" sz="2400" b="1" dirty="0" smtClean="0">
                <a:solidFill>
                  <a:srgbClr val="002060"/>
                </a:solidFill>
              </a:rPr>
              <a:t>espone</a:t>
            </a:r>
            <a:r>
              <a:rPr lang="it-IT" sz="2400" dirty="0" smtClean="0">
                <a:solidFill>
                  <a:srgbClr val="002060"/>
                </a:solidFill>
              </a:rPr>
              <a:t>, inoltre, mediante una breve relazione e/o un elaborato multimediale, le </a:t>
            </a:r>
            <a:r>
              <a:rPr lang="it-IT" sz="2400" b="1" dirty="0" smtClean="0">
                <a:solidFill>
                  <a:srgbClr val="002060"/>
                </a:solidFill>
              </a:rPr>
              <a:t>esperienze svolte nell'ambito dei percorsi per le competenze trasversali e per l'orientamento</a:t>
            </a:r>
            <a:r>
              <a:rPr lang="it-IT" sz="2400" dirty="0" smtClean="0">
                <a:solidFill>
                  <a:srgbClr val="002060"/>
                </a:solidFill>
              </a:rPr>
              <a:t>, previsti dal d.lgs. n. 77 del 2005, e così </a:t>
            </a:r>
            <a:r>
              <a:rPr lang="it-IT" sz="2400" dirty="0" err="1" smtClean="0">
                <a:solidFill>
                  <a:srgbClr val="002060"/>
                </a:solidFill>
              </a:rPr>
              <a:t>ridenominati</a:t>
            </a:r>
            <a:r>
              <a:rPr lang="it-IT" sz="2400" dirty="0" smtClean="0">
                <a:solidFill>
                  <a:srgbClr val="002060"/>
                </a:solidFill>
              </a:rPr>
              <a:t> dall'art. l, </a:t>
            </a:r>
            <a:r>
              <a:rPr lang="it-IT" sz="2400" dirty="0" err="1" smtClean="0">
                <a:solidFill>
                  <a:srgbClr val="002060"/>
                </a:solidFill>
              </a:rPr>
              <a:t>co</a:t>
            </a:r>
            <a:r>
              <a:rPr lang="it-IT" sz="2400" dirty="0" smtClean="0">
                <a:solidFill>
                  <a:srgbClr val="002060"/>
                </a:solidFill>
              </a:rPr>
              <a:t>. 784, della l. 30 dicembre 2018, n. 145. </a:t>
            </a:r>
          </a:p>
          <a:p>
            <a:endParaRPr lang="it-IT" sz="2000" dirty="0" smtClean="0"/>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17912"/>
            <a:ext cx="9001156" cy="5940088"/>
          </a:xfrm>
          <a:prstGeom prst="rect">
            <a:avLst/>
          </a:prstGeom>
          <a:solidFill>
            <a:srgbClr val="FFC000"/>
          </a:solidFill>
        </p:spPr>
        <p:txBody>
          <a:bodyPr wrap="square" rtlCol="0">
            <a:spAutoFit/>
          </a:bodyPr>
          <a:lstStyle/>
          <a:p>
            <a:pPr marL="457200" indent="-457200" algn="just">
              <a:buFont typeface="+mj-lt"/>
              <a:buAutoNum type="arabicPeriod"/>
            </a:pPr>
            <a:r>
              <a:rPr lang="it-IT" sz="2400" dirty="0" smtClean="0">
                <a:solidFill>
                  <a:srgbClr val="002060"/>
                </a:solidFill>
              </a:rPr>
              <a:t>Nella relazione e/o nell'elaborato, il candidato, oltre a illustrare natura e caratteristiche delle attività svolte e a correlarle alle competenze specifiche e trasversali acquisite, </a:t>
            </a:r>
            <a:r>
              <a:rPr lang="it-IT" sz="2400" b="1" dirty="0" smtClean="0">
                <a:solidFill>
                  <a:srgbClr val="002060"/>
                </a:solidFill>
              </a:rPr>
              <a:t>sviluppa una riflessione in un' ottica orientativa sulla significatività e sulla ricaduta di tali attività sulle opportunità di studio e/o di lavoro post-diploma</a:t>
            </a:r>
            <a:r>
              <a:rPr lang="it-IT" sz="2400" dirty="0" smtClean="0">
                <a:solidFill>
                  <a:srgbClr val="002060"/>
                </a:solidFill>
              </a:rPr>
              <a:t>. Per il candidato esterno, la commissione tiene conto anche degli eventuali percorsi per le competenze trasversali e per l'orientamento o ad essi assimilabili, che il candidato può esporre attraverso una breve relazione e/o un elaborato </a:t>
            </a:r>
            <a:r>
              <a:rPr lang="it-IT" sz="2400" dirty="0" err="1" smtClean="0">
                <a:solidFill>
                  <a:srgbClr val="002060"/>
                </a:solidFill>
              </a:rPr>
              <a:t>multimediaie</a:t>
            </a:r>
            <a:r>
              <a:rPr lang="it-IT" sz="2400" dirty="0" smtClean="0">
                <a:solidFill>
                  <a:srgbClr val="002060"/>
                </a:solidFill>
              </a:rPr>
              <a:t>. </a:t>
            </a:r>
            <a:r>
              <a:rPr lang="it-IT" sz="2400" b="1" dirty="0" smtClean="0">
                <a:solidFill>
                  <a:srgbClr val="002060"/>
                </a:solidFill>
              </a:rPr>
              <a:t>Parte del colloquio </a:t>
            </a:r>
            <a:r>
              <a:rPr lang="it-IT" sz="2400" dirty="0" smtClean="0">
                <a:solidFill>
                  <a:srgbClr val="002060"/>
                </a:solidFill>
              </a:rPr>
              <a:t>è inoltre </a:t>
            </a:r>
            <a:r>
              <a:rPr lang="it-IT" sz="2400" b="1" dirty="0" smtClean="0">
                <a:solidFill>
                  <a:srgbClr val="002060"/>
                </a:solidFill>
              </a:rPr>
              <a:t>dedicata</a:t>
            </a:r>
            <a:r>
              <a:rPr lang="it-IT" sz="2400" dirty="0" smtClean="0">
                <a:solidFill>
                  <a:srgbClr val="002060"/>
                </a:solidFill>
              </a:rPr>
              <a:t> alle </a:t>
            </a:r>
            <a:r>
              <a:rPr lang="it-IT" sz="2400" b="1" dirty="0" smtClean="0">
                <a:solidFill>
                  <a:srgbClr val="002060"/>
                </a:solidFill>
              </a:rPr>
              <a:t>attività</a:t>
            </a:r>
            <a:r>
              <a:rPr lang="it-IT" sz="2400" dirty="0" smtClean="0">
                <a:solidFill>
                  <a:srgbClr val="002060"/>
                </a:solidFill>
              </a:rPr>
              <a:t>, ai </a:t>
            </a:r>
            <a:r>
              <a:rPr lang="it-IT" sz="2400" b="1" dirty="0" smtClean="0">
                <a:solidFill>
                  <a:srgbClr val="002060"/>
                </a:solidFill>
              </a:rPr>
              <a:t>percorsi</a:t>
            </a:r>
            <a:r>
              <a:rPr lang="it-IT" sz="2400" dirty="0" smtClean="0">
                <a:solidFill>
                  <a:srgbClr val="002060"/>
                </a:solidFill>
              </a:rPr>
              <a:t> e ai </a:t>
            </a:r>
            <a:r>
              <a:rPr lang="it-IT" sz="2400" b="1" dirty="0" smtClean="0">
                <a:solidFill>
                  <a:srgbClr val="002060"/>
                </a:solidFill>
              </a:rPr>
              <a:t>progetti</a:t>
            </a:r>
            <a:r>
              <a:rPr lang="it-IT" sz="2400" dirty="0" smtClean="0">
                <a:solidFill>
                  <a:srgbClr val="002060"/>
                </a:solidFill>
              </a:rPr>
              <a:t> svolti nell'ambito di «</a:t>
            </a:r>
            <a:r>
              <a:rPr lang="it-IT" sz="2400" b="1" dirty="0" smtClean="0">
                <a:solidFill>
                  <a:srgbClr val="002060"/>
                </a:solidFill>
              </a:rPr>
              <a:t>Cittadinanza e Costituzione</a:t>
            </a:r>
            <a:r>
              <a:rPr lang="it-IT" sz="2400" dirty="0" smtClean="0">
                <a:solidFill>
                  <a:srgbClr val="002060"/>
                </a:solidFill>
              </a:rPr>
              <a:t>», inseriti nel percorso scolastico secondo quanto previsto all'art. 1 del d.l. n. 137 del 2008, convertito con modificazioni dalla l. n.169 del 2008, illustrati nel documento del consiglio di classe e realizzati in coerenza con gli obiettivi del PTOF. </a:t>
            </a:r>
            <a:endParaRPr lang="it-IT" sz="2000" dirty="0" smtClean="0"/>
          </a:p>
          <a:p>
            <a:endParaRPr lang="it-IT" sz="2000" dirty="0" smtClean="0"/>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17912"/>
            <a:ext cx="9001156" cy="6001643"/>
          </a:xfrm>
          <a:prstGeom prst="rect">
            <a:avLst/>
          </a:prstGeom>
          <a:solidFill>
            <a:srgbClr val="FFC000"/>
          </a:solidFill>
        </p:spPr>
        <p:txBody>
          <a:bodyPr wrap="square" rtlCol="0">
            <a:spAutoFit/>
          </a:bodyPr>
          <a:lstStyle/>
          <a:p>
            <a:pPr marL="457200" indent="-457200" algn="just">
              <a:buFont typeface="+mj-lt"/>
              <a:buAutoNum type="arabicPeriod" startAt="2"/>
            </a:pPr>
            <a:r>
              <a:rPr lang="it-IT" sz="2400" dirty="0" smtClean="0">
                <a:solidFill>
                  <a:srgbClr val="002060"/>
                </a:solidFill>
              </a:rPr>
              <a:t>Il colloquio </a:t>
            </a:r>
            <a:r>
              <a:rPr lang="it-IT" sz="2400" b="1" dirty="0" smtClean="0">
                <a:solidFill>
                  <a:srgbClr val="002060"/>
                </a:solidFill>
              </a:rPr>
              <a:t>prende avvio </a:t>
            </a:r>
            <a:r>
              <a:rPr lang="it-IT" sz="2400" dirty="0" smtClean="0">
                <a:solidFill>
                  <a:srgbClr val="002060"/>
                </a:solidFill>
              </a:rPr>
              <a:t>dai </a:t>
            </a:r>
            <a:r>
              <a:rPr lang="it-IT" sz="2400" b="1" dirty="0" smtClean="0">
                <a:solidFill>
                  <a:srgbClr val="002060"/>
                </a:solidFill>
              </a:rPr>
              <a:t>materiali</a:t>
            </a:r>
            <a:r>
              <a:rPr lang="it-IT" sz="2400" dirty="0" smtClean="0">
                <a:solidFill>
                  <a:srgbClr val="002060"/>
                </a:solidFill>
              </a:rPr>
              <a:t> di cui al comma l, secondo periodo, </a:t>
            </a:r>
            <a:r>
              <a:rPr lang="it-IT" sz="2400" b="1" dirty="0" smtClean="0">
                <a:solidFill>
                  <a:srgbClr val="002060"/>
                </a:solidFill>
              </a:rPr>
              <a:t>scelti dalla commissione</a:t>
            </a:r>
            <a:r>
              <a:rPr lang="it-IT" sz="2400" dirty="0" smtClean="0">
                <a:solidFill>
                  <a:srgbClr val="002060"/>
                </a:solidFill>
              </a:rPr>
              <a:t>, attinenti alle Indicazioni nazionali per i licei e alle Linee guida per gli istituti tecnici e professionali, in </a:t>
            </a:r>
            <a:r>
              <a:rPr lang="it-IT" sz="2400" b="1" dirty="0" smtClean="0">
                <a:solidFill>
                  <a:srgbClr val="002060"/>
                </a:solidFill>
              </a:rPr>
              <a:t>un'unica soluzione temporale e alla presenza dell'intera commissione</a:t>
            </a:r>
            <a:r>
              <a:rPr lang="it-IT" sz="2400" dirty="0" smtClean="0">
                <a:solidFill>
                  <a:srgbClr val="002060"/>
                </a:solidFill>
              </a:rPr>
              <a:t>. La </a:t>
            </a:r>
            <a:r>
              <a:rPr lang="it-IT" sz="2400" b="1" dirty="0" smtClean="0">
                <a:solidFill>
                  <a:srgbClr val="C00000"/>
                </a:solidFill>
              </a:rPr>
              <a:t>commissione cura l'equilibrata articolazione e durata delle fasi del colloquio e il coinvolgimento delle diverse discipline, evitando però una rigida distinzione tra le stesse</a:t>
            </a:r>
            <a:r>
              <a:rPr lang="it-IT" sz="2400" dirty="0" smtClean="0">
                <a:solidFill>
                  <a:srgbClr val="002060"/>
                </a:solidFill>
              </a:rPr>
              <a:t>. Si precisa che i materiali costituiscono solo </a:t>
            </a:r>
            <a:r>
              <a:rPr lang="it-IT" sz="2400" b="1" dirty="0" smtClean="0">
                <a:solidFill>
                  <a:srgbClr val="002060"/>
                </a:solidFill>
              </a:rPr>
              <a:t>spunto</a:t>
            </a:r>
            <a:r>
              <a:rPr lang="it-IT" sz="2400" dirty="0" smtClean="0">
                <a:solidFill>
                  <a:srgbClr val="002060"/>
                </a:solidFill>
              </a:rPr>
              <a:t> di </a:t>
            </a:r>
            <a:r>
              <a:rPr lang="it-IT" sz="2400" b="1" dirty="0" smtClean="0">
                <a:solidFill>
                  <a:srgbClr val="002060"/>
                </a:solidFill>
              </a:rPr>
              <a:t>avvio del colloquio</a:t>
            </a:r>
            <a:r>
              <a:rPr lang="it-IT" sz="2400" dirty="0" smtClean="0">
                <a:solidFill>
                  <a:srgbClr val="002060"/>
                </a:solidFill>
              </a:rPr>
              <a:t>, che si </a:t>
            </a:r>
            <a:r>
              <a:rPr lang="it-IT" sz="2400" b="1" dirty="0" smtClean="0">
                <a:solidFill>
                  <a:srgbClr val="002060"/>
                </a:solidFill>
              </a:rPr>
              <a:t>sviluppa in una più ampia e distesa trattazione di carattere pluridisciplinare che possa esplicitare al meglio il conseguimento del profilo educativo, culturale e professionale dello studente</a:t>
            </a:r>
            <a:r>
              <a:rPr lang="it-IT" sz="2400" dirty="0" smtClean="0">
                <a:solidFill>
                  <a:srgbClr val="002060"/>
                </a:solidFill>
              </a:rPr>
              <a:t>. </a:t>
            </a:r>
            <a:r>
              <a:rPr lang="it-IT" sz="2300" dirty="0" smtClean="0">
                <a:solidFill>
                  <a:srgbClr val="002060"/>
                </a:solidFill>
              </a:rPr>
              <a:t>Affinché il coinvolgimento sia quanto più possibile ampio, i commissari interni ed esterni conducono l'esame in tutte le discipline per le quali hanno titolo secondo la normativa vigente, anche relativamente alla discussione degli elaborati relativi alle prove scritte.</a:t>
            </a:r>
            <a:endParaRPr lang="it-IT" sz="2300" dirty="0" smtClean="0"/>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1000108"/>
            <a:ext cx="9001156" cy="5570756"/>
          </a:xfrm>
          <a:prstGeom prst="rect">
            <a:avLst/>
          </a:prstGeom>
          <a:solidFill>
            <a:srgbClr val="FFC000"/>
          </a:solidFill>
        </p:spPr>
        <p:txBody>
          <a:bodyPr wrap="square" rtlCol="0">
            <a:spAutoFit/>
          </a:bodyPr>
          <a:lstStyle/>
          <a:p>
            <a:pPr marL="457200" indent="-457200" algn="just">
              <a:buFont typeface="+mj-lt"/>
              <a:buAutoNum type="arabicPeriod" startAt="3"/>
            </a:pPr>
            <a:r>
              <a:rPr lang="it-IT" sz="2400" b="1" dirty="0" smtClean="0">
                <a:solidFill>
                  <a:srgbClr val="002060"/>
                </a:solidFill>
              </a:rPr>
              <a:t>La scelta da parte della commissione dei materiali </a:t>
            </a:r>
            <a:r>
              <a:rPr lang="it-IT" sz="2400" dirty="0" smtClean="0">
                <a:solidFill>
                  <a:srgbClr val="002060"/>
                </a:solidFill>
              </a:rPr>
              <a:t>di cui al comma 1, secondo periodo, da proporre al candidato </a:t>
            </a:r>
            <a:r>
              <a:rPr lang="it-IT" sz="2400" b="1" dirty="0" smtClean="0">
                <a:solidFill>
                  <a:srgbClr val="002060"/>
                </a:solidFill>
              </a:rPr>
              <a:t>ha l'obiettivo di favorire la trattazione dei nodi concettuali caratterizzanti le diverse discipline</a:t>
            </a:r>
            <a:r>
              <a:rPr lang="it-IT" sz="2400" dirty="0" smtClean="0">
                <a:solidFill>
                  <a:srgbClr val="002060"/>
                </a:solidFill>
              </a:rPr>
              <a:t>. Nella </a:t>
            </a:r>
            <a:r>
              <a:rPr lang="it-IT" sz="2400" b="1" dirty="0" smtClean="0">
                <a:solidFill>
                  <a:srgbClr val="002060"/>
                </a:solidFill>
              </a:rPr>
              <a:t>predisposizione</a:t>
            </a:r>
            <a:r>
              <a:rPr lang="it-IT" sz="2400" dirty="0" smtClean="0">
                <a:solidFill>
                  <a:srgbClr val="002060"/>
                </a:solidFill>
              </a:rPr>
              <a:t> degli </a:t>
            </a:r>
            <a:r>
              <a:rPr lang="it-IT" sz="2400" b="1" dirty="0" smtClean="0">
                <a:solidFill>
                  <a:srgbClr val="002060"/>
                </a:solidFill>
              </a:rPr>
              <a:t>stessi materiali</a:t>
            </a:r>
            <a:r>
              <a:rPr lang="it-IT" sz="2400" dirty="0" smtClean="0">
                <a:solidFill>
                  <a:srgbClr val="002060"/>
                </a:solidFill>
              </a:rPr>
              <a:t>, da cui si sviluppa il colloquio, la </a:t>
            </a:r>
            <a:r>
              <a:rPr lang="it-IT" sz="2400" b="1" dirty="0" smtClean="0">
                <a:solidFill>
                  <a:srgbClr val="002060"/>
                </a:solidFill>
              </a:rPr>
              <a:t>commissione tiene conto del percorso didattico effettivamente svolto</a:t>
            </a:r>
            <a:r>
              <a:rPr lang="it-IT" sz="2400" dirty="0" smtClean="0">
                <a:solidFill>
                  <a:srgbClr val="002060"/>
                </a:solidFill>
              </a:rPr>
              <a:t>, in </a:t>
            </a:r>
            <a:r>
              <a:rPr lang="it-IT" sz="2400" b="1" dirty="0" smtClean="0">
                <a:solidFill>
                  <a:srgbClr val="C00000"/>
                </a:solidFill>
              </a:rPr>
              <a:t>coerenza con il documento di ciascun consiglio di classe</a:t>
            </a:r>
            <a:r>
              <a:rPr lang="it-IT" sz="2400" dirty="0" smtClean="0">
                <a:solidFill>
                  <a:srgbClr val="002060"/>
                </a:solidFill>
              </a:rPr>
              <a:t>, al fine di </a:t>
            </a:r>
            <a:r>
              <a:rPr lang="it-IT" sz="2400" b="1" dirty="0" smtClean="0">
                <a:solidFill>
                  <a:srgbClr val="002060"/>
                </a:solidFill>
              </a:rPr>
              <a:t>considerare le metodologie adottate, i progetti e le esperienze svolte,</a:t>
            </a:r>
            <a:r>
              <a:rPr lang="it-IT" sz="2400" dirty="0" smtClean="0">
                <a:solidFill>
                  <a:srgbClr val="002060"/>
                </a:solidFill>
              </a:rPr>
              <a:t> sempre nel rispetto delle Indicazioni nazionali e delle Linee guida. </a:t>
            </a:r>
          </a:p>
          <a:p>
            <a:pPr marL="457200" indent="-457200" algn="just">
              <a:buFont typeface="+mj-lt"/>
              <a:buAutoNum type="arabicPeriod" startAt="3"/>
            </a:pPr>
            <a:r>
              <a:rPr lang="it-IT" sz="2400" dirty="0" smtClean="0">
                <a:solidFill>
                  <a:srgbClr val="002060"/>
                </a:solidFill>
              </a:rPr>
              <a:t>Per quanto concerne le conoscenze e le competenze della disciplina non linguistica (DNL), veicolata in lingua straniera attraverso la metodologia CLIL, il colloquio può accertarle in lingua straniera </a:t>
            </a:r>
            <a:r>
              <a:rPr lang="it-IT" sz="2400" b="1" dirty="0" smtClean="0">
                <a:solidFill>
                  <a:srgbClr val="002060"/>
                </a:solidFill>
              </a:rPr>
              <a:t>qualora il docente della disciplina coinvolta faccia parte della commissione di esame in qualità di membro interno</a:t>
            </a:r>
            <a:r>
              <a:rPr lang="it-IT" sz="2400" dirty="0" smtClean="0">
                <a:solidFill>
                  <a:srgbClr val="002060"/>
                </a:solidFill>
              </a:rPr>
              <a:t>. </a:t>
            </a:r>
          </a:p>
          <a:p>
            <a:endParaRPr lang="it-IT" sz="2000" dirty="0" smtClean="0"/>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1285860"/>
            <a:ext cx="8786874" cy="4832092"/>
          </a:xfrm>
          <a:prstGeom prst="rect">
            <a:avLst/>
          </a:prstGeom>
          <a:solidFill>
            <a:srgbClr val="FFC000"/>
          </a:solidFill>
        </p:spPr>
        <p:txBody>
          <a:bodyPr wrap="square" rtlCol="0">
            <a:spAutoFit/>
          </a:bodyPr>
          <a:lstStyle/>
          <a:p>
            <a:pPr marL="457200" indent="-457200" algn="just">
              <a:buAutoNum type="arabicPeriod"/>
            </a:pPr>
            <a:r>
              <a:rPr lang="it-IT" sz="2400" dirty="0" smtClean="0">
                <a:solidFill>
                  <a:schemeClr val="tx2"/>
                </a:solidFill>
              </a:rPr>
              <a:t>Ai sensi dell' art. 17, comma l, del d.lgs. n. 62 del 2017, il consiglio di classe elabora, entro il quindici maggio di ciascun anno, un documento che </a:t>
            </a:r>
            <a:r>
              <a:rPr lang="it-IT" sz="2400" b="1" dirty="0" smtClean="0">
                <a:solidFill>
                  <a:schemeClr val="tx2"/>
                </a:solidFill>
              </a:rPr>
              <a:t>esplicita i contenuti</a:t>
            </a:r>
            <a:r>
              <a:rPr lang="it-IT" sz="2400" dirty="0" smtClean="0">
                <a:solidFill>
                  <a:schemeClr val="tx2"/>
                </a:solidFill>
              </a:rPr>
              <a:t>, i </a:t>
            </a:r>
            <a:r>
              <a:rPr lang="it-IT" sz="2400" b="1" dirty="0" smtClean="0">
                <a:solidFill>
                  <a:schemeClr val="tx2"/>
                </a:solidFill>
              </a:rPr>
              <a:t>metodi</a:t>
            </a:r>
            <a:r>
              <a:rPr lang="it-IT" sz="2400" dirty="0" smtClean="0">
                <a:solidFill>
                  <a:schemeClr val="tx2"/>
                </a:solidFill>
              </a:rPr>
              <a:t>, i </a:t>
            </a:r>
            <a:r>
              <a:rPr lang="it-IT" sz="2400" b="1" dirty="0" smtClean="0">
                <a:solidFill>
                  <a:schemeClr val="tx2"/>
                </a:solidFill>
              </a:rPr>
              <a:t>mezzi</a:t>
            </a:r>
            <a:r>
              <a:rPr lang="it-IT" sz="2400" dirty="0" smtClean="0">
                <a:solidFill>
                  <a:schemeClr val="tx2"/>
                </a:solidFill>
              </a:rPr>
              <a:t>, gli </a:t>
            </a:r>
            <a:r>
              <a:rPr lang="it-IT" sz="2400" b="1" dirty="0" smtClean="0">
                <a:solidFill>
                  <a:schemeClr val="tx2"/>
                </a:solidFill>
              </a:rPr>
              <a:t>spazi</a:t>
            </a:r>
            <a:r>
              <a:rPr lang="it-IT" sz="2400" dirty="0" smtClean="0">
                <a:solidFill>
                  <a:schemeClr val="tx2"/>
                </a:solidFill>
              </a:rPr>
              <a:t> e i </a:t>
            </a:r>
            <a:r>
              <a:rPr lang="it-IT" sz="2400" b="1" dirty="0" smtClean="0">
                <a:solidFill>
                  <a:schemeClr val="tx2"/>
                </a:solidFill>
              </a:rPr>
              <a:t>tempi</a:t>
            </a:r>
            <a:r>
              <a:rPr lang="it-IT" sz="2400" dirty="0" smtClean="0">
                <a:solidFill>
                  <a:schemeClr val="tx2"/>
                </a:solidFill>
              </a:rPr>
              <a:t> del </a:t>
            </a:r>
            <a:r>
              <a:rPr lang="it-IT" sz="2400" b="1" dirty="0" smtClean="0">
                <a:solidFill>
                  <a:schemeClr val="tx2"/>
                </a:solidFill>
              </a:rPr>
              <a:t>percorso formativo</a:t>
            </a:r>
            <a:r>
              <a:rPr lang="it-IT" sz="2400" dirty="0" smtClean="0">
                <a:solidFill>
                  <a:schemeClr val="tx2"/>
                </a:solidFill>
              </a:rPr>
              <a:t>, i </a:t>
            </a:r>
            <a:r>
              <a:rPr lang="it-IT" sz="2400" b="1" dirty="0" smtClean="0">
                <a:solidFill>
                  <a:schemeClr val="tx2"/>
                </a:solidFill>
              </a:rPr>
              <a:t>criteri</a:t>
            </a:r>
            <a:r>
              <a:rPr lang="it-IT" sz="2400" dirty="0" smtClean="0">
                <a:solidFill>
                  <a:schemeClr val="tx2"/>
                </a:solidFill>
              </a:rPr>
              <a:t>, gli </a:t>
            </a:r>
            <a:r>
              <a:rPr lang="it-IT" sz="2400" b="1" dirty="0" smtClean="0">
                <a:solidFill>
                  <a:schemeClr val="tx2"/>
                </a:solidFill>
              </a:rPr>
              <a:t>strumenti</a:t>
            </a:r>
            <a:r>
              <a:rPr lang="it-IT" sz="2400" dirty="0" smtClean="0">
                <a:solidFill>
                  <a:schemeClr val="tx2"/>
                </a:solidFill>
              </a:rPr>
              <a:t> di </a:t>
            </a:r>
            <a:r>
              <a:rPr lang="it-IT" sz="2400" b="1" dirty="0" smtClean="0">
                <a:solidFill>
                  <a:schemeClr val="tx2"/>
                </a:solidFill>
              </a:rPr>
              <a:t>valutazione</a:t>
            </a:r>
            <a:r>
              <a:rPr lang="it-IT" sz="2400" dirty="0" smtClean="0">
                <a:solidFill>
                  <a:schemeClr val="tx2"/>
                </a:solidFill>
              </a:rPr>
              <a:t> </a:t>
            </a:r>
            <a:r>
              <a:rPr lang="it-IT" sz="2400" b="1" dirty="0" smtClean="0">
                <a:solidFill>
                  <a:schemeClr val="tx2"/>
                </a:solidFill>
              </a:rPr>
              <a:t>adottati</a:t>
            </a:r>
            <a:r>
              <a:rPr lang="it-IT" sz="2400" dirty="0" smtClean="0">
                <a:solidFill>
                  <a:schemeClr val="tx2"/>
                </a:solidFill>
              </a:rPr>
              <a:t> e gli </a:t>
            </a:r>
            <a:r>
              <a:rPr lang="it-IT" sz="2400" b="1" dirty="0" smtClean="0">
                <a:solidFill>
                  <a:schemeClr val="tx2"/>
                </a:solidFill>
              </a:rPr>
              <a:t>obiettivi</a:t>
            </a:r>
            <a:r>
              <a:rPr lang="it-IT" sz="2400" dirty="0" smtClean="0">
                <a:solidFill>
                  <a:schemeClr val="tx2"/>
                </a:solidFill>
              </a:rPr>
              <a:t> </a:t>
            </a:r>
            <a:r>
              <a:rPr lang="it-IT" sz="2400" b="1" dirty="0" smtClean="0">
                <a:solidFill>
                  <a:schemeClr val="tx2"/>
                </a:solidFill>
              </a:rPr>
              <a:t>raggiunti</a:t>
            </a:r>
            <a:r>
              <a:rPr lang="it-IT" sz="2400" dirty="0" smtClean="0">
                <a:solidFill>
                  <a:schemeClr val="tx2"/>
                </a:solidFill>
              </a:rPr>
              <a:t>, nonché ogni altro elemento che lo stesso consiglio di classe ritenga utile e significativo ai fini dello svolgimento dell'esame. </a:t>
            </a:r>
          </a:p>
          <a:p>
            <a:pPr marL="457200" indent="-457200" algn="just"/>
            <a:r>
              <a:rPr lang="it-IT" sz="2400" dirty="0" smtClean="0">
                <a:solidFill>
                  <a:schemeClr val="tx2"/>
                </a:solidFill>
              </a:rPr>
              <a:t>	Il </a:t>
            </a:r>
            <a:r>
              <a:rPr lang="it-IT" sz="2400" b="1" dirty="0" smtClean="0">
                <a:solidFill>
                  <a:schemeClr val="tx2"/>
                </a:solidFill>
              </a:rPr>
              <a:t>documento illustra </a:t>
            </a:r>
            <a:r>
              <a:rPr lang="it-IT" sz="2400" dirty="0" smtClean="0">
                <a:solidFill>
                  <a:schemeClr val="tx2"/>
                </a:solidFill>
              </a:rPr>
              <a:t>inoltre le </a:t>
            </a:r>
            <a:r>
              <a:rPr lang="it-IT" sz="2400" b="1" dirty="0" smtClean="0">
                <a:solidFill>
                  <a:schemeClr val="tx2"/>
                </a:solidFill>
              </a:rPr>
              <a:t>attività</a:t>
            </a:r>
            <a:r>
              <a:rPr lang="it-IT" sz="2400" dirty="0" smtClean="0">
                <a:solidFill>
                  <a:schemeClr val="tx2"/>
                </a:solidFill>
              </a:rPr>
              <a:t>, i </a:t>
            </a:r>
            <a:r>
              <a:rPr lang="it-IT" sz="2400" b="1" dirty="0" smtClean="0">
                <a:solidFill>
                  <a:schemeClr val="tx2"/>
                </a:solidFill>
              </a:rPr>
              <a:t>percorsi</a:t>
            </a:r>
            <a:r>
              <a:rPr lang="it-IT" sz="2400" dirty="0" smtClean="0">
                <a:solidFill>
                  <a:schemeClr val="tx2"/>
                </a:solidFill>
              </a:rPr>
              <a:t> e i </a:t>
            </a:r>
            <a:r>
              <a:rPr lang="it-IT" sz="2400" b="1" dirty="0" smtClean="0">
                <a:solidFill>
                  <a:schemeClr val="tx2"/>
                </a:solidFill>
              </a:rPr>
              <a:t>progetti</a:t>
            </a:r>
            <a:r>
              <a:rPr lang="it-IT" sz="2400" dirty="0" smtClean="0">
                <a:solidFill>
                  <a:schemeClr val="tx2"/>
                </a:solidFill>
              </a:rPr>
              <a:t> svolti nell' ambito di «</a:t>
            </a:r>
            <a:r>
              <a:rPr lang="it-IT" sz="2400" b="1" dirty="0" smtClean="0">
                <a:solidFill>
                  <a:schemeClr val="tx2"/>
                </a:solidFill>
              </a:rPr>
              <a:t>Cittadinanza</a:t>
            </a:r>
            <a:r>
              <a:rPr lang="it-IT" sz="2400" dirty="0" smtClean="0">
                <a:solidFill>
                  <a:schemeClr val="tx2"/>
                </a:solidFill>
              </a:rPr>
              <a:t> </a:t>
            </a:r>
            <a:r>
              <a:rPr lang="it-IT" sz="2400" b="1" dirty="0" smtClean="0">
                <a:solidFill>
                  <a:schemeClr val="tx2"/>
                </a:solidFill>
              </a:rPr>
              <a:t>e</a:t>
            </a:r>
            <a:r>
              <a:rPr lang="it-IT" sz="2400" dirty="0" smtClean="0">
                <a:solidFill>
                  <a:schemeClr val="tx2"/>
                </a:solidFill>
              </a:rPr>
              <a:t> </a:t>
            </a:r>
            <a:r>
              <a:rPr lang="it-IT" sz="2400" b="1" dirty="0" smtClean="0">
                <a:solidFill>
                  <a:schemeClr val="tx2"/>
                </a:solidFill>
              </a:rPr>
              <a:t>Costituzione</a:t>
            </a:r>
            <a:r>
              <a:rPr lang="it-IT" sz="2400" dirty="0" smtClean="0">
                <a:solidFill>
                  <a:schemeClr val="tx2"/>
                </a:solidFill>
              </a:rPr>
              <a:t>», realizzati in </a:t>
            </a:r>
            <a:r>
              <a:rPr lang="it-IT" sz="2400" b="1" dirty="0" smtClean="0">
                <a:solidFill>
                  <a:schemeClr val="tx2"/>
                </a:solidFill>
              </a:rPr>
              <a:t>coerenza</a:t>
            </a:r>
            <a:r>
              <a:rPr lang="it-IT" sz="2400" dirty="0" smtClean="0">
                <a:solidFill>
                  <a:schemeClr val="tx2"/>
                </a:solidFill>
              </a:rPr>
              <a:t> con gli obiettivi del </a:t>
            </a:r>
            <a:r>
              <a:rPr lang="it-IT" sz="2400" b="1" dirty="0" smtClean="0">
                <a:solidFill>
                  <a:schemeClr val="tx2"/>
                </a:solidFill>
              </a:rPr>
              <a:t>PTOF</a:t>
            </a:r>
            <a:r>
              <a:rPr lang="it-IT" sz="2400" dirty="0" smtClean="0">
                <a:solidFill>
                  <a:schemeClr val="tx2"/>
                </a:solidFill>
              </a:rPr>
              <a:t>, e le modalità con le quali l'insegnamento di una disciplina non linguistica (DNL) in lingua straniera è stato attivato con metodologia CLIL..…</a:t>
            </a:r>
          </a:p>
          <a:p>
            <a:pPr marL="457200" indent="-457200" algn="just"/>
            <a:endParaRPr lang="it-IT" sz="2000" dirty="0"/>
          </a:p>
        </p:txBody>
      </p:sp>
      <p:grpSp>
        <p:nvGrpSpPr>
          <p:cNvPr id="11"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6 – Documento del Consiglio di Classe</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857232"/>
            <a:ext cx="9001156" cy="5755422"/>
          </a:xfrm>
          <a:prstGeom prst="rect">
            <a:avLst/>
          </a:prstGeom>
          <a:solidFill>
            <a:srgbClr val="FFC000"/>
          </a:solidFill>
        </p:spPr>
        <p:txBody>
          <a:bodyPr wrap="square" rtlCol="0">
            <a:spAutoFit/>
          </a:bodyPr>
          <a:lstStyle/>
          <a:p>
            <a:pPr marL="457200" indent="-457200" algn="just">
              <a:buFont typeface="+mj-lt"/>
              <a:buAutoNum type="arabicPeriod" startAt="5"/>
            </a:pPr>
            <a:r>
              <a:rPr lang="it-IT" sz="2300" dirty="0" smtClean="0">
                <a:solidFill>
                  <a:srgbClr val="002060"/>
                </a:solidFill>
              </a:rPr>
              <a:t>La </a:t>
            </a:r>
            <a:r>
              <a:rPr lang="it-IT" sz="2300" b="1" dirty="0" smtClean="0">
                <a:solidFill>
                  <a:srgbClr val="002060"/>
                </a:solidFill>
              </a:rPr>
              <a:t>commissione d'esame dedica un'apposita sessione alla preparazione del colloquio</a:t>
            </a:r>
            <a:r>
              <a:rPr lang="it-IT" sz="2300" dirty="0" smtClean="0">
                <a:solidFill>
                  <a:srgbClr val="002060"/>
                </a:solidFill>
              </a:rPr>
              <a:t>. Al fine di garantire trasparenza e pari opportunità per tutti i candidati, la commissione predispone per ogni classe, in </a:t>
            </a:r>
            <a:r>
              <a:rPr lang="it-IT" sz="2300" b="1" dirty="0" smtClean="0">
                <a:solidFill>
                  <a:srgbClr val="C00000"/>
                </a:solidFill>
              </a:rPr>
              <a:t>coerenza con il documento del consiglio di classe</a:t>
            </a:r>
            <a:r>
              <a:rPr lang="it-IT" sz="2300" dirty="0" smtClean="0">
                <a:solidFill>
                  <a:srgbClr val="002060"/>
                </a:solidFill>
              </a:rPr>
              <a:t>, un numero di buste, contenenti i materiali di cui al comma 1, secondo periodo, </a:t>
            </a:r>
            <a:r>
              <a:rPr lang="it-IT" sz="2300" b="1" dirty="0" smtClean="0">
                <a:solidFill>
                  <a:srgbClr val="002060"/>
                </a:solidFill>
              </a:rPr>
              <a:t>pari al numero dei candidati</a:t>
            </a:r>
            <a:r>
              <a:rPr lang="it-IT" sz="2300" dirty="0" smtClean="0">
                <a:solidFill>
                  <a:srgbClr val="002060"/>
                </a:solidFill>
              </a:rPr>
              <a:t>, </a:t>
            </a:r>
            <a:r>
              <a:rPr lang="it-IT" sz="2300" b="1" dirty="0" smtClean="0">
                <a:solidFill>
                  <a:srgbClr val="002060"/>
                </a:solidFill>
              </a:rPr>
              <a:t>aumentato almeno di due unità</a:t>
            </a:r>
            <a:r>
              <a:rPr lang="it-IT" sz="2300" dirty="0" smtClean="0">
                <a:solidFill>
                  <a:srgbClr val="002060"/>
                </a:solidFill>
              </a:rPr>
              <a:t>, così da assicurare che anche l'ultimo candidato possa esercitare la scelta di cui al quinto periodo. Il presidente della commissione cura che le </a:t>
            </a:r>
            <a:r>
              <a:rPr lang="it-IT" sz="2300" b="1" dirty="0" smtClean="0">
                <a:solidFill>
                  <a:srgbClr val="002060"/>
                </a:solidFill>
              </a:rPr>
              <a:t>buste garantiscano la riservatezza del materiale ivi contenuto e che le stesse siano adeguatamente custodite</a:t>
            </a:r>
            <a:r>
              <a:rPr lang="it-IT" sz="2300" dirty="0" smtClean="0">
                <a:solidFill>
                  <a:srgbClr val="002060"/>
                </a:solidFill>
              </a:rPr>
              <a:t>. Il giorno del colloquio, il presidente, alla presenza del candidato, prende tre buste e le sottopone allo stesso. Il candidato sceglie una delle buste della tema. I </a:t>
            </a:r>
            <a:r>
              <a:rPr lang="it-IT" sz="2300" b="1" dirty="0" smtClean="0">
                <a:solidFill>
                  <a:srgbClr val="002060"/>
                </a:solidFill>
              </a:rPr>
              <a:t>materiali delle buste scelte dai candidati non possono essere riproposti in successivi colloqui</a:t>
            </a:r>
            <a:r>
              <a:rPr lang="it-IT" sz="2300" dirty="0" smtClean="0">
                <a:solidFill>
                  <a:srgbClr val="002060"/>
                </a:solidFill>
              </a:rPr>
              <a:t>. </a:t>
            </a:r>
            <a:r>
              <a:rPr lang="it-IT" sz="2300" b="1" dirty="0" smtClean="0">
                <a:solidFill>
                  <a:srgbClr val="C00000"/>
                </a:solidFill>
              </a:rPr>
              <a:t>Alla fine di ogni sessione, il presidente assicura la conservazione e l'integrità delle buste ancora chiuse contenenti i materiali </a:t>
            </a:r>
            <a:r>
              <a:rPr lang="it-IT" sz="2300" dirty="0" smtClean="0">
                <a:solidFill>
                  <a:srgbClr val="002060"/>
                </a:solidFill>
              </a:rPr>
              <a:t>di cui al comma 1, secondo periodo.</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28670"/>
            <a:ext cx="9001156" cy="5632311"/>
          </a:xfrm>
          <a:prstGeom prst="rect">
            <a:avLst/>
          </a:prstGeom>
          <a:solidFill>
            <a:srgbClr val="FFC000"/>
          </a:solidFill>
        </p:spPr>
        <p:txBody>
          <a:bodyPr wrap="square" rtlCol="0">
            <a:spAutoFit/>
          </a:bodyPr>
          <a:lstStyle/>
          <a:p>
            <a:pPr marL="457200" indent="-457200" algn="just">
              <a:buFont typeface="+mj-lt"/>
              <a:buAutoNum type="arabicPeriod" startAt="6"/>
            </a:pPr>
            <a:r>
              <a:rPr lang="it-IT" sz="2000" dirty="0" smtClean="0">
                <a:solidFill>
                  <a:srgbClr val="002060"/>
                </a:solidFill>
              </a:rPr>
              <a:t>Nei percorsi di secondo livello dell'istruzione per adulti, il colloquio si svolge secondo le modalità sopra richiamate, con le seguenti precisazioni: 1) i candidati, il cui percorso di studio personalizzato (PSP), definito nell'ambito del patto formativo individuale (PFI), prevede, nel terzo periodo didattico, l'esonero dalla frequenza di unità di apprendimento (UDA) riconducibili a intere discipline, possono - a richiesta - essere esonerati dall'esame su tali discipline nell' ambito del colloquio. Nel colloquio, pertanto, la commissione propone al candidato, secondo le modalità specificate nei commi precedenti, di analizzare testi, documenti, esperienze, progetti e problemi per verificare l'acquisizione dei contenuti e dei metodi propri delle singole discipline previste dal suddetto percorso di studio personalizzato; 2) per i candidati che non hanno svolto i percorsi per le competenze trasversali e l'orientamento, la parte del colloquio a essi dedicata è condotta in modo da valorizzare il patrimonio culturale della persona a partire dalla sua storia professionale e individuale, quale emerge dal patto formativo individuale e da favorire una rilettura biografica del percorso anche nella prospettiva dell' apprendimento permanente. A tal riguardo, il colloquio può riguardare la discussione di un progetto di vita e di lavoro elaborato dall'adulto nel corso dell'anno.</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19 – Colloquio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1357298"/>
            <a:ext cx="9001156" cy="5401479"/>
          </a:xfrm>
          <a:prstGeom prst="rect">
            <a:avLst/>
          </a:prstGeom>
          <a:solidFill>
            <a:srgbClr val="FFC000"/>
          </a:solidFill>
        </p:spPr>
        <p:txBody>
          <a:bodyPr wrap="square" rtlCol="0">
            <a:spAutoFit/>
          </a:bodyPr>
          <a:lstStyle/>
          <a:p>
            <a:pPr marL="457200" indent="-457200" algn="just">
              <a:buFont typeface="+mj-lt"/>
              <a:buAutoNum type="arabicPeriod"/>
            </a:pPr>
            <a:r>
              <a:rPr lang="it-IT" sz="2300" dirty="0" smtClean="0">
                <a:solidFill>
                  <a:srgbClr val="002060"/>
                </a:solidFill>
              </a:rPr>
              <a:t>Ciascuna classe/commissione d'esame si riunisce per le operazioni finalizzate alla valutazione finale e all'elaborazione dei relativi atti subito dopo la conclusione dei colloqui relativi alla medesima classe/commissione, compresi quelli dei candidati che hanno sostenuto le prove scritte nella sessione suppletiva.</a:t>
            </a:r>
          </a:p>
          <a:p>
            <a:pPr marL="457200" indent="-457200" algn="just">
              <a:buFont typeface="+mj-lt"/>
              <a:buAutoNum type="arabicPeriod"/>
            </a:pPr>
            <a:r>
              <a:rPr lang="it-IT" sz="2300" dirty="0" smtClean="0">
                <a:solidFill>
                  <a:srgbClr val="002060"/>
                </a:solidFill>
              </a:rPr>
              <a:t>Ai sensi dell' art. 18, </a:t>
            </a:r>
            <a:r>
              <a:rPr lang="it-IT" sz="2300" dirty="0" err="1" smtClean="0">
                <a:solidFill>
                  <a:srgbClr val="002060"/>
                </a:solidFill>
              </a:rPr>
              <a:t>co</a:t>
            </a:r>
            <a:r>
              <a:rPr lang="it-IT" sz="2300" dirty="0" smtClean="0">
                <a:solidFill>
                  <a:srgbClr val="002060"/>
                </a:solidFill>
              </a:rPr>
              <a:t>. 1, del d. 19s. 62 del 2017, a conclusione dell' esame di Stato </a:t>
            </a:r>
            <a:r>
              <a:rPr lang="it-IT" sz="2300" b="1" dirty="0" smtClean="0">
                <a:solidFill>
                  <a:srgbClr val="002060"/>
                </a:solidFill>
              </a:rPr>
              <a:t>è assegnato a ciascun candidato un punteggio finale complessivo in centesimi</a:t>
            </a:r>
            <a:r>
              <a:rPr lang="it-IT" sz="2300" dirty="0" smtClean="0">
                <a:solidFill>
                  <a:srgbClr val="002060"/>
                </a:solidFill>
              </a:rPr>
              <a:t>, </a:t>
            </a:r>
            <a:r>
              <a:rPr lang="it-IT" sz="2300" b="1" dirty="0" smtClean="0">
                <a:solidFill>
                  <a:srgbClr val="C00000"/>
                </a:solidFill>
              </a:rPr>
              <a:t>che è il risultato della somma dei punti attribuiti dalla commissione d'esame alle prove e al colloquio, e dei punti acquisiti per il credito scolastico da ciascun candidato</a:t>
            </a:r>
            <a:r>
              <a:rPr lang="it-IT" sz="2300" dirty="0" smtClean="0">
                <a:solidFill>
                  <a:srgbClr val="002060"/>
                </a:solidFill>
              </a:rPr>
              <a:t>, per un massimo di quaranta punti. La commissione d'esame dispone di un massimo venti </a:t>
            </a:r>
            <a:r>
              <a:rPr lang="it-IT" sz="2300" b="1" dirty="0" smtClean="0">
                <a:solidFill>
                  <a:srgbClr val="002060"/>
                </a:solidFill>
              </a:rPr>
              <a:t>punti</a:t>
            </a:r>
            <a:r>
              <a:rPr lang="it-IT" sz="2300" dirty="0" smtClean="0">
                <a:solidFill>
                  <a:srgbClr val="002060"/>
                </a:solidFill>
              </a:rPr>
              <a:t> per la valutazione di ciascuna delle prove scritte e di un massimo di venti punti per la valutazione del colloquio. </a:t>
            </a:r>
          </a:p>
          <a:p>
            <a:pPr marL="457200" indent="-457200" algn="just">
              <a:buFont typeface="+mj-lt"/>
              <a:buAutoNum type="arabicPeriod"/>
            </a:pPr>
            <a:r>
              <a:rPr lang="it-IT" sz="2300" dirty="0" smtClean="0">
                <a:solidFill>
                  <a:srgbClr val="002060"/>
                </a:solidFill>
              </a:rPr>
              <a:t>Il </a:t>
            </a:r>
            <a:r>
              <a:rPr lang="it-IT" sz="2300" b="1" dirty="0" smtClean="0">
                <a:solidFill>
                  <a:srgbClr val="002060"/>
                </a:solidFill>
              </a:rPr>
              <a:t>punteggio</a:t>
            </a:r>
            <a:r>
              <a:rPr lang="it-IT" sz="2300" dirty="0" smtClean="0">
                <a:solidFill>
                  <a:srgbClr val="002060"/>
                </a:solidFill>
              </a:rPr>
              <a:t> minimo complessivo per superare l'esame di Stato è di sessanta centesimi.</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7" name="CasellaDiTesto 6"/>
          <p:cNvSpPr txBox="1"/>
          <p:nvPr/>
        </p:nvSpPr>
        <p:spPr>
          <a:xfrm>
            <a:off x="0" y="642918"/>
            <a:ext cx="9144000" cy="584775"/>
          </a:xfrm>
          <a:prstGeom prst="rect">
            <a:avLst/>
          </a:prstGeom>
          <a:solidFill>
            <a:srgbClr val="C00000"/>
          </a:solidFill>
        </p:spPr>
        <p:txBody>
          <a:bodyPr wrap="square" rtlCol="0">
            <a:spAutoFit/>
          </a:bodyPr>
          <a:lstStyle/>
          <a:p>
            <a:pPr algn="just"/>
            <a:r>
              <a:rPr lang="it-IT" sz="3200" b="1" dirty="0" smtClean="0">
                <a:solidFill>
                  <a:schemeClr val="bg1"/>
                </a:solidFill>
                <a:latin typeface="Calibri" panose="020F0502020204030204" pitchFamily="34" charset="0"/>
              </a:rPr>
              <a:t>Art. 24 – </a:t>
            </a:r>
            <a:r>
              <a:rPr lang="it-IT" sz="2800" dirty="0" smtClean="0">
                <a:solidFill>
                  <a:schemeClr val="bg1"/>
                </a:solidFill>
              </a:rPr>
              <a:t>Voto finale, certificazione, adempimenti conclusivi</a:t>
            </a:r>
            <a:endParaRPr lang="it-IT" sz="2800"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pic>
        <p:nvPicPr>
          <p:cNvPr id="11266" name="Picture 2" descr="Risultati immagini per grazie"/>
          <p:cNvPicPr>
            <a:picLocks noChangeAspect="1" noChangeArrowheads="1"/>
          </p:cNvPicPr>
          <p:nvPr/>
        </p:nvPicPr>
        <p:blipFill>
          <a:blip r:embed="rId3"/>
          <a:srcRect/>
          <a:stretch>
            <a:fillRect/>
          </a:stretch>
        </p:blipFill>
        <p:spPr bwMode="auto">
          <a:xfrm>
            <a:off x="2711065" y="1727107"/>
            <a:ext cx="3789761" cy="2916339"/>
          </a:xfrm>
          <a:prstGeom prst="rect">
            <a:avLst/>
          </a:prstGeom>
          <a:noFill/>
        </p:spPr>
      </p:pic>
      <p:sp>
        <p:nvSpPr>
          <p:cNvPr id="11" name="Rettangolo 10"/>
          <p:cNvSpPr/>
          <p:nvPr/>
        </p:nvSpPr>
        <p:spPr>
          <a:xfrm>
            <a:off x="1785918" y="4357694"/>
            <a:ext cx="6000792" cy="1143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1214422"/>
            <a:ext cx="8858312" cy="4462760"/>
          </a:xfrm>
          <a:prstGeom prst="rect">
            <a:avLst/>
          </a:prstGeom>
          <a:solidFill>
            <a:srgbClr val="FFC000"/>
          </a:solidFill>
        </p:spPr>
        <p:txBody>
          <a:bodyPr wrap="square" rtlCol="0">
            <a:spAutoFit/>
          </a:bodyPr>
          <a:lstStyle/>
          <a:p>
            <a:pPr marL="457200" indent="-457200" algn="just"/>
            <a:r>
              <a:rPr lang="it-IT" sz="2400" dirty="0" smtClean="0">
                <a:solidFill>
                  <a:schemeClr val="tx2"/>
                </a:solidFill>
              </a:rPr>
              <a:t>	Al documento possono essere </a:t>
            </a:r>
            <a:r>
              <a:rPr lang="it-IT" sz="2400" b="1" dirty="0" smtClean="0">
                <a:solidFill>
                  <a:schemeClr val="tx2"/>
                </a:solidFill>
              </a:rPr>
              <a:t>allegati</a:t>
            </a:r>
            <a:r>
              <a:rPr lang="it-IT" sz="2400" dirty="0" smtClean="0">
                <a:solidFill>
                  <a:schemeClr val="tx2"/>
                </a:solidFill>
              </a:rPr>
              <a:t> </a:t>
            </a:r>
            <a:r>
              <a:rPr lang="it-IT" sz="2400" b="1" dirty="0" smtClean="0">
                <a:solidFill>
                  <a:schemeClr val="tx2"/>
                </a:solidFill>
              </a:rPr>
              <a:t>eventuali</a:t>
            </a:r>
            <a:r>
              <a:rPr lang="it-IT" sz="2400" dirty="0" smtClean="0">
                <a:solidFill>
                  <a:schemeClr val="tx2"/>
                </a:solidFill>
              </a:rPr>
              <a:t> </a:t>
            </a:r>
            <a:r>
              <a:rPr lang="it-IT" sz="2400" b="1" dirty="0" smtClean="0">
                <a:solidFill>
                  <a:schemeClr val="tx2"/>
                </a:solidFill>
              </a:rPr>
              <a:t>atti</a:t>
            </a:r>
            <a:r>
              <a:rPr lang="it-IT" sz="2400" dirty="0" smtClean="0">
                <a:solidFill>
                  <a:schemeClr val="tx2"/>
                </a:solidFill>
              </a:rPr>
              <a:t> e </a:t>
            </a:r>
            <a:r>
              <a:rPr lang="it-IT" sz="2400" b="1" dirty="0" smtClean="0">
                <a:solidFill>
                  <a:schemeClr val="tx2"/>
                </a:solidFill>
              </a:rPr>
              <a:t>certificazioni</a:t>
            </a:r>
            <a:r>
              <a:rPr lang="it-IT" sz="2400" dirty="0" smtClean="0">
                <a:solidFill>
                  <a:schemeClr val="tx2"/>
                </a:solidFill>
              </a:rPr>
              <a:t> relativi alle </a:t>
            </a:r>
            <a:r>
              <a:rPr lang="it-IT" sz="2400" b="1" dirty="0" smtClean="0">
                <a:solidFill>
                  <a:schemeClr val="tx2"/>
                </a:solidFill>
              </a:rPr>
              <a:t>prove</a:t>
            </a:r>
            <a:r>
              <a:rPr lang="it-IT" sz="2400" dirty="0" smtClean="0">
                <a:solidFill>
                  <a:schemeClr val="tx2"/>
                </a:solidFill>
              </a:rPr>
              <a:t> </a:t>
            </a:r>
            <a:r>
              <a:rPr lang="it-IT" sz="2400" b="1" dirty="0" smtClean="0">
                <a:solidFill>
                  <a:schemeClr val="tx2"/>
                </a:solidFill>
              </a:rPr>
              <a:t>effettuate</a:t>
            </a:r>
            <a:r>
              <a:rPr lang="it-IT" sz="2400" dirty="0" smtClean="0">
                <a:solidFill>
                  <a:schemeClr val="tx2"/>
                </a:solidFill>
              </a:rPr>
              <a:t> e alle </a:t>
            </a:r>
            <a:r>
              <a:rPr lang="it-IT" sz="2400" b="1" dirty="0" smtClean="0">
                <a:solidFill>
                  <a:schemeClr val="tx2"/>
                </a:solidFill>
              </a:rPr>
              <a:t>iniziative</a:t>
            </a:r>
            <a:r>
              <a:rPr lang="it-IT" sz="2400" dirty="0" smtClean="0">
                <a:solidFill>
                  <a:schemeClr val="tx2"/>
                </a:solidFill>
              </a:rPr>
              <a:t> </a:t>
            </a:r>
            <a:r>
              <a:rPr lang="it-IT" sz="2400" b="1" dirty="0" smtClean="0">
                <a:solidFill>
                  <a:schemeClr val="tx2"/>
                </a:solidFill>
              </a:rPr>
              <a:t>realizzate</a:t>
            </a:r>
            <a:r>
              <a:rPr lang="it-IT" sz="2400" dirty="0" smtClean="0">
                <a:solidFill>
                  <a:schemeClr val="tx2"/>
                </a:solidFill>
              </a:rPr>
              <a:t> durante l'anno in </a:t>
            </a:r>
            <a:r>
              <a:rPr lang="it-IT" sz="2400" b="1" dirty="0" smtClean="0">
                <a:solidFill>
                  <a:schemeClr val="tx2"/>
                </a:solidFill>
              </a:rPr>
              <a:t>preparazione</a:t>
            </a:r>
            <a:r>
              <a:rPr lang="it-IT" sz="2400" dirty="0" smtClean="0">
                <a:solidFill>
                  <a:schemeClr val="tx2"/>
                </a:solidFill>
              </a:rPr>
              <a:t> dell'esame di Stato, ai </a:t>
            </a:r>
            <a:r>
              <a:rPr lang="it-IT" sz="2400" b="1" dirty="0" smtClean="0">
                <a:solidFill>
                  <a:srgbClr val="C00000"/>
                </a:solidFill>
              </a:rPr>
              <a:t>percorsi per le competenze trasversali e l'orientamento</a:t>
            </a:r>
            <a:r>
              <a:rPr lang="it-IT" sz="2400" dirty="0" smtClean="0">
                <a:solidFill>
                  <a:schemeClr val="tx2"/>
                </a:solidFill>
              </a:rPr>
              <a:t>, previsti dal d.lgs. n. 77 del 2005, e cosi </a:t>
            </a:r>
            <a:r>
              <a:rPr lang="it-IT" sz="2400" dirty="0" err="1" smtClean="0">
                <a:solidFill>
                  <a:schemeClr val="tx2"/>
                </a:solidFill>
              </a:rPr>
              <a:t>ridenominati</a:t>
            </a:r>
            <a:r>
              <a:rPr lang="it-IT" sz="2400" dirty="0" smtClean="0">
                <a:solidFill>
                  <a:schemeClr val="tx2"/>
                </a:solidFill>
              </a:rPr>
              <a:t> dall'art. l, </a:t>
            </a:r>
            <a:r>
              <a:rPr lang="it-IT" sz="2400" dirty="0" err="1" smtClean="0">
                <a:solidFill>
                  <a:schemeClr val="tx2"/>
                </a:solidFill>
              </a:rPr>
              <a:t>co</a:t>
            </a:r>
            <a:r>
              <a:rPr lang="it-IT" sz="2400" dirty="0" smtClean="0">
                <a:solidFill>
                  <a:schemeClr val="tx2"/>
                </a:solidFill>
              </a:rPr>
              <a:t>. 784, della l. n. 145 del 2018, agli </a:t>
            </a:r>
            <a:r>
              <a:rPr lang="it-IT" sz="2400" b="1" i="1" dirty="0" smtClean="0">
                <a:solidFill>
                  <a:schemeClr val="tx2"/>
                </a:solidFill>
              </a:rPr>
              <a:t>stage</a:t>
            </a:r>
            <a:r>
              <a:rPr lang="it-IT" sz="2400" i="1" dirty="0" smtClean="0">
                <a:solidFill>
                  <a:schemeClr val="tx2"/>
                </a:solidFill>
              </a:rPr>
              <a:t> e </a:t>
            </a:r>
            <a:r>
              <a:rPr lang="it-IT" sz="2400" dirty="0" smtClean="0">
                <a:solidFill>
                  <a:schemeClr val="tx2"/>
                </a:solidFill>
              </a:rPr>
              <a:t>ai </a:t>
            </a:r>
            <a:r>
              <a:rPr lang="it-IT" sz="2400" b="1" dirty="0" smtClean="0">
                <a:solidFill>
                  <a:schemeClr val="tx2"/>
                </a:solidFill>
              </a:rPr>
              <a:t>tirocini</a:t>
            </a:r>
            <a:r>
              <a:rPr lang="it-IT" sz="2400" dirty="0" smtClean="0">
                <a:solidFill>
                  <a:schemeClr val="tx2"/>
                </a:solidFill>
              </a:rPr>
              <a:t> eventualmente effettuati, nonché alla partecipazione studentesca ai sensi del </a:t>
            </a:r>
            <a:r>
              <a:rPr lang="it-IT" sz="2400" dirty="0" err="1" smtClean="0">
                <a:solidFill>
                  <a:schemeClr val="tx2"/>
                </a:solidFill>
              </a:rPr>
              <a:t>d.P</a:t>
            </a:r>
            <a:r>
              <a:rPr lang="it-IT" sz="2400" dirty="0" smtClean="0">
                <a:solidFill>
                  <a:schemeClr val="tx2"/>
                </a:solidFill>
              </a:rPr>
              <a:t> .R. n. 249 del 1998. </a:t>
            </a:r>
          </a:p>
          <a:p>
            <a:pPr marL="457200" indent="-457200" algn="just"/>
            <a:r>
              <a:rPr lang="it-IT" sz="2400" dirty="0" smtClean="0">
                <a:solidFill>
                  <a:schemeClr val="tx2"/>
                </a:solidFill>
              </a:rPr>
              <a:t>       </a:t>
            </a:r>
            <a:r>
              <a:rPr lang="it-IT" sz="2400" b="1" dirty="0" smtClean="0">
                <a:solidFill>
                  <a:schemeClr val="tx2"/>
                </a:solidFill>
              </a:rPr>
              <a:t>Prima dell'elaborazione del testo definitivo del documento, i consigli di classe possono consultare, per eventuali proposte e osservazioni, la componente studentesca e quella dei genitori</a:t>
            </a:r>
            <a:r>
              <a:rPr lang="it-IT" sz="2400" dirty="0" smtClean="0">
                <a:solidFill>
                  <a:schemeClr val="tx2"/>
                </a:solidFill>
              </a:rPr>
              <a:t>.</a:t>
            </a:r>
          </a:p>
          <a:p>
            <a:pPr marL="457200" indent="-457200" algn="just"/>
            <a:endParaRPr lang="it-IT" sz="2000" dirty="0"/>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6 – Documento del Consiglio di Classe</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1071546"/>
            <a:ext cx="8786874" cy="4708981"/>
          </a:xfrm>
          <a:prstGeom prst="rect">
            <a:avLst/>
          </a:prstGeom>
          <a:solidFill>
            <a:srgbClr val="FFC000"/>
          </a:solidFill>
        </p:spPr>
        <p:txBody>
          <a:bodyPr wrap="square" rtlCol="0">
            <a:spAutoFit/>
          </a:bodyPr>
          <a:lstStyle/>
          <a:p>
            <a:pPr marL="457200" indent="-457200" algn="just">
              <a:buFont typeface="+mj-lt"/>
              <a:buAutoNum type="arabicPeriod" startAt="2"/>
            </a:pPr>
            <a:r>
              <a:rPr lang="it-IT" sz="2400" dirty="0" smtClean="0">
                <a:solidFill>
                  <a:schemeClr val="tx2"/>
                </a:solidFill>
              </a:rPr>
              <a:t>Per le classi articolate e per i corsi destinati a studenti provenienti da più classi, il documento del consiglio di classe è comprensivo della documentazione relativa ai gruppi componenti.</a:t>
            </a:r>
          </a:p>
          <a:p>
            <a:pPr marL="457200" indent="-457200" algn="just">
              <a:buFont typeface="+mj-lt"/>
              <a:buAutoNum type="arabicPeriod" startAt="2"/>
            </a:pPr>
            <a:r>
              <a:rPr lang="it-IT" sz="2400" b="1" dirty="0" smtClean="0">
                <a:solidFill>
                  <a:schemeClr val="tx2"/>
                </a:solidFill>
              </a:rPr>
              <a:t>Il documento del consiglio di classe </a:t>
            </a:r>
            <a:r>
              <a:rPr lang="it-IT" sz="2400" dirty="0" smtClean="0">
                <a:solidFill>
                  <a:schemeClr val="tx2"/>
                </a:solidFill>
              </a:rPr>
              <a:t>è </a:t>
            </a:r>
            <a:r>
              <a:rPr lang="it-IT" sz="2400" b="1" dirty="0" smtClean="0">
                <a:solidFill>
                  <a:schemeClr val="tx2"/>
                </a:solidFill>
              </a:rPr>
              <a:t>immediatamente</a:t>
            </a:r>
            <a:r>
              <a:rPr lang="it-IT" sz="2400" dirty="0" smtClean="0">
                <a:solidFill>
                  <a:schemeClr val="tx2"/>
                </a:solidFill>
              </a:rPr>
              <a:t> </a:t>
            </a:r>
            <a:r>
              <a:rPr lang="it-IT" sz="2400" b="1" dirty="0" smtClean="0">
                <a:solidFill>
                  <a:schemeClr val="tx2"/>
                </a:solidFill>
              </a:rPr>
              <a:t>pubblicato</a:t>
            </a:r>
            <a:r>
              <a:rPr lang="it-IT" sz="2400" dirty="0" smtClean="0">
                <a:solidFill>
                  <a:schemeClr val="tx2"/>
                </a:solidFill>
              </a:rPr>
              <a:t> all'albo dell'istituto. </a:t>
            </a:r>
            <a:r>
              <a:rPr lang="it-IT" sz="2400" b="1" dirty="0" smtClean="0">
                <a:solidFill>
                  <a:srgbClr val="C00000"/>
                </a:solidFill>
              </a:rPr>
              <a:t>La commissione tiene conto del documento nell'espletamento dei lavori e nella predisposizione dei materiali per il colloquio,</a:t>
            </a:r>
            <a:r>
              <a:rPr lang="it-IT" sz="2400" dirty="0" smtClean="0">
                <a:solidFill>
                  <a:schemeClr val="tx2"/>
                </a:solidFill>
              </a:rPr>
              <a:t> ai sensi dell'articolo 2 del </a:t>
            </a:r>
            <a:r>
              <a:rPr lang="it-IT" sz="2400" dirty="0" err="1" smtClean="0">
                <a:solidFill>
                  <a:schemeClr val="tx2"/>
                </a:solidFill>
              </a:rPr>
              <a:t>d.m.</a:t>
            </a:r>
            <a:r>
              <a:rPr lang="it-IT" sz="2400" dirty="0" smtClean="0">
                <a:solidFill>
                  <a:schemeClr val="tx2"/>
                </a:solidFill>
              </a:rPr>
              <a:t> n. 37 del 2019, nonché nella </a:t>
            </a:r>
            <a:r>
              <a:rPr lang="it-IT" sz="2400" b="1" dirty="0" smtClean="0">
                <a:solidFill>
                  <a:schemeClr val="tx2"/>
                </a:solidFill>
              </a:rPr>
              <a:t>predisposizione</a:t>
            </a:r>
            <a:r>
              <a:rPr lang="it-IT" sz="2400" dirty="0" smtClean="0">
                <a:solidFill>
                  <a:schemeClr val="tx2"/>
                </a:solidFill>
              </a:rPr>
              <a:t> della </a:t>
            </a:r>
            <a:r>
              <a:rPr lang="it-IT" sz="2400" b="1" dirty="0" smtClean="0">
                <a:solidFill>
                  <a:schemeClr val="tx2"/>
                </a:solidFill>
              </a:rPr>
              <a:t>seconda</a:t>
            </a:r>
            <a:r>
              <a:rPr lang="it-IT" sz="2400" dirty="0" smtClean="0">
                <a:solidFill>
                  <a:schemeClr val="tx2"/>
                </a:solidFill>
              </a:rPr>
              <a:t> </a:t>
            </a:r>
            <a:r>
              <a:rPr lang="it-IT" sz="2400" b="1" dirty="0" smtClean="0">
                <a:solidFill>
                  <a:schemeClr val="tx2"/>
                </a:solidFill>
              </a:rPr>
              <a:t>parte</a:t>
            </a:r>
            <a:r>
              <a:rPr lang="it-IT" sz="2400" dirty="0" smtClean="0">
                <a:solidFill>
                  <a:schemeClr val="tx2"/>
                </a:solidFill>
              </a:rPr>
              <a:t> della </a:t>
            </a:r>
            <a:r>
              <a:rPr lang="it-IT" sz="2400" b="1" dirty="0" smtClean="0">
                <a:solidFill>
                  <a:schemeClr val="tx2"/>
                </a:solidFill>
              </a:rPr>
              <a:t>seconda</a:t>
            </a:r>
            <a:r>
              <a:rPr lang="it-IT" sz="2400" dirty="0" smtClean="0">
                <a:solidFill>
                  <a:schemeClr val="tx2"/>
                </a:solidFill>
              </a:rPr>
              <a:t> </a:t>
            </a:r>
            <a:r>
              <a:rPr lang="it-IT" sz="2400" b="1" dirty="0" smtClean="0">
                <a:solidFill>
                  <a:schemeClr val="tx2"/>
                </a:solidFill>
              </a:rPr>
              <a:t>prova</a:t>
            </a:r>
            <a:r>
              <a:rPr lang="it-IT" sz="2400" dirty="0" smtClean="0">
                <a:solidFill>
                  <a:schemeClr val="tx2"/>
                </a:solidFill>
              </a:rPr>
              <a:t> da parte delle commissioni operanti presso gli </a:t>
            </a:r>
            <a:r>
              <a:rPr lang="it-IT" sz="2400" b="1" dirty="0" smtClean="0">
                <a:solidFill>
                  <a:schemeClr val="tx2"/>
                </a:solidFill>
              </a:rPr>
              <a:t>istituti</a:t>
            </a:r>
            <a:r>
              <a:rPr lang="it-IT" sz="2400" dirty="0" smtClean="0">
                <a:solidFill>
                  <a:schemeClr val="tx2"/>
                </a:solidFill>
              </a:rPr>
              <a:t> </a:t>
            </a:r>
            <a:r>
              <a:rPr lang="it-IT" sz="2400" b="1" dirty="0" smtClean="0">
                <a:solidFill>
                  <a:schemeClr val="tx2"/>
                </a:solidFill>
              </a:rPr>
              <a:t>professionali</a:t>
            </a:r>
            <a:r>
              <a:rPr lang="it-IT" sz="2400" dirty="0" smtClean="0">
                <a:solidFill>
                  <a:schemeClr val="tx2"/>
                </a:solidFill>
              </a:rPr>
              <a:t>.</a:t>
            </a:r>
          </a:p>
          <a:p>
            <a:pPr marL="457200" indent="-457200" algn="just">
              <a:buFont typeface="+mj-lt"/>
              <a:buAutoNum type="arabicPeriod" startAt="2"/>
            </a:pPr>
            <a:r>
              <a:rPr lang="it-IT" sz="2000" dirty="0" smtClean="0">
                <a:solidFill>
                  <a:schemeClr val="tx2"/>
                </a:solidFill>
              </a:rPr>
              <a:t>Nella regione </a:t>
            </a:r>
            <a:r>
              <a:rPr lang="it-IT" sz="2000" dirty="0" err="1" smtClean="0">
                <a:solidFill>
                  <a:schemeClr val="tx2"/>
                </a:solidFill>
              </a:rPr>
              <a:t>Lombardia…</a:t>
            </a:r>
            <a:r>
              <a:rPr lang="it-IT" sz="2000" dirty="0" smtClean="0">
                <a:solidFill>
                  <a:schemeClr val="tx2"/>
                </a:solidFill>
              </a:rPr>
              <a:t>.</a:t>
            </a:r>
          </a:p>
          <a:p>
            <a:pPr marL="457200" indent="-457200" algn="just">
              <a:buFont typeface="+mj-lt"/>
              <a:buAutoNum type="arabicPeriod" startAt="2"/>
            </a:pPr>
            <a:r>
              <a:rPr lang="it-IT" sz="2000" dirty="0" smtClean="0">
                <a:solidFill>
                  <a:schemeClr val="tx2"/>
                </a:solidFill>
              </a:rPr>
              <a:t>Nelle Province autonome di Trento e Bolzano</a:t>
            </a:r>
          </a:p>
          <a:p>
            <a:endParaRPr lang="it-IT" sz="2000" dirty="0">
              <a:solidFill>
                <a:schemeClr val="tx2"/>
              </a:solidFill>
            </a:endParaRPr>
          </a:p>
        </p:txBody>
      </p:sp>
      <p:grpSp>
        <p:nvGrpSpPr>
          <p:cNvPr id="3"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6 – Documento del Consiglio di Classe</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ella 9"/>
          <p:cNvGraphicFramePr>
            <a:graphicFrameLocks noGrp="1"/>
          </p:cNvGraphicFramePr>
          <p:nvPr>
            <p:extLst>
              <p:ext uri="{D42A27DB-BD31-4B8C-83A1-F6EECF244321}">
                <p14:modId xmlns:p14="http://schemas.microsoft.com/office/powerpoint/2010/main" val="1470113308"/>
              </p:ext>
            </p:extLst>
          </p:nvPr>
        </p:nvGraphicFramePr>
        <p:xfrm>
          <a:off x="731180" y="1628800"/>
          <a:ext cx="8208912" cy="3888432"/>
        </p:xfrm>
        <a:graphic>
          <a:graphicData uri="http://schemas.openxmlformats.org/drawingml/2006/table">
            <a:tbl>
              <a:tblPr firstRow="1" bandRow="1">
                <a:tableStyleId>{5C22544A-7EE6-4342-B048-85BDC9FD1C3A}</a:tableStyleId>
              </a:tblPr>
              <a:tblGrid>
                <a:gridCol w="1842362"/>
                <a:gridCol w="2046070"/>
                <a:gridCol w="2088232"/>
                <a:gridCol w="2232248"/>
              </a:tblGrid>
              <a:tr h="868692">
                <a:tc>
                  <a:txBody>
                    <a:bodyPr/>
                    <a:lstStyle/>
                    <a:p>
                      <a:pPr algn="ctr"/>
                      <a:r>
                        <a:rPr lang="it-IT" sz="2200" dirty="0" smtClean="0">
                          <a:latin typeface="Calibri" panose="020F0502020204030204" pitchFamily="34" charset="0"/>
                        </a:rPr>
                        <a:t>Media dei voti</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III Anno</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IV Anno</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V Anno</a:t>
                      </a:r>
                      <a:endParaRPr lang="it-IT" sz="2200"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M &lt; 6 </a:t>
                      </a:r>
                      <a:endParaRPr lang="it-IT" sz="2400" b="1" dirty="0">
                        <a:latin typeface="Calibri" panose="020F0502020204030204" pitchFamily="34" charset="0"/>
                      </a:endParaRPr>
                    </a:p>
                  </a:txBody>
                  <a:tcPr/>
                </a:tc>
                <a:tc>
                  <a:txBody>
                    <a:bodyPr/>
                    <a:lstStyle/>
                    <a:p>
                      <a:pPr algn="ctr"/>
                      <a:r>
                        <a:rPr lang="it-IT" sz="2400" b="1" dirty="0" smtClean="0">
                          <a:latin typeface="Calibri" panose="020F0502020204030204" pitchFamily="34" charset="0"/>
                        </a:rPr>
                        <a:t>-</a:t>
                      </a:r>
                      <a:endParaRPr lang="it-IT" sz="2400" b="1" dirty="0">
                        <a:latin typeface="Calibri" panose="020F0502020204030204" pitchFamily="34" charset="0"/>
                      </a:endParaRPr>
                    </a:p>
                  </a:txBody>
                  <a:tcPr/>
                </a:tc>
                <a:tc>
                  <a:txBody>
                    <a:bodyPr/>
                    <a:lstStyle/>
                    <a:p>
                      <a:pPr algn="ctr"/>
                      <a:r>
                        <a:rPr lang="it-IT" sz="2400" b="1" dirty="0" smtClean="0">
                          <a:latin typeface="Calibri" panose="020F0502020204030204" pitchFamily="34" charset="0"/>
                        </a:rPr>
                        <a:t>-</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7-8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M = 6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7-8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8-9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6&lt; M ≤ 7</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8-9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7&lt; M ≤ 8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8&lt; M ≤ 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13-14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9&lt; M ≤ 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12-13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14-15 </a:t>
                      </a:r>
                      <a:endParaRPr lang="it-IT" sz="2400" b="1" dirty="0">
                        <a:latin typeface="Calibri" panose="020F0502020204030204" pitchFamily="34" charset="0"/>
                      </a:endParaRPr>
                    </a:p>
                  </a:txBody>
                  <a:tcPr/>
                </a:tc>
              </a:tr>
            </a:tbl>
          </a:graphicData>
        </a:graphic>
      </p:graphicFrame>
      <p:grpSp>
        <p:nvGrpSpPr>
          <p:cNvPr id="2"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6" name="CasellaDiTesto 15"/>
          <p:cNvSpPr txBox="1"/>
          <p:nvPr/>
        </p:nvSpPr>
        <p:spPr>
          <a:xfrm>
            <a:off x="517754" y="692696"/>
            <a:ext cx="8626245" cy="830997"/>
          </a:xfrm>
          <a:prstGeom prst="rect">
            <a:avLst/>
          </a:prstGeom>
          <a:solidFill>
            <a:srgbClr val="C00000"/>
          </a:solidFill>
        </p:spPr>
        <p:txBody>
          <a:bodyPr wrap="square" rtlCol="0">
            <a:spAutoFit/>
          </a:bodyPr>
          <a:lstStyle/>
          <a:p>
            <a:pPr algn="ctr"/>
            <a:r>
              <a:rPr lang="it-IT" sz="3000" b="1" dirty="0">
                <a:solidFill>
                  <a:schemeClr val="bg1"/>
                </a:solidFill>
                <a:latin typeface="Arial" panose="020B0604020202020204" pitchFamily="34" charset="0"/>
                <a:cs typeface="Arial" panose="020B0604020202020204" pitchFamily="34" charset="0"/>
              </a:rPr>
              <a:t>Decreto Legislativo 62/2017, </a:t>
            </a:r>
            <a:r>
              <a:rPr lang="it-IT" sz="3000" b="1" dirty="0" smtClean="0">
                <a:solidFill>
                  <a:schemeClr val="bg1"/>
                </a:solidFill>
                <a:latin typeface="Arial" panose="020B0604020202020204" pitchFamily="34" charset="0"/>
                <a:cs typeface="Arial" panose="020B0604020202020204" pitchFamily="34" charset="0"/>
              </a:rPr>
              <a:t>Allegato A:</a:t>
            </a:r>
            <a:endParaRPr lang="it-IT" sz="3000" b="1" dirty="0">
              <a:solidFill>
                <a:schemeClr val="bg1"/>
              </a:solidFill>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803508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14282" y="1214422"/>
            <a:ext cx="8786874" cy="4093428"/>
          </a:xfrm>
          <a:prstGeom prst="rect">
            <a:avLst/>
          </a:prstGeom>
          <a:solidFill>
            <a:srgbClr val="FFC000"/>
          </a:solidFill>
        </p:spPr>
        <p:txBody>
          <a:bodyPr wrap="square" rtlCol="0">
            <a:spAutoFit/>
          </a:bodyPr>
          <a:lstStyle/>
          <a:p>
            <a:pPr marL="457200" indent="-457200" algn="just">
              <a:buFont typeface="+mj-lt"/>
              <a:buAutoNum type="arabicPeriod"/>
            </a:pPr>
            <a:r>
              <a:rPr lang="it-IT" sz="2400" dirty="0" smtClean="0">
                <a:solidFill>
                  <a:schemeClr val="tx2"/>
                </a:solidFill>
              </a:rPr>
              <a:t>Ai sensi dell' art. 15 del d.lgs. 62 del 2017, in sede di scrutinio finale il consiglio di classe attribuisce il punteggio per il credito maturato nel secondo biennio e nell'ultimo anno fino a un massimo di </a:t>
            </a:r>
            <a:r>
              <a:rPr lang="it-IT" sz="2400" b="1" dirty="0" smtClean="0">
                <a:solidFill>
                  <a:schemeClr val="tx2"/>
                </a:solidFill>
              </a:rPr>
              <a:t>quaranta punti</a:t>
            </a:r>
            <a:r>
              <a:rPr lang="it-IT" sz="2400" dirty="0" smtClean="0">
                <a:solidFill>
                  <a:schemeClr val="tx2"/>
                </a:solidFill>
              </a:rPr>
              <a:t>, di cui dodici per il terzo anno, tredici per il quarto anno e quindici per il quinto anno. </a:t>
            </a:r>
          </a:p>
          <a:p>
            <a:pPr marL="457200" indent="-7938" algn="just"/>
            <a:r>
              <a:rPr lang="it-IT" sz="2400" dirty="0" smtClean="0">
                <a:solidFill>
                  <a:schemeClr val="tx2"/>
                </a:solidFill>
              </a:rPr>
              <a:t>Premesso che la valutazione sul comportamento concorre alla determinazione del credito scolastico, il consiglio di classe, in sede di scrutinio finale, procede all' attribuzione del credito scolastico a ogni candidato interno, sulla base della </a:t>
            </a:r>
            <a:r>
              <a:rPr lang="it-IT" sz="2400" b="1" dirty="0" smtClean="0">
                <a:solidFill>
                  <a:schemeClr val="tx2"/>
                </a:solidFill>
              </a:rPr>
              <a:t>tabella di cui all'Allegato A del d.lgs. 62 del 2017</a:t>
            </a:r>
            <a:r>
              <a:rPr lang="it-IT" sz="2400" dirty="0" smtClean="0">
                <a:solidFill>
                  <a:schemeClr val="tx2"/>
                </a:solidFill>
              </a:rPr>
              <a:t>.  </a:t>
            </a:r>
          </a:p>
          <a:p>
            <a:pPr marL="457200" indent="-457200" algn="just"/>
            <a:r>
              <a:rPr lang="it-IT" sz="2000" dirty="0" smtClean="0">
                <a:solidFill>
                  <a:schemeClr val="tx2"/>
                </a:solidFill>
              </a:rPr>
              <a:t>	</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8 – Credito Scolastico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928670"/>
            <a:ext cx="8786874" cy="5632311"/>
          </a:xfrm>
          <a:prstGeom prst="rect">
            <a:avLst/>
          </a:prstGeom>
          <a:solidFill>
            <a:srgbClr val="FFC000"/>
          </a:solidFill>
        </p:spPr>
        <p:txBody>
          <a:bodyPr wrap="square" rtlCol="0">
            <a:spAutoFit/>
          </a:bodyPr>
          <a:lstStyle/>
          <a:p>
            <a:pPr marL="457200" indent="-457200" algn="just"/>
            <a:r>
              <a:rPr lang="it-IT" sz="2000" dirty="0" smtClean="0">
                <a:solidFill>
                  <a:schemeClr val="tx2"/>
                </a:solidFill>
              </a:rPr>
              <a:t>	</a:t>
            </a:r>
            <a:r>
              <a:rPr lang="it-IT" sz="2400" dirty="0" smtClean="0">
                <a:solidFill>
                  <a:schemeClr val="tx2"/>
                </a:solidFill>
              </a:rPr>
              <a:t>Per i candidati che svolgono l'esame di Stato nell' anno scolastico </a:t>
            </a:r>
            <a:r>
              <a:rPr lang="it-IT" sz="2400" i="1" dirty="0" smtClean="0">
                <a:solidFill>
                  <a:schemeClr val="tx2"/>
                </a:solidFill>
              </a:rPr>
              <a:t>2018/2019, lo stesso </a:t>
            </a:r>
            <a:r>
              <a:rPr lang="it-IT" sz="2400" dirty="0" smtClean="0">
                <a:solidFill>
                  <a:schemeClr val="tx2"/>
                </a:solidFill>
              </a:rPr>
              <a:t>Allegato A reca la tabella di conversione del credito conseguito nel terzo e nel quarto anno di corso e nel terzo anno di corso. In considerazione dell'incidenza che hanno le votazioni assegnate per le singole discipline sul punteggio da attribuire quale credito scolastico e, di conseguenza, sul voto finale, i docenti, ai fini dell'attribuzione dei voti, sia in corso d'anno sia nello scrutinio finale, utilizzano l'intera scala decimale di valutazione.</a:t>
            </a:r>
          </a:p>
          <a:p>
            <a:pPr marL="457200" indent="-457200" algn="just">
              <a:buFont typeface="+mj-lt"/>
              <a:buAutoNum type="arabicPeriod" startAt="2"/>
            </a:pPr>
            <a:r>
              <a:rPr lang="it-IT" sz="2400" dirty="0" smtClean="0">
                <a:solidFill>
                  <a:schemeClr val="tx2"/>
                </a:solidFill>
              </a:rPr>
              <a:t>Nei </a:t>
            </a:r>
            <a:r>
              <a:rPr lang="it-IT" sz="2400" b="1" dirty="0" smtClean="0">
                <a:solidFill>
                  <a:schemeClr val="tx2"/>
                </a:solidFill>
              </a:rPr>
              <a:t>corsi quadriennali</a:t>
            </a:r>
            <a:r>
              <a:rPr lang="it-IT" sz="2400" dirty="0" smtClean="0">
                <a:solidFill>
                  <a:schemeClr val="tx2"/>
                </a:solidFill>
              </a:rPr>
              <a:t>, il </a:t>
            </a:r>
            <a:r>
              <a:rPr lang="it-IT" sz="2400" b="1" dirty="0" smtClean="0">
                <a:solidFill>
                  <a:schemeClr val="tx2"/>
                </a:solidFill>
              </a:rPr>
              <a:t>credito</a:t>
            </a:r>
            <a:r>
              <a:rPr lang="it-IT" sz="2400" dirty="0" smtClean="0">
                <a:solidFill>
                  <a:schemeClr val="tx2"/>
                </a:solidFill>
              </a:rPr>
              <a:t> </a:t>
            </a:r>
            <a:r>
              <a:rPr lang="it-IT" sz="2400" b="1" dirty="0" smtClean="0">
                <a:solidFill>
                  <a:schemeClr val="tx2"/>
                </a:solidFill>
              </a:rPr>
              <a:t>scolastico</a:t>
            </a:r>
            <a:r>
              <a:rPr lang="it-IT" sz="2400" dirty="0" smtClean="0">
                <a:solidFill>
                  <a:schemeClr val="tx2"/>
                </a:solidFill>
              </a:rPr>
              <a:t> è attribuito al termine del </a:t>
            </a:r>
            <a:r>
              <a:rPr lang="it-IT" sz="2400" b="1" dirty="0" smtClean="0">
                <a:solidFill>
                  <a:schemeClr val="tx2"/>
                </a:solidFill>
              </a:rPr>
              <a:t>secondo</a:t>
            </a:r>
            <a:r>
              <a:rPr lang="it-IT" sz="2400" dirty="0" smtClean="0">
                <a:solidFill>
                  <a:schemeClr val="tx2"/>
                </a:solidFill>
              </a:rPr>
              <a:t>, </a:t>
            </a:r>
            <a:r>
              <a:rPr lang="it-IT" sz="2400" b="1" dirty="0" smtClean="0">
                <a:solidFill>
                  <a:schemeClr val="tx2"/>
                </a:solidFill>
              </a:rPr>
              <a:t>terzo</a:t>
            </a:r>
            <a:r>
              <a:rPr lang="it-IT" sz="2400" dirty="0" smtClean="0">
                <a:solidFill>
                  <a:schemeClr val="tx2"/>
                </a:solidFill>
              </a:rPr>
              <a:t> e </a:t>
            </a:r>
            <a:r>
              <a:rPr lang="it-IT" sz="2400" b="1" dirty="0" smtClean="0">
                <a:solidFill>
                  <a:schemeClr val="tx2"/>
                </a:solidFill>
              </a:rPr>
              <a:t>quarto</a:t>
            </a:r>
            <a:r>
              <a:rPr lang="it-IT" sz="2400" dirty="0" smtClean="0">
                <a:solidFill>
                  <a:schemeClr val="tx2"/>
                </a:solidFill>
              </a:rPr>
              <a:t> anno. Nei casi di abbreviazione del corso di studi per merito, il credito scolastico è attribuito dal consiglio della penultima classe, per l'anno non frequentato, nella misura massima prevista per lo stesso, ai sensi dell' art. 15, comma 2, del d.lgs. 13 aprile 2017 n. 62. </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8 – Credito Scolastico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857232"/>
            <a:ext cx="8858312" cy="5170646"/>
          </a:xfrm>
          <a:prstGeom prst="rect">
            <a:avLst/>
          </a:prstGeom>
          <a:solidFill>
            <a:srgbClr val="FFC000"/>
          </a:solidFill>
        </p:spPr>
        <p:txBody>
          <a:bodyPr wrap="square" rtlCol="0">
            <a:spAutoFit/>
          </a:bodyPr>
          <a:lstStyle/>
          <a:p>
            <a:pPr marL="457200" indent="-457200" algn="just">
              <a:buFont typeface="+mj-lt"/>
              <a:buAutoNum type="arabicPeriod" startAt="3"/>
            </a:pPr>
            <a:r>
              <a:rPr lang="it-IT" sz="2200" dirty="0" smtClean="0">
                <a:solidFill>
                  <a:schemeClr val="tx2"/>
                </a:solidFill>
              </a:rPr>
              <a:t>In sede di scrutinio finale dell'ultimo anno, il consiglio di classe,  per i candidati interni che non siano in possesso di credito scolastico per il penultimo e terzultimo anno, attribuisce il suddetto credito in base ai risultati conseguiti, a seconda dei casi, per idoneità e per promozione ovvero in base ai risultati conseguiti negli esami preliminari sostenuti negli anni scolastici decorsi quali candidati esterni agli esami di Stato, secondo le indicazioni della tabella di cui all'Allegato A al </a:t>
            </a:r>
            <a:r>
              <a:rPr lang="it-IT" sz="2200" dirty="0" err="1" smtClean="0">
                <a:solidFill>
                  <a:schemeClr val="tx2"/>
                </a:solidFill>
              </a:rPr>
              <a:t>d.ls</a:t>
            </a:r>
            <a:r>
              <a:rPr lang="it-IT" sz="2200" dirty="0" smtClean="0">
                <a:solidFill>
                  <a:schemeClr val="tx2"/>
                </a:solidFill>
              </a:rPr>
              <a:t> 19s. n. 62 del 2017. Agli studenti che frequentano l'ultima classe per effetto della dichiarazione di ammissione alla frequenza di detta classe da parte di commissione di esame di Stato, il credito scolastico è attribuito dal consiglio di classe nella misura di punti sette per la classe terza e ulteriori punti otto per la classe quarta, non frequentate. Qualora lo studente sia in possesso di idoneità o promozione alla classe quarta, per la terza classe otterrà il relativo credito acquisito in base a idoneità o promozione, unitamente ad ulteriori punti otto per la quarta classe. </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8 – Credito Scolastico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2844" y="928670"/>
            <a:ext cx="8858312" cy="5170646"/>
          </a:xfrm>
          <a:prstGeom prst="rect">
            <a:avLst/>
          </a:prstGeom>
          <a:solidFill>
            <a:srgbClr val="FFC000"/>
          </a:solidFill>
        </p:spPr>
        <p:txBody>
          <a:bodyPr wrap="square" rtlCol="0">
            <a:spAutoFit/>
          </a:bodyPr>
          <a:lstStyle/>
          <a:p>
            <a:pPr marL="457200" indent="-457200" algn="just">
              <a:buFont typeface="+mj-lt"/>
              <a:buAutoNum type="arabicPeriod" startAt="4"/>
            </a:pPr>
            <a:r>
              <a:rPr lang="it-IT" sz="2200" dirty="0" smtClean="0">
                <a:solidFill>
                  <a:schemeClr val="tx2"/>
                </a:solidFill>
              </a:rPr>
              <a:t>Nei percorsi di istruzione degli adulti di secondo livello, in sede di scrutinio finale il consiglio di classe attribuisce il punteggio per il credito scolastico di cui all'articolo 15 del d. 19s.n. 62 del 2017, maturato nel secondo e nel terzo  periodo didattico fino a un massimo di quaranta punti. In particolare. per quanto riguarda il credito maturato nel secondo periodo didattico, il consiglio di classe attribuisce il punteggio - di cui alla </a:t>
            </a:r>
            <a:r>
              <a:rPr lang="it-IT" sz="2200" i="1" dirty="0" smtClean="0">
                <a:solidFill>
                  <a:schemeClr val="tx2"/>
                </a:solidFill>
              </a:rPr>
              <a:t>Tabella di conversione del credito contenuta nell'allegato </a:t>
            </a:r>
            <a:r>
              <a:rPr lang="it-IT" sz="2200" dirty="0" smtClean="0">
                <a:solidFill>
                  <a:schemeClr val="tx2"/>
                </a:solidFill>
              </a:rPr>
              <a:t>A al citato decreto - moltiplicando per due il credito scolastico attribuito a esito dello scrutinio finale del secondo periodo didattico sulla base della media dei voti assegnati, in misura comunque non superiore a venticinque punti; per quanto riguarda, invece, il credito maturato nel terzo periodo didattico, il consiglio di classe attribuisce il credito in misura non superiore a 15 punti sulla base della media dei voti assegnati, ai sensi della </a:t>
            </a:r>
            <a:r>
              <a:rPr lang="it-IT" sz="2200" i="1" dirty="0" smtClean="0">
                <a:solidFill>
                  <a:schemeClr val="tx2"/>
                </a:solidFill>
              </a:rPr>
              <a:t>Tabella attribuzione credito scolastico contenuta </a:t>
            </a:r>
            <a:r>
              <a:rPr lang="it-IT" sz="2200" dirty="0" smtClean="0">
                <a:solidFill>
                  <a:schemeClr val="tx2"/>
                </a:solidFill>
              </a:rPr>
              <a:t>nell'allegato A al citato decreto.</a:t>
            </a:r>
          </a:p>
        </p:txBody>
      </p:sp>
      <p:grpSp>
        <p:nvGrpSpPr>
          <p:cNvPr id="3" name="Gruppo 10"/>
          <p:cNvGrpSpPr/>
          <p:nvPr/>
        </p:nvGrpSpPr>
        <p:grpSpPr>
          <a:xfrm>
            <a:off x="-36512" y="-143387"/>
            <a:ext cx="1535384" cy="6884753"/>
            <a:chOff x="-36512" y="-143387"/>
            <a:chExt cx="1535384"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9" name="CasellaDiTesto 8"/>
          <p:cNvSpPr txBox="1"/>
          <p:nvPr/>
        </p:nvSpPr>
        <p:spPr>
          <a:xfrm>
            <a:off x="1428728" y="142852"/>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Art. 8 – Credito Scolastico</a:t>
            </a:r>
            <a:endParaRPr lang="it-IT" dirty="0">
              <a:solidFill>
                <a:schemeClr val="bg1"/>
              </a:solidFill>
            </a:endParaRPr>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1059</TotalTime>
  <Words>2933</Words>
  <Application>Microsoft Office PowerPoint</Application>
  <PresentationFormat>Presentazione su schermo (4:3)</PresentationFormat>
  <Paragraphs>107</Paragraphs>
  <Slides>23</Slides>
  <Notes>1</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Di Sorbo Domenica</dc:creator>
  <cp:lastModifiedBy>Administrator</cp:lastModifiedBy>
  <cp:revision>130</cp:revision>
  <dcterms:created xsi:type="dcterms:W3CDTF">2018-11-12T16:26:15Z</dcterms:created>
  <dcterms:modified xsi:type="dcterms:W3CDTF">2019-03-28T15:04:43Z</dcterms:modified>
</cp:coreProperties>
</file>