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30" r:id="rId2"/>
    <p:sldId id="33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69" r:id="rId17"/>
    <p:sldId id="275" r:id="rId18"/>
    <p:sldId id="270" r:id="rId19"/>
    <p:sldId id="271" r:id="rId20"/>
    <p:sldId id="276" r:id="rId21"/>
    <p:sldId id="272" r:id="rId22"/>
    <p:sldId id="273" r:id="rId23"/>
    <p:sldId id="277" r:id="rId24"/>
    <p:sldId id="278" r:id="rId25"/>
    <p:sldId id="279" r:id="rId26"/>
    <p:sldId id="280" r:id="rId27"/>
    <p:sldId id="286" r:id="rId28"/>
    <p:sldId id="287" r:id="rId29"/>
    <p:sldId id="288" r:id="rId30"/>
    <p:sldId id="289" r:id="rId31"/>
    <p:sldId id="281" r:id="rId32"/>
    <p:sldId id="284" r:id="rId33"/>
    <p:sldId id="282" r:id="rId34"/>
    <p:sldId id="290" r:id="rId35"/>
    <p:sldId id="291" r:id="rId36"/>
    <p:sldId id="292" r:id="rId37"/>
    <p:sldId id="293" r:id="rId38"/>
    <p:sldId id="283" r:id="rId39"/>
    <p:sldId id="285" r:id="rId40"/>
    <p:sldId id="294" r:id="rId41"/>
    <p:sldId id="295" r:id="rId42"/>
    <p:sldId id="296" r:id="rId43"/>
    <p:sldId id="297" r:id="rId44"/>
    <p:sldId id="298" r:id="rId45"/>
    <p:sldId id="299" r:id="rId46"/>
    <p:sldId id="305" r:id="rId47"/>
    <p:sldId id="306" r:id="rId48"/>
    <p:sldId id="300" r:id="rId49"/>
    <p:sldId id="301" r:id="rId50"/>
    <p:sldId id="302" r:id="rId51"/>
    <p:sldId id="303" r:id="rId52"/>
    <p:sldId id="304" r:id="rId53"/>
    <p:sldId id="307" r:id="rId54"/>
    <p:sldId id="308" r:id="rId55"/>
    <p:sldId id="309" r:id="rId56"/>
    <p:sldId id="315" r:id="rId57"/>
    <p:sldId id="316" r:id="rId58"/>
    <p:sldId id="317" r:id="rId59"/>
    <p:sldId id="318" r:id="rId60"/>
    <p:sldId id="310" r:id="rId61"/>
    <p:sldId id="311" r:id="rId62"/>
    <p:sldId id="312" r:id="rId63"/>
    <p:sldId id="319" r:id="rId64"/>
    <p:sldId id="320" r:id="rId65"/>
    <p:sldId id="321" r:id="rId66"/>
    <p:sldId id="322" r:id="rId67"/>
    <p:sldId id="313" r:id="rId68"/>
    <p:sldId id="314" r:id="rId69"/>
    <p:sldId id="336" r:id="rId70"/>
    <p:sldId id="337" r:id="rId71"/>
    <p:sldId id="333" r:id="rId72"/>
    <p:sldId id="334" r:id="rId73"/>
    <p:sldId id="335" r:id="rId7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24"/>
    <a:srgbClr val="E3CF57"/>
    <a:srgbClr val="DFC83F"/>
    <a:srgbClr val="F0EA00"/>
    <a:srgbClr val="FFFF66"/>
    <a:srgbClr val="64C3EE"/>
    <a:srgbClr val="39B3E9"/>
    <a:srgbClr val="3CAFE0"/>
    <a:srgbClr val="00FFFF"/>
    <a:srgbClr val="C14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D97A0-21B9-490D-92AD-4C8C0D06004E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85C35-60D8-48BC-BCD7-12F091C65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8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ia_Met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82F486-BE98-58F6-D9A1-52C4621D4A21}"/>
              </a:ext>
            </a:extLst>
          </p:cNvPr>
          <p:cNvSpPr/>
          <p:nvPr userDrawn="1"/>
        </p:nvSpPr>
        <p:spPr>
          <a:xfrm>
            <a:off x="2650840" y="2552613"/>
            <a:ext cx="4710547" cy="2828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817FFAE-68E6-469F-D0CC-534F90C9ED3B}"/>
              </a:ext>
            </a:extLst>
          </p:cNvPr>
          <p:cNvSpPr txBox="1"/>
          <p:nvPr userDrawn="1"/>
        </p:nvSpPr>
        <p:spPr>
          <a:xfrm>
            <a:off x="635748" y="5344461"/>
            <a:ext cx="1771755" cy="2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MEDIA	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5F8DC962-0C62-8245-DA9F-BD5718F3F577}"/>
              </a:ext>
            </a:extLst>
          </p:cNvPr>
          <p:cNvSpPr txBox="1"/>
          <p:nvPr userDrawn="1"/>
        </p:nvSpPr>
        <p:spPr>
          <a:xfrm>
            <a:off x="7194607" y="5558141"/>
            <a:ext cx="4488298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LE FASCE DI ITALIANO E MATEMATICA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603D339C-378B-EF78-4A6A-08D4704BB652}"/>
              </a:ext>
            </a:extLst>
          </p:cNvPr>
          <p:cNvSpPr txBox="1"/>
          <p:nvPr userDrawn="1"/>
        </p:nvSpPr>
        <p:spPr>
          <a:xfrm>
            <a:off x="7920540" y="3477109"/>
            <a:ext cx="40688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INGLESE - V Primaria (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reading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 e 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listening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54B42BE-D99A-4802-F783-1F04CC08E827}"/>
              </a:ext>
            </a:extLst>
          </p:cNvPr>
          <p:cNvSpPr txBox="1"/>
          <p:nvPr userDrawn="1"/>
        </p:nvSpPr>
        <p:spPr>
          <a:xfrm>
            <a:off x="7194606" y="5869832"/>
            <a:ext cx="4563295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it-IT" b="1" dirty="0"/>
              <a:t>Fascia 1 </a:t>
            </a:r>
            <a:r>
              <a:rPr lang="it-IT" b="0" dirty="0"/>
              <a:t>e</a:t>
            </a:r>
            <a:r>
              <a:rPr lang="it-IT" b="1" dirty="0"/>
              <a:t> 2</a:t>
            </a:r>
            <a:r>
              <a:rPr lang="it-IT" dirty="0"/>
              <a:t>: competenze non adeguate</a:t>
            </a:r>
          </a:p>
          <a:p>
            <a:pPr lvl="0"/>
            <a:r>
              <a:rPr lang="it-IT" b="1" dirty="0"/>
              <a:t>Fascia 3 </a:t>
            </a:r>
            <a:r>
              <a:rPr lang="it-IT" b="0" dirty="0"/>
              <a:t>e</a:t>
            </a:r>
            <a:r>
              <a:rPr lang="it-IT" b="1" dirty="0"/>
              <a:t> 4</a:t>
            </a:r>
            <a:r>
              <a:rPr lang="it-IT" dirty="0"/>
              <a:t>: competenze adeguate</a:t>
            </a:r>
          </a:p>
          <a:p>
            <a:pPr lvl="0"/>
            <a:r>
              <a:rPr lang="it-IT" b="1" dirty="0"/>
              <a:t>Fascia 5 </a:t>
            </a:r>
            <a:r>
              <a:rPr lang="it-IT" b="0" dirty="0"/>
              <a:t>e</a:t>
            </a:r>
            <a:r>
              <a:rPr lang="it-IT" b="1" dirty="0"/>
              <a:t> 6</a:t>
            </a:r>
            <a:r>
              <a:rPr lang="it-IT" dirty="0"/>
              <a:t>: competenze elevate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10C7180-3E88-4ACB-F78F-EF50427B7245}"/>
              </a:ext>
            </a:extLst>
          </p:cNvPr>
          <p:cNvSpPr txBox="1"/>
          <p:nvPr userDrawn="1"/>
        </p:nvSpPr>
        <p:spPr>
          <a:xfrm>
            <a:off x="635748" y="5714539"/>
            <a:ext cx="3468919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Modello basato sugli esiti del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2019</a:t>
            </a: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Punteggio medio pari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200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Deviazione standard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C77A122B-140D-8E3B-B655-15851FAC3BAB}"/>
              </a:ext>
            </a:extLst>
          </p:cNvPr>
          <p:cNvSpPr txBox="1"/>
          <p:nvPr userDrawn="1"/>
        </p:nvSpPr>
        <p:spPr>
          <a:xfrm>
            <a:off x="7896817" y="4040369"/>
            <a:ext cx="3675493" cy="484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lvl="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marL="285750" marR="0" lvl="0" indent="-28575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pre-A1</a:t>
            </a:r>
            <a:r>
              <a:rPr lang="it-IT" dirty="0"/>
              <a:t>: competenze non adeguate</a:t>
            </a:r>
          </a:p>
          <a:p>
            <a:pPr marL="285750" marR="0" lvl="0" indent="-28575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A1</a:t>
            </a:r>
            <a:r>
              <a:rPr lang="it-IT" dirty="0"/>
              <a:t>: competenze adeguate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636F39A-1427-67E2-D646-E0619907A855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3496" y="2810153"/>
            <a:ext cx="0" cy="2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F403352-F469-20D5-79A4-46A3554CA936}"/>
              </a:ext>
            </a:extLst>
          </p:cNvPr>
          <p:cNvCxnSpPr>
            <a:cxnSpLocks/>
          </p:cNvCxnSpPr>
          <p:nvPr userDrawn="1"/>
        </p:nvCxnSpPr>
        <p:spPr>
          <a:xfrm>
            <a:off x="3218884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0ED1792-BAE9-B067-9F9A-51430C86DD13}"/>
              </a:ext>
            </a:extLst>
          </p:cNvPr>
          <p:cNvCxnSpPr/>
          <p:nvPr userDrawn="1"/>
        </p:nvCxnSpPr>
        <p:spPr>
          <a:xfrm>
            <a:off x="3218884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824822-91F0-E9D0-50A4-244F06DE3D7B}"/>
              </a:ext>
            </a:extLst>
          </p:cNvPr>
          <p:cNvSpPr txBox="1"/>
          <p:nvPr userDrawn="1"/>
        </p:nvSpPr>
        <p:spPr>
          <a:xfrm>
            <a:off x="2794517" y="3972595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200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0F34E1-DEE9-0F60-8A5D-4ED1576FAD7D}"/>
              </a:ext>
            </a:extLst>
          </p:cNvPr>
          <p:cNvSpPr txBox="1"/>
          <p:nvPr userDrawn="1"/>
        </p:nvSpPr>
        <p:spPr>
          <a:xfrm rot="16200000">
            <a:off x="2288610" y="3845825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Punteggio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EA5C47-5D90-12CB-B816-83A9851DE2C8}"/>
              </a:ext>
            </a:extLst>
          </p:cNvPr>
          <p:cNvSpPr txBox="1"/>
          <p:nvPr userDrawn="1"/>
        </p:nvSpPr>
        <p:spPr>
          <a:xfrm>
            <a:off x="5312736" y="3862968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endParaRPr lang="it-IT" sz="12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FC765BD-C6DB-CE3A-FECF-5D06E5A294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808017" y="4181987"/>
            <a:ext cx="1268384" cy="1256295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1271ED2-BCC0-94C4-AEAD-F210EDBADA82}"/>
              </a:ext>
            </a:extLst>
          </p:cNvPr>
          <p:cNvSpPr txBox="1"/>
          <p:nvPr userDrawn="1"/>
        </p:nvSpPr>
        <p:spPr>
          <a:xfrm>
            <a:off x="2811348" y="4898037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7E9901-308B-B2A4-148F-08479DA2D856}"/>
              </a:ext>
            </a:extLst>
          </p:cNvPr>
          <p:cNvSpPr txBox="1"/>
          <p:nvPr userDrawn="1"/>
        </p:nvSpPr>
        <p:spPr>
          <a:xfrm>
            <a:off x="2811348" y="3047152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</a:rPr>
              <a:t>300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6D2216C-8AC0-9995-CBD2-DC7BFA64BAF7}"/>
              </a:ext>
            </a:extLst>
          </p:cNvPr>
          <p:cNvCxnSpPr/>
          <p:nvPr userDrawn="1"/>
        </p:nvCxnSpPr>
        <p:spPr>
          <a:xfrm>
            <a:off x="1751720" y="2268115"/>
            <a:ext cx="7354834" cy="0"/>
          </a:xfrm>
          <a:prstGeom prst="straightConnector1">
            <a:avLst/>
          </a:prstGeom>
          <a:ln w="57150" cap="rnd">
            <a:solidFill>
              <a:srgbClr val="015196"/>
            </a:solidFill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B27BEE-ED6C-FA46-8C12-06C23DDCD1CD}"/>
              </a:ext>
            </a:extLst>
          </p:cNvPr>
          <p:cNvSpPr txBox="1"/>
          <p:nvPr userDrawn="1"/>
        </p:nvSpPr>
        <p:spPr>
          <a:xfrm>
            <a:off x="3781585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2019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1AD081-DC25-61A8-269E-04DF88CF4278}"/>
              </a:ext>
            </a:extLst>
          </p:cNvPr>
          <p:cNvSpPr txBox="1"/>
          <p:nvPr userDrawn="1"/>
        </p:nvSpPr>
        <p:spPr>
          <a:xfrm>
            <a:off x="5087071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3605594-EC93-62CD-F0BE-C7D94E3FC694}"/>
              </a:ext>
            </a:extLst>
          </p:cNvPr>
          <p:cNvSpPr txBox="1"/>
          <p:nvPr userDrawn="1"/>
        </p:nvSpPr>
        <p:spPr>
          <a:xfrm>
            <a:off x="6392557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5137452-244E-BC36-9273-EBECDA7476C1}"/>
              </a:ext>
            </a:extLst>
          </p:cNvPr>
          <p:cNvSpPr txBox="1"/>
          <p:nvPr userDrawn="1"/>
        </p:nvSpPr>
        <p:spPr>
          <a:xfrm>
            <a:off x="7698042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5D786B-E766-AE86-B49A-B0BD8BB72F97}"/>
              </a:ext>
            </a:extLst>
          </p:cNvPr>
          <p:cNvSpPr txBox="1"/>
          <p:nvPr userDrawn="1"/>
        </p:nvSpPr>
        <p:spPr>
          <a:xfrm>
            <a:off x="2476100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2018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C9AA258-900C-0F60-B264-87FC0D75B112}"/>
              </a:ext>
            </a:extLst>
          </p:cNvPr>
          <p:cNvCxnSpPr>
            <a:cxnSpLocks/>
          </p:cNvCxnSpPr>
          <p:nvPr userDrawn="1"/>
        </p:nvCxnSpPr>
        <p:spPr>
          <a:xfrm>
            <a:off x="2789384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B402934-49DA-B5C2-B469-CB52120BD3E9}"/>
              </a:ext>
            </a:extLst>
          </p:cNvPr>
          <p:cNvCxnSpPr>
            <a:cxnSpLocks/>
          </p:cNvCxnSpPr>
          <p:nvPr userDrawn="1"/>
        </p:nvCxnSpPr>
        <p:spPr>
          <a:xfrm>
            <a:off x="4114803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7DE381A2-2C14-114B-2BEE-6DBE76ABFDF3}"/>
              </a:ext>
            </a:extLst>
          </p:cNvPr>
          <p:cNvCxnSpPr>
            <a:cxnSpLocks/>
          </p:cNvCxnSpPr>
          <p:nvPr userDrawn="1"/>
        </p:nvCxnSpPr>
        <p:spPr>
          <a:xfrm>
            <a:off x="5412510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DAFC77-4446-8E35-1D59-317802CC10B6}"/>
              </a:ext>
            </a:extLst>
          </p:cNvPr>
          <p:cNvCxnSpPr>
            <a:cxnSpLocks/>
          </p:cNvCxnSpPr>
          <p:nvPr userDrawn="1"/>
        </p:nvCxnSpPr>
        <p:spPr>
          <a:xfrm>
            <a:off x="6710219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92D709B-AAC2-9D49-2651-9FD38E61A3F7}"/>
              </a:ext>
            </a:extLst>
          </p:cNvPr>
          <p:cNvCxnSpPr>
            <a:cxnSpLocks/>
          </p:cNvCxnSpPr>
          <p:nvPr userDrawn="1"/>
        </p:nvCxnSpPr>
        <p:spPr>
          <a:xfrm>
            <a:off x="8035636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2584216-A7C5-E0CD-7195-07636F86B0E6}"/>
              </a:ext>
            </a:extLst>
          </p:cNvPr>
          <p:cNvSpPr txBox="1"/>
          <p:nvPr userDrawn="1"/>
        </p:nvSpPr>
        <p:spPr>
          <a:xfrm>
            <a:off x="3337088" y="1002730"/>
            <a:ext cx="1552508" cy="577081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Verdana" panose="020B0604030504040204" pitchFamily="34" charset="0"/>
                <a:ea typeface="Verdana" panose="020B0604030504040204" pitchFamily="34" charset="0"/>
              </a:rPr>
              <a:t>Anno di ancoraggio della scala di misura per ITA e MAT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FB3441D-3266-F8E4-8FB4-9805904D29CB}"/>
              </a:ext>
            </a:extLst>
          </p:cNvPr>
          <p:cNvSpPr txBox="1"/>
          <p:nvPr userDrawn="1"/>
        </p:nvSpPr>
        <p:spPr>
          <a:xfrm>
            <a:off x="5175062" y="1933723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E6FCEE5A-9568-61CF-18ED-A7E06365B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48" y="2814318"/>
            <a:ext cx="386715" cy="2340000"/>
          </a:xfrm>
          <a:prstGeom prst="rect">
            <a:avLst/>
          </a:prstGeom>
        </p:spPr>
      </p:pic>
      <p:pic>
        <p:nvPicPr>
          <p:cNvPr id="35" name="Immagine 34" descr="Immagine che contiene testo, cielo, segnale&#10;&#10;Descrizione generata automaticamente">
            <a:extLst>
              <a:ext uri="{FF2B5EF4-FFF2-40B4-BE49-F238E27FC236}">
                <a16:creationId xmlns:a16="http://schemas.microsoft.com/office/drawing/2014/main" id="{C89260E5-20F2-08D9-C66C-EC1BE41B8C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29" y="2825628"/>
            <a:ext cx="390820" cy="2340000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ECAB3A6-2EF7-5BA7-9B95-536C673BBD81}"/>
              </a:ext>
            </a:extLst>
          </p:cNvPr>
          <p:cNvCxnSpPr>
            <a:cxnSpLocks/>
          </p:cNvCxnSpPr>
          <p:nvPr userDrawn="1"/>
        </p:nvCxnSpPr>
        <p:spPr>
          <a:xfrm>
            <a:off x="7139999" y="3599490"/>
            <a:ext cx="720000" cy="0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D2F139A9-DF61-DEE4-61BB-D6171072FD11}"/>
              </a:ext>
            </a:extLst>
          </p:cNvPr>
          <p:cNvSpPr/>
          <p:nvPr userDrawn="1"/>
        </p:nvSpPr>
        <p:spPr>
          <a:xfrm>
            <a:off x="6638906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337D9FA5-82BC-697A-0E36-579DB6EAD2B4}"/>
              </a:ext>
            </a:extLst>
          </p:cNvPr>
          <p:cNvSpPr/>
          <p:nvPr userDrawn="1"/>
        </p:nvSpPr>
        <p:spPr>
          <a:xfrm>
            <a:off x="6088472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A83B8697-B155-3A05-997E-1BA91DA71E56}"/>
              </a:ext>
            </a:extLst>
          </p:cNvPr>
          <p:cNvCxnSpPr>
            <a:cxnSpLocks/>
            <a:stCxn id="38" idx="2"/>
          </p:cNvCxnSpPr>
          <p:nvPr userDrawn="1"/>
        </p:nvCxnSpPr>
        <p:spPr>
          <a:xfrm rot="16200000" flipH="1">
            <a:off x="6486619" y="5112194"/>
            <a:ext cx="453667" cy="751026"/>
          </a:xfrm>
          <a:prstGeom prst="bentConnector2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F804313-EC40-C837-2970-5F2E9FC52951}"/>
              </a:ext>
            </a:extLst>
          </p:cNvPr>
          <p:cNvSpPr txBox="1"/>
          <p:nvPr userDrawn="1"/>
        </p:nvSpPr>
        <p:spPr>
          <a:xfrm>
            <a:off x="5357769" y="1148101"/>
            <a:ext cx="4355531" cy="273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defTabSz="609630">
              <a:lnSpc>
                <a:spcPts val="2426"/>
              </a:lnSpc>
              <a:spcBef>
                <a:spcPct val="0"/>
              </a:spcBef>
              <a:defRPr sz="1600" b="1">
                <a:solidFill>
                  <a:srgbClr val="0D4A91"/>
                </a:solidFill>
                <a:latin typeface="Verdana" panose="020B0604030504040204" pitchFamily="34" charset="0"/>
              </a:defRPr>
            </a:lvl1pPr>
          </a:lstStyle>
          <a:p>
            <a:pPr lvl="0" algn="ctr"/>
            <a:r>
              <a:rPr lang="it-IT" sz="1600" b="1" u="none" dirty="0">
                <a:solidFill>
                  <a:schemeClr val="tx1"/>
                </a:solidFill>
              </a:rPr>
              <a:t>Confrontabilità</a:t>
            </a:r>
            <a:r>
              <a:rPr lang="it-IT" sz="1600" b="0" dirty="0">
                <a:solidFill>
                  <a:schemeClr val="tx1"/>
                </a:solidFill>
              </a:rPr>
              <a:t> esiti nel tempo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7C4E4C8-9153-A85A-77FF-EBFAAE7B8131}"/>
              </a:ext>
            </a:extLst>
          </p:cNvPr>
          <p:cNvCxnSpPr>
            <a:cxnSpLocks/>
          </p:cNvCxnSpPr>
          <p:nvPr userDrawn="1"/>
        </p:nvCxnSpPr>
        <p:spPr>
          <a:xfrm>
            <a:off x="4936731" y="1307251"/>
            <a:ext cx="828000" cy="0"/>
          </a:xfrm>
          <a:prstGeom prst="straightConnector1">
            <a:avLst/>
          </a:prstGeom>
          <a:ln w="38100" cap="rnd">
            <a:solidFill>
              <a:srgbClr val="015196"/>
            </a:solidFill>
            <a:prstDash val="dash"/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4E2CE10-1797-01F3-1766-6C43D62E6F89}"/>
              </a:ext>
            </a:extLst>
          </p:cNvPr>
          <p:cNvSpPr txBox="1"/>
          <p:nvPr userDrawn="1"/>
        </p:nvSpPr>
        <p:spPr>
          <a:xfrm>
            <a:off x="8072514" y="4550243"/>
            <a:ext cx="3895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rgbClr val="015196"/>
                </a:solidFill>
              </a:rPr>
              <a:t>*</a:t>
            </a:r>
            <a:r>
              <a:rPr lang="it-IT" sz="1200" b="1" dirty="0">
                <a:solidFill>
                  <a:srgbClr val="015196"/>
                </a:solidFill>
              </a:rPr>
              <a:t> </a:t>
            </a:r>
            <a:r>
              <a:rPr lang="it-IT" sz="105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Traguardi</a:t>
            </a:r>
            <a:r>
              <a:rPr lang="it-IT" sz="105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050" dirty="0">
                <a:latin typeface="Verdana" panose="020B0604030504040204" pitchFamily="34" charset="0"/>
                <a:ea typeface="Verdana" panose="020B0604030504040204" pitchFamily="34" charset="0"/>
              </a:rPr>
              <a:t>Indicazioni nazionali agganciati al QCER</a:t>
            </a:r>
            <a:endParaRPr lang="it-IT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FA7FA5C-5BD8-3D07-F695-7A4655838AF4}"/>
              </a:ext>
            </a:extLst>
          </p:cNvPr>
          <p:cNvSpPr txBox="1"/>
          <p:nvPr userDrawn="1"/>
        </p:nvSpPr>
        <p:spPr>
          <a:xfrm>
            <a:off x="9519608" y="1758999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it-IT" sz="10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105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Prove</a:t>
            </a:r>
            <a:r>
              <a:rPr lang="it-IT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svolte causa pandemia</a:t>
            </a:r>
            <a:endParaRPr lang="it-IT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76CB6B2-ED3B-A03C-58A6-AC03963C63E3}"/>
              </a:ext>
            </a:extLst>
          </p:cNvPr>
          <p:cNvSpPr txBox="1"/>
          <p:nvPr userDrawn="1"/>
        </p:nvSpPr>
        <p:spPr>
          <a:xfrm>
            <a:off x="10331333" y="33810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15196"/>
                </a:solidFill>
              </a:rPr>
              <a:t>*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6B180D6-87FE-3F9A-F4DA-A6FF9920F0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56" y="1553608"/>
            <a:ext cx="286572" cy="360913"/>
          </a:xfrm>
          <a:prstGeom prst="rect">
            <a:avLst/>
          </a:prstGeom>
        </p:spPr>
      </p:pic>
      <p:sp>
        <p:nvSpPr>
          <p:cNvPr id="58" name="TextBox 14">
            <a:extLst>
              <a:ext uri="{FF2B5EF4-FFF2-40B4-BE49-F238E27FC236}">
                <a16:creationId xmlns:a16="http://schemas.microsoft.com/office/drawing/2014/main" id="{81642E5D-B363-0699-89AF-90029E4D9EF9}"/>
              </a:ext>
            </a:extLst>
          </p:cNvPr>
          <p:cNvSpPr txBox="1"/>
          <p:nvPr userDrawn="1"/>
        </p:nvSpPr>
        <p:spPr>
          <a:xfrm>
            <a:off x="365751" y="1638595"/>
            <a:ext cx="1771755" cy="58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METRICA	</a:t>
            </a:r>
            <a:endParaRPr lang="en-US" sz="1866" b="1" dirty="0">
              <a:solidFill>
                <a:srgbClr val="0D4A91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CasellaDiTesto 30">
            <a:extLst>
              <a:ext uri="{FF2B5EF4-FFF2-40B4-BE49-F238E27FC236}">
                <a16:creationId xmlns:a16="http://schemas.microsoft.com/office/drawing/2014/main" id="{B5E9B558-427F-46BA-7B9B-F975C32D3C8C}"/>
              </a:ext>
            </a:extLst>
          </p:cNvPr>
          <p:cNvSpPr txBox="1"/>
          <p:nvPr userDrawn="1"/>
        </p:nvSpPr>
        <p:spPr>
          <a:xfrm>
            <a:off x="2253007" y="1004298"/>
            <a:ext cx="1045032" cy="576000"/>
          </a:xfrm>
          <a:prstGeom prst="rect">
            <a:avLst/>
          </a:prstGeom>
          <a:noFill/>
          <a:ln w="28575">
            <a:solidFill>
              <a:srgbClr val="33B3A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46" name="Connettore 2 15">
            <a:extLst>
              <a:ext uri="{FF2B5EF4-FFF2-40B4-BE49-F238E27FC236}">
                <a16:creationId xmlns:a16="http://schemas.microsoft.com/office/drawing/2014/main" id="{EB71F4EE-2EED-D3B0-6BF1-C97FC4B8658B}"/>
              </a:ext>
            </a:extLst>
          </p:cNvPr>
          <p:cNvCxnSpPr>
            <a:cxnSpLocks/>
          </p:cNvCxnSpPr>
          <p:nvPr userDrawn="1"/>
        </p:nvCxnSpPr>
        <p:spPr>
          <a:xfrm>
            <a:off x="2789384" y="1579811"/>
            <a:ext cx="0" cy="360000"/>
          </a:xfrm>
          <a:prstGeom prst="straightConnector1">
            <a:avLst/>
          </a:prstGeom>
          <a:ln w="28575">
            <a:solidFill>
              <a:srgbClr val="33B3A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FB85430-86C0-CA1E-6470-FACE7C3CE19E}"/>
              </a:ext>
            </a:extLst>
          </p:cNvPr>
          <p:cNvSpPr txBox="1"/>
          <p:nvPr userDrawn="1"/>
        </p:nvSpPr>
        <p:spPr>
          <a:xfrm>
            <a:off x="2137506" y="1002730"/>
            <a:ext cx="12816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dirty="0">
                <a:latin typeface="Verdana" panose="020B0604030504040204" pitchFamily="34" charset="0"/>
                <a:ea typeface="Verdana" panose="020B0604030504040204" pitchFamily="34" charset="0"/>
              </a:rPr>
              <a:t>Primo anno svolgimento prove inglese</a:t>
            </a:r>
          </a:p>
        </p:txBody>
      </p:sp>
    </p:spTree>
    <p:extLst>
      <p:ext uri="{BB962C8B-B14F-4D97-AF65-F5344CB8AC3E}">
        <p14:creationId xmlns:p14="http://schemas.microsoft.com/office/powerpoint/2010/main" val="388259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3_ITA_MAT_nel_tem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E027091-2351-B387-7F81-3877B7645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01961" y="1266566"/>
            <a:ext cx="1080000" cy="1080000"/>
            <a:chOff x="8598750" y="3760381"/>
            <a:chExt cx="1081894" cy="108189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903E0B8-C5B2-6C56-DEBD-DE513CB94A1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2D4BD1-9E08-9C4A-F42E-29CCB6E506F1}"/>
                </a:ext>
              </a:extLst>
            </p:cNvPr>
            <p:cNvSpPr txBox="1"/>
            <p:nvPr userDrawn="1"/>
          </p:nvSpPr>
          <p:spPr>
            <a:xfrm>
              <a:off x="8617026" y="3894450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02E630F-F24E-890D-4658-5B1FE7ECF6DC}"/>
              </a:ext>
            </a:extLst>
          </p:cNvPr>
          <p:cNvSpPr/>
          <p:nvPr userDrawn="1"/>
        </p:nvSpPr>
        <p:spPr>
          <a:xfrm>
            <a:off x="7455614" y="1151139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C860FB-C683-99C6-2AEA-A251825CDC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99376" y="1399732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6722D56-71CD-D407-BEA1-9EFB4C09F0C1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48B05EA-AA83-319F-13DA-5DC7A5ADB3A4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5611ED4-8D38-FB8D-E60B-3EEC40D2B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7442" y="5009321"/>
            <a:ext cx="1359861" cy="1359861"/>
            <a:chOff x="8598750" y="3760381"/>
            <a:chExt cx="1081894" cy="1081894"/>
          </a:xfrm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18681-8734-E6CD-7248-E5DE049EC9A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D26EFACD-8682-133B-8893-96B9D9B39CDE}"/>
                </a:ext>
              </a:extLst>
            </p:cNvPr>
            <p:cNvSpPr txBox="1"/>
            <p:nvPr userDrawn="1"/>
          </p:nvSpPr>
          <p:spPr>
            <a:xfrm>
              <a:off x="8601463" y="3867849"/>
              <a:ext cx="921058" cy="367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1" name="Freeform 22">
            <a:extLst>
              <a:ext uri="{FF2B5EF4-FFF2-40B4-BE49-F238E27FC236}">
                <a16:creationId xmlns:a16="http://schemas.microsoft.com/office/drawing/2014/main" id="{3172B995-793B-05FF-FD18-97569F595E4D}"/>
              </a:ext>
            </a:extLst>
          </p:cNvPr>
          <p:cNvSpPr/>
          <p:nvPr userDrawn="1"/>
        </p:nvSpPr>
        <p:spPr>
          <a:xfrm>
            <a:off x="10484365" y="4768583"/>
            <a:ext cx="1245951" cy="434006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7822BFED-3390-7515-72A2-F1217C66C4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84663" y="5115853"/>
            <a:ext cx="1358839" cy="1359861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D0A3D39-4E58-15F5-C5F6-28419E1E2E05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F2A2850-0F6E-D72E-FE09-627E43107A36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2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8C52701-293C-B1AC-6FAF-3A4671B256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55366" y="3022114"/>
            <a:ext cx="1080000" cy="1080000"/>
            <a:chOff x="8598750" y="3760381"/>
            <a:chExt cx="1081894" cy="1081894"/>
          </a:xfrm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B3F215B-5F02-2E2F-FA57-1FCC6B7773A8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E3CC5329-F473-CCBF-329B-CE7E788F7E5D}"/>
                </a:ext>
              </a:extLst>
            </p:cNvPr>
            <p:cNvSpPr txBox="1"/>
            <p:nvPr userDrawn="1"/>
          </p:nvSpPr>
          <p:spPr>
            <a:xfrm>
              <a:off x="8617026" y="3895704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06389493-2D61-F0DE-A934-17D92DE1D5C5}"/>
              </a:ext>
            </a:extLst>
          </p:cNvPr>
          <p:cNvSpPr/>
          <p:nvPr userDrawn="1"/>
        </p:nvSpPr>
        <p:spPr>
          <a:xfrm>
            <a:off x="9109019" y="2906687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324C2715-786B-68A4-6F52-67D6DBA83E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52781" y="3155280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CECCA605-DADD-5C21-9927-949144DC0C54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9392E90F-5470-8D2B-0A38-82E7005ED98F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4615F4-171B-2207-81B9-01E0183CB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476" y="1692006"/>
            <a:ext cx="714000" cy="12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A45A1-03E6-1C31-057B-1C764E19DA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8400" y="3812400"/>
            <a:ext cx="2380120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ia_ITA_MAT_riepilogo_livel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CFEDC516-A9BC-BB7B-8A47-FEB66C0D9986}"/>
              </a:ext>
            </a:extLst>
          </p:cNvPr>
          <p:cNvGrpSpPr/>
          <p:nvPr userDrawn="1"/>
        </p:nvGrpSpPr>
        <p:grpSpPr>
          <a:xfrm>
            <a:off x="7550868" y="999241"/>
            <a:ext cx="4572000" cy="5656083"/>
            <a:chOff x="-5681670" y="153466"/>
            <a:chExt cx="5420212" cy="2229061"/>
          </a:xfrm>
          <a:solidFill>
            <a:srgbClr val="0D4A91">
              <a:alpha val="70000"/>
            </a:srgbClr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058B0CB-6268-A15B-D504-8A582FEE863E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7EE7C6-401B-0018-8C99-032BA0E97C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45154884"/>
              </p:ext>
            </p:extLst>
          </p:nvPr>
        </p:nvGraphicFramePr>
        <p:xfrm>
          <a:off x="7634918" y="1184594"/>
          <a:ext cx="4374826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35456">
                  <a:extLst>
                    <a:ext uri="{9D8B030D-6E8A-4147-A177-3AD203B41FA5}">
                      <a16:colId xmlns:a16="http://schemas.microsoft.com/office/drawing/2014/main" val="1912166800"/>
                    </a:ext>
                  </a:extLst>
                </a:gridCol>
                <a:gridCol w="647874">
                  <a:extLst>
                    <a:ext uri="{9D8B030D-6E8A-4147-A177-3AD203B41FA5}">
                      <a16:colId xmlns:a16="http://schemas.microsoft.com/office/drawing/2014/main" val="3823359078"/>
                    </a:ext>
                  </a:extLst>
                </a:gridCol>
                <a:gridCol w="647874">
                  <a:extLst>
                    <a:ext uri="{9D8B030D-6E8A-4147-A177-3AD203B41FA5}">
                      <a16:colId xmlns:a16="http://schemas.microsoft.com/office/drawing/2014/main" val="236022221"/>
                    </a:ext>
                  </a:extLst>
                </a:gridCol>
                <a:gridCol w="647874">
                  <a:extLst>
                    <a:ext uri="{9D8B030D-6E8A-4147-A177-3AD203B41FA5}">
                      <a16:colId xmlns:a16="http://schemas.microsoft.com/office/drawing/2014/main" val="2166035252"/>
                    </a:ext>
                  </a:extLst>
                </a:gridCol>
                <a:gridCol w="647874">
                  <a:extLst>
                    <a:ext uri="{9D8B030D-6E8A-4147-A177-3AD203B41FA5}">
                      <a16:colId xmlns:a16="http://schemas.microsoft.com/office/drawing/2014/main" val="694354499"/>
                    </a:ext>
                  </a:extLst>
                </a:gridCol>
                <a:gridCol w="647874">
                  <a:extLst>
                    <a:ext uri="{9D8B030D-6E8A-4147-A177-3AD203B41FA5}">
                      <a16:colId xmlns:a16="http://schemas.microsoft.com/office/drawing/2014/main" val="1094246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828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300" b="1" spc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Calabria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599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3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9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34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ia_G08_ENG_genera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42304E35-DB7F-C8EC-F9B6-037116431959}"/>
              </a:ext>
            </a:extLst>
          </p:cNvPr>
          <p:cNvSpPr/>
          <p:nvPr userDrawn="1"/>
        </p:nvSpPr>
        <p:spPr>
          <a:xfrm>
            <a:off x="7677150" y="1041558"/>
            <a:ext cx="4449748" cy="2225518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49804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algn="r">
              <a:defRPr/>
            </a:pPr>
            <a:endParaRPr lang="it-IT" sz="20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id="{37F9F32A-55F8-7E79-D3D7-D6879F2F6DA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77813531"/>
              </p:ext>
            </p:extLst>
          </p:nvPr>
        </p:nvGraphicFramePr>
        <p:xfrm>
          <a:off x="7677149" y="1041558"/>
          <a:ext cx="4449749" cy="210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51">
                  <a:extLst>
                    <a:ext uri="{9D8B030D-6E8A-4147-A177-3AD203B41FA5}">
                      <a16:colId xmlns:a16="http://schemas.microsoft.com/office/drawing/2014/main" val="1549482877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1140724889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554744895"/>
                    </a:ext>
                  </a:extLst>
                </a:gridCol>
              </a:tblGrid>
              <a:tr h="369000">
                <a:tc>
                  <a:txBody>
                    <a:bodyPr/>
                    <a:lstStyle/>
                    <a:p>
                      <a:endParaRPr lang="it-IT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CALABRIA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679002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eccellenti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244183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ESITO MEDIO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rgbClr val="FFFFFF"/>
                        </a:solidFill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44129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fragili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290122"/>
                  </a:ext>
                </a:extLst>
              </a:tr>
            </a:tbl>
          </a:graphicData>
        </a:graphic>
      </p:graphicFrame>
      <p:grpSp>
        <p:nvGrpSpPr>
          <p:cNvPr id="39" name="Group 4">
            <a:extLst>
              <a:ext uri="{FF2B5EF4-FFF2-40B4-BE49-F238E27FC236}">
                <a16:creationId xmlns:a16="http://schemas.microsoft.com/office/drawing/2014/main" id="{9CEC22C9-850B-5861-6C57-890B9B3A1C49}"/>
              </a:ext>
            </a:extLst>
          </p:cNvPr>
          <p:cNvGrpSpPr/>
          <p:nvPr userDrawn="1"/>
        </p:nvGrpSpPr>
        <p:grpSpPr>
          <a:xfrm>
            <a:off x="6520956" y="5420043"/>
            <a:ext cx="5605942" cy="1311841"/>
            <a:chOff x="-5681670" y="153466"/>
            <a:chExt cx="5420212" cy="2229061"/>
          </a:xfrm>
          <a:solidFill>
            <a:srgbClr val="5FABA5">
              <a:alpha val="83087"/>
            </a:srgbClr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B88A0D6-33A8-666E-B7B5-C0C84215803D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Ovale 31">
            <a:extLst>
              <a:ext uri="{FF2B5EF4-FFF2-40B4-BE49-F238E27FC236}">
                <a16:creationId xmlns:a16="http://schemas.microsoft.com/office/drawing/2014/main" id="{643405CD-7122-F7B7-DC6E-643645273406}"/>
              </a:ext>
            </a:extLst>
          </p:cNvPr>
          <p:cNvSpPr/>
          <p:nvPr userDrawn="1"/>
        </p:nvSpPr>
        <p:spPr>
          <a:xfrm>
            <a:off x="8476259" y="3581328"/>
            <a:ext cx="1440000" cy="1440000"/>
          </a:xfrm>
          <a:prstGeom prst="ellipse">
            <a:avLst/>
          </a:prstGeom>
          <a:solidFill>
            <a:srgbClr val="5FABA5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DC5292B3-852D-8AD7-2382-A659F79BAE6B}"/>
              </a:ext>
            </a:extLst>
          </p:cNvPr>
          <p:cNvSpPr/>
          <p:nvPr userDrawn="1"/>
        </p:nvSpPr>
        <p:spPr>
          <a:xfrm>
            <a:off x="8433784" y="3401505"/>
            <a:ext cx="2880000" cy="468000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Raggiunge A2</a:t>
            </a:r>
          </a:p>
        </p:txBody>
      </p:sp>
      <p:sp>
        <p:nvSpPr>
          <p:cNvPr id="18" name="Ovale 33">
            <a:extLst>
              <a:ext uri="{FF2B5EF4-FFF2-40B4-BE49-F238E27FC236}">
                <a16:creationId xmlns:a16="http://schemas.microsoft.com/office/drawing/2014/main" id="{1F675335-3233-6093-3796-0B315239B2BC}"/>
              </a:ext>
            </a:extLst>
          </p:cNvPr>
          <p:cNvSpPr/>
          <p:nvPr userDrawn="1"/>
        </p:nvSpPr>
        <p:spPr>
          <a:xfrm>
            <a:off x="9594881" y="3767762"/>
            <a:ext cx="1440000" cy="1440000"/>
          </a:xfrm>
          <a:prstGeom prst="ellipse">
            <a:avLst/>
          </a:prstGeom>
          <a:solidFill>
            <a:srgbClr val="D6BD24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CALABRIA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Immagine 35">
            <a:extLst>
              <a:ext uri="{FF2B5EF4-FFF2-40B4-BE49-F238E27FC236}">
                <a16:creationId xmlns:a16="http://schemas.microsoft.com/office/drawing/2014/main" id="{6847076F-0508-96A7-AD7D-5E097AA6C6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9977" y="4128088"/>
            <a:ext cx="377999" cy="648000"/>
          </a:xfrm>
          <a:prstGeom prst="rect">
            <a:avLst/>
          </a:prstGeom>
        </p:spPr>
      </p:pic>
      <p:pic>
        <p:nvPicPr>
          <p:cNvPr id="20" name="Immagine 37">
            <a:extLst>
              <a:ext uri="{FF2B5EF4-FFF2-40B4-BE49-F238E27FC236}">
                <a16:creationId xmlns:a16="http://schemas.microsoft.com/office/drawing/2014/main" id="{F369E240-572B-3D75-83E9-5E0A02454B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286" y="3809012"/>
            <a:ext cx="1309066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ia_G13_ENG_genera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42304E35-DB7F-C8EC-F9B6-037116431959}"/>
              </a:ext>
            </a:extLst>
          </p:cNvPr>
          <p:cNvSpPr/>
          <p:nvPr userDrawn="1"/>
        </p:nvSpPr>
        <p:spPr>
          <a:xfrm>
            <a:off x="7677150" y="1041558"/>
            <a:ext cx="4449748" cy="2225518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49804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algn="r">
              <a:defRPr/>
            </a:pPr>
            <a:endParaRPr lang="it-IT" sz="20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id="{37F9F32A-55F8-7E79-D3D7-D6879F2F6DA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478681"/>
              </p:ext>
            </p:extLst>
          </p:nvPr>
        </p:nvGraphicFramePr>
        <p:xfrm>
          <a:off x="7677149" y="1041558"/>
          <a:ext cx="4449749" cy="210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51">
                  <a:extLst>
                    <a:ext uri="{9D8B030D-6E8A-4147-A177-3AD203B41FA5}">
                      <a16:colId xmlns:a16="http://schemas.microsoft.com/office/drawing/2014/main" val="1549482877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1140724889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554744895"/>
                    </a:ext>
                  </a:extLst>
                </a:gridCol>
              </a:tblGrid>
              <a:tr h="369000">
                <a:tc>
                  <a:txBody>
                    <a:bodyPr/>
                    <a:lstStyle/>
                    <a:p>
                      <a:endParaRPr lang="it-IT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CALABRIA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679002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eccellenti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244183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ESITO MEDIO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rgbClr val="FFFFFF"/>
                        </a:solidFill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44129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fragili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290122"/>
                  </a:ext>
                </a:extLst>
              </a:tr>
            </a:tbl>
          </a:graphicData>
        </a:graphic>
      </p:graphicFrame>
      <p:grpSp>
        <p:nvGrpSpPr>
          <p:cNvPr id="39" name="Group 4">
            <a:extLst>
              <a:ext uri="{FF2B5EF4-FFF2-40B4-BE49-F238E27FC236}">
                <a16:creationId xmlns:a16="http://schemas.microsoft.com/office/drawing/2014/main" id="{9CEC22C9-850B-5861-6C57-890B9B3A1C49}"/>
              </a:ext>
            </a:extLst>
          </p:cNvPr>
          <p:cNvGrpSpPr/>
          <p:nvPr userDrawn="1"/>
        </p:nvGrpSpPr>
        <p:grpSpPr>
          <a:xfrm>
            <a:off x="6520956" y="5420043"/>
            <a:ext cx="5605942" cy="1311841"/>
            <a:chOff x="-5681670" y="153466"/>
            <a:chExt cx="5420212" cy="2229061"/>
          </a:xfrm>
          <a:solidFill>
            <a:srgbClr val="5FABA5">
              <a:alpha val="83087"/>
            </a:srgbClr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B88A0D6-33A8-666E-B7B5-C0C84215803D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e 31">
            <a:extLst>
              <a:ext uri="{FF2B5EF4-FFF2-40B4-BE49-F238E27FC236}">
                <a16:creationId xmlns:a16="http://schemas.microsoft.com/office/drawing/2014/main" id="{283EF1E7-7CA1-9438-E483-84B6684E96E8}"/>
              </a:ext>
            </a:extLst>
          </p:cNvPr>
          <p:cNvSpPr/>
          <p:nvPr userDrawn="1"/>
        </p:nvSpPr>
        <p:spPr>
          <a:xfrm>
            <a:off x="8476259" y="3581328"/>
            <a:ext cx="1440000" cy="1440000"/>
          </a:xfrm>
          <a:prstGeom prst="ellipse">
            <a:avLst/>
          </a:prstGeom>
          <a:solidFill>
            <a:srgbClr val="5FABA5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id="{AAA30A99-C5CE-1152-A97D-CD7CE8345828}"/>
              </a:ext>
            </a:extLst>
          </p:cNvPr>
          <p:cNvSpPr/>
          <p:nvPr userDrawn="1"/>
        </p:nvSpPr>
        <p:spPr>
          <a:xfrm>
            <a:off x="8433784" y="3401505"/>
            <a:ext cx="2880000" cy="468000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Raggiunge B2</a:t>
            </a:r>
          </a:p>
        </p:txBody>
      </p:sp>
      <p:sp>
        <p:nvSpPr>
          <p:cNvPr id="13" name="Ovale 33">
            <a:extLst>
              <a:ext uri="{FF2B5EF4-FFF2-40B4-BE49-F238E27FC236}">
                <a16:creationId xmlns:a16="http://schemas.microsoft.com/office/drawing/2014/main" id="{2F879160-222A-A790-F601-18F14044A6D3}"/>
              </a:ext>
            </a:extLst>
          </p:cNvPr>
          <p:cNvSpPr/>
          <p:nvPr userDrawn="1"/>
        </p:nvSpPr>
        <p:spPr>
          <a:xfrm>
            <a:off x="9594881" y="3767762"/>
            <a:ext cx="1440000" cy="1440000"/>
          </a:xfrm>
          <a:prstGeom prst="ellipse">
            <a:avLst/>
          </a:prstGeom>
          <a:solidFill>
            <a:srgbClr val="D6BD24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CALABRIA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4" name="Immagine 35">
            <a:extLst>
              <a:ext uri="{FF2B5EF4-FFF2-40B4-BE49-F238E27FC236}">
                <a16:creationId xmlns:a16="http://schemas.microsoft.com/office/drawing/2014/main" id="{3295954F-91D8-FB76-57DB-D91408C629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9977" y="4128088"/>
            <a:ext cx="377999" cy="648000"/>
          </a:xfrm>
          <a:prstGeom prst="rect">
            <a:avLst/>
          </a:prstGeom>
        </p:spPr>
      </p:pic>
      <p:pic>
        <p:nvPicPr>
          <p:cNvPr id="15" name="Immagine 37">
            <a:extLst>
              <a:ext uri="{FF2B5EF4-FFF2-40B4-BE49-F238E27FC236}">
                <a16:creationId xmlns:a16="http://schemas.microsoft.com/office/drawing/2014/main" id="{7FA2CDBD-1512-AC07-0E9A-35D1178B84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286" y="3809012"/>
            <a:ext cx="1309066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53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08_ENG_nel_tem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E027091-2351-B387-7F81-3877B7645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54428" y="1070614"/>
            <a:ext cx="1080000" cy="1080000"/>
            <a:chOff x="8598750" y="3760381"/>
            <a:chExt cx="1081894" cy="108189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903E0B8-C5B2-6C56-DEBD-DE513CB94A1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5FABA5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2D4BD1-9E08-9C4A-F42E-29CCB6E506F1}"/>
                </a:ext>
              </a:extLst>
            </p:cNvPr>
            <p:cNvSpPr txBox="1"/>
            <p:nvPr userDrawn="1"/>
          </p:nvSpPr>
          <p:spPr>
            <a:xfrm>
              <a:off x="8617026" y="3892398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02E630F-F24E-890D-4658-5B1FE7ECF6DC}"/>
              </a:ext>
            </a:extLst>
          </p:cNvPr>
          <p:cNvSpPr/>
          <p:nvPr userDrawn="1"/>
        </p:nvSpPr>
        <p:spPr>
          <a:xfrm>
            <a:off x="7008081" y="955187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C860FB-C683-99C6-2AEA-A251825CDC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843" y="1203780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6722D56-71CD-D407-BEA1-9EFB4C09F0C1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48B05EA-AA83-319F-13DA-5DC7A5ADB3A4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5611ED4-8D38-FB8D-E60B-3EEC40D2B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7442" y="5246712"/>
            <a:ext cx="1359861" cy="1359861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18681-8734-E6CD-7248-E5DE049EC9A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D26EFACD-8682-133B-8893-96B9D9B39CDE}"/>
                </a:ext>
              </a:extLst>
            </p:cNvPr>
            <p:cNvSpPr txBox="1"/>
            <p:nvPr userDrawn="1"/>
          </p:nvSpPr>
          <p:spPr>
            <a:xfrm>
              <a:off x="8601463" y="3865151"/>
              <a:ext cx="921058" cy="367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1" name="Freeform 22">
            <a:extLst>
              <a:ext uri="{FF2B5EF4-FFF2-40B4-BE49-F238E27FC236}">
                <a16:creationId xmlns:a16="http://schemas.microsoft.com/office/drawing/2014/main" id="{3172B995-793B-05FF-FD18-97569F595E4D}"/>
              </a:ext>
            </a:extLst>
          </p:cNvPr>
          <p:cNvSpPr/>
          <p:nvPr userDrawn="1"/>
        </p:nvSpPr>
        <p:spPr>
          <a:xfrm>
            <a:off x="10484365" y="5005974"/>
            <a:ext cx="1245951" cy="434006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7822BFED-3390-7515-72A2-F1217C66C4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84663" y="5353244"/>
            <a:ext cx="1358839" cy="1359861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D0A3D39-4E58-15F5-C5F6-28419E1E2E05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F2A2850-0F6E-D72E-FE09-627E43107A36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2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8C52701-293C-B1AC-6FAF-3A4671B256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58502" y="2431480"/>
            <a:ext cx="1080000" cy="1080000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B3F215B-5F02-2E2F-FA57-1FCC6B7773A8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E3CC5329-F473-CCBF-329B-CE7E788F7E5D}"/>
                </a:ext>
              </a:extLst>
            </p:cNvPr>
            <p:cNvSpPr txBox="1"/>
            <p:nvPr userDrawn="1"/>
          </p:nvSpPr>
          <p:spPr>
            <a:xfrm>
              <a:off x="8617026" y="3892332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06389493-2D61-F0DE-A934-17D92DE1D5C5}"/>
              </a:ext>
            </a:extLst>
          </p:cNvPr>
          <p:cNvSpPr/>
          <p:nvPr userDrawn="1"/>
        </p:nvSpPr>
        <p:spPr>
          <a:xfrm>
            <a:off x="8212155" y="2316053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324C2715-786B-68A4-6F52-67D6DBA83E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55917" y="2564646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CECCA605-DADD-5C21-9927-949144DC0C54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9392E90F-5470-8D2B-0A38-82E7005ED98F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1A1F6868-84B4-3024-8F19-6CB3E1EAB2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72010" y="3792808"/>
            <a:ext cx="1080000" cy="1080000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38EAC103-A2E0-FBA0-36B3-654920938890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324F4242-C9A8-5117-EA71-A89EB9745476}"/>
                </a:ext>
              </a:extLst>
            </p:cNvPr>
            <p:cNvSpPr txBox="1"/>
            <p:nvPr userDrawn="1"/>
          </p:nvSpPr>
          <p:spPr>
            <a:xfrm>
              <a:off x="8617026" y="3895409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85" name="Freeform 22">
            <a:extLst>
              <a:ext uri="{FF2B5EF4-FFF2-40B4-BE49-F238E27FC236}">
                <a16:creationId xmlns:a16="http://schemas.microsoft.com/office/drawing/2014/main" id="{344BD4FC-E362-B322-4D54-C03FB0835AEA}"/>
              </a:ext>
            </a:extLst>
          </p:cNvPr>
          <p:cNvSpPr/>
          <p:nvPr userDrawn="1"/>
        </p:nvSpPr>
        <p:spPr>
          <a:xfrm>
            <a:off x="9425663" y="3677381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608F3431-182C-B152-5C1F-AED9E077F9D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9425" y="3925974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DA1C13EE-2B07-46CA-963B-2695B3CFAAA0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16555A26-1B3D-7A64-D20F-FFEECD143A4A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FE01BA-EF30-DAB4-7E9F-3646F4125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869" y="3813852"/>
            <a:ext cx="2380120" cy="2879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D75906-3668-9E73-0106-DAFFA5644B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476" y="1692006"/>
            <a:ext cx="71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6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3_ENG_nel_tem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E027091-2351-B387-7F81-3877B7645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01961" y="1266566"/>
            <a:ext cx="1080000" cy="1080000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903E0B8-C5B2-6C56-DEBD-DE513CB94A1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2D4BD1-9E08-9C4A-F42E-29CCB6E506F1}"/>
                </a:ext>
              </a:extLst>
            </p:cNvPr>
            <p:cNvSpPr txBox="1"/>
            <p:nvPr userDrawn="1"/>
          </p:nvSpPr>
          <p:spPr>
            <a:xfrm>
              <a:off x="8617026" y="3894450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02E630F-F24E-890D-4658-5B1FE7ECF6DC}"/>
              </a:ext>
            </a:extLst>
          </p:cNvPr>
          <p:cNvSpPr/>
          <p:nvPr userDrawn="1"/>
        </p:nvSpPr>
        <p:spPr>
          <a:xfrm>
            <a:off x="7455614" y="1151139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C860FB-C683-99C6-2AEA-A251825CDC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99376" y="1399732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6722D56-71CD-D407-BEA1-9EFB4C09F0C1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48B05EA-AA83-319F-13DA-5DC7A5ADB3A4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5611ED4-8D38-FB8D-E60B-3EEC40D2B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7442" y="5009321"/>
            <a:ext cx="1359861" cy="1359861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18681-8734-E6CD-7248-E5DE049EC9A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D26EFACD-8682-133B-8893-96B9D9B39CDE}"/>
                </a:ext>
              </a:extLst>
            </p:cNvPr>
            <p:cNvSpPr txBox="1"/>
            <p:nvPr userDrawn="1"/>
          </p:nvSpPr>
          <p:spPr>
            <a:xfrm>
              <a:off x="8601463" y="3867849"/>
              <a:ext cx="921058" cy="367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1" name="Freeform 22">
            <a:extLst>
              <a:ext uri="{FF2B5EF4-FFF2-40B4-BE49-F238E27FC236}">
                <a16:creationId xmlns:a16="http://schemas.microsoft.com/office/drawing/2014/main" id="{3172B995-793B-05FF-FD18-97569F595E4D}"/>
              </a:ext>
            </a:extLst>
          </p:cNvPr>
          <p:cNvSpPr/>
          <p:nvPr userDrawn="1"/>
        </p:nvSpPr>
        <p:spPr>
          <a:xfrm>
            <a:off x="10484365" y="4768583"/>
            <a:ext cx="1245951" cy="434006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7822BFED-3390-7515-72A2-F1217C66C4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84663" y="5115853"/>
            <a:ext cx="1358839" cy="1359861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D0A3D39-4E58-15F5-C5F6-28419E1E2E05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F2A2850-0F6E-D72E-FE09-627E43107A36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2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8C52701-293C-B1AC-6FAF-3A4671B256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55366" y="3022114"/>
            <a:ext cx="1080000" cy="1080000"/>
            <a:chOff x="8598750" y="3760381"/>
            <a:chExt cx="1081894" cy="1081894"/>
          </a:xfrm>
          <a:solidFill>
            <a:srgbClr val="5FABA5"/>
          </a:solidFill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B3F215B-5F02-2E2F-FA57-1FCC6B7773A8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E3CC5329-F473-CCBF-329B-CE7E788F7E5D}"/>
                </a:ext>
              </a:extLst>
            </p:cNvPr>
            <p:cNvSpPr txBox="1"/>
            <p:nvPr userDrawn="1"/>
          </p:nvSpPr>
          <p:spPr>
            <a:xfrm>
              <a:off x="8617026" y="3895704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06389493-2D61-F0DE-A934-17D92DE1D5C5}"/>
              </a:ext>
            </a:extLst>
          </p:cNvPr>
          <p:cNvSpPr/>
          <p:nvPr userDrawn="1"/>
        </p:nvSpPr>
        <p:spPr>
          <a:xfrm>
            <a:off x="9109019" y="2906687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5FABA5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324C2715-786B-68A4-6F52-67D6DBA83E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52781" y="3155280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CECCA605-DADD-5C21-9927-949144DC0C54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9392E90F-5470-8D2B-0A38-82E7005ED98F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4615F4-171B-2207-81B9-01E0183CB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476" y="1692006"/>
            <a:ext cx="714000" cy="122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E3C125-1FDE-F07C-9CDB-4676359E8D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869" y="3813852"/>
            <a:ext cx="2380120" cy="28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4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ia_ENG_riepilogo_livel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CFEDC516-A9BC-BB7B-8A47-FEB66C0D9986}"/>
              </a:ext>
            </a:extLst>
          </p:cNvPr>
          <p:cNvGrpSpPr/>
          <p:nvPr userDrawn="1"/>
        </p:nvGrpSpPr>
        <p:grpSpPr>
          <a:xfrm>
            <a:off x="7551092" y="999241"/>
            <a:ext cx="4572000" cy="5656083"/>
            <a:chOff x="-5681670" y="153466"/>
            <a:chExt cx="5420212" cy="2229061"/>
          </a:xfrm>
          <a:solidFill>
            <a:srgbClr val="5FABA5">
              <a:alpha val="70000"/>
            </a:srgbClr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058B0CB-6268-A15B-D504-8A582FEE863E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003542-C2D9-A95D-7C00-8F987448DBB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7594910"/>
              </p:ext>
            </p:extLst>
          </p:nvPr>
        </p:nvGraphicFramePr>
        <p:xfrm>
          <a:off x="7634917" y="1184594"/>
          <a:ext cx="4350604" cy="120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43612">
                  <a:extLst>
                    <a:ext uri="{9D8B030D-6E8A-4147-A177-3AD203B41FA5}">
                      <a16:colId xmlns:a16="http://schemas.microsoft.com/office/drawing/2014/main" val="1912166800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3823359078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36022221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166035252"/>
                    </a:ext>
                  </a:extLst>
                </a:gridCol>
              </a:tblGrid>
              <a:tr h="402000">
                <a:tc>
                  <a:txBody>
                    <a:bodyPr/>
                    <a:lstStyle/>
                    <a:p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828847"/>
                  </a:ext>
                </a:extLst>
              </a:tr>
              <a:tr h="402000">
                <a:tc>
                  <a:txBody>
                    <a:bodyPr/>
                    <a:lstStyle/>
                    <a:p>
                      <a:pPr algn="l"/>
                      <a:r>
                        <a:rPr lang="it-IT" sz="1300" b="1" spc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Calabria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599059"/>
                  </a:ext>
                </a:extLst>
              </a:tr>
              <a:tr h="402000">
                <a:tc>
                  <a:txBody>
                    <a:bodyPr/>
                    <a:lstStyle/>
                    <a:p>
                      <a:pPr algn="l"/>
                      <a:r>
                        <a:rPr lang="it-IT" sz="13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79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92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ccellenti_fragi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97766B3-93A5-7AB7-56B0-350B02D46A57}"/>
              </a:ext>
            </a:extLst>
          </p:cNvPr>
          <p:cNvGrpSpPr/>
          <p:nvPr userDrawn="1"/>
        </p:nvGrpSpPr>
        <p:grpSpPr>
          <a:xfrm>
            <a:off x="7550868" y="999241"/>
            <a:ext cx="4572000" cy="5656083"/>
            <a:chOff x="-5681670" y="153466"/>
            <a:chExt cx="5420212" cy="2229061"/>
          </a:xfrm>
          <a:solidFill>
            <a:srgbClr val="0D4A91">
              <a:alpha val="70000"/>
            </a:srgb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3B6E664-1D77-66CD-40F1-6FC396D24675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22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DDE3823-1EDB-C5F9-7591-C2BF994CD9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interni, persona, pianoforte, mano&#10;&#10;Descrizione generata automaticamente">
            <a:extLst>
              <a:ext uri="{FF2B5EF4-FFF2-40B4-BE49-F238E27FC236}">
                <a16:creationId xmlns:a16="http://schemas.microsoft.com/office/drawing/2014/main" id="{A0F69A25-018A-A14D-47B4-580084162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261CC74-D65C-AA01-B1AA-3190301CF5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685800" y="685800"/>
            <a:ext cx="1126190" cy="1372009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2DEE14A-F338-8AFF-D6B4-9ED2E5D3488E}"/>
              </a:ext>
            </a:extLst>
          </p:cNvPr>
          <p:cNvSpPr txBox="1"/>
          <p:nvPr userDrawn="1"/>
        </p:nvSpPr>
        <p:spPr>
          <a:xfrm>
            <a:off x="1277225" y="1217931"/>
            <a:ext cx="9637551" cy="504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400" b="1" spc="217" dirty="0">
                <a:solidFill>
                  <a:srgbClr val="024A91"/>
                </a:solidFill>
                <a:effectLst>
                  <a:outerShdw blurRad="50800" dist="38100" dir="8100000" algn="tr" rotWithShape="0">
                    <a:schemeClr val="bg2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RAPPORTO INVALSI </a:t>
            </a:r>
          </a:p>
          <a:p>
            <a:pPr algn="ctr">
              <a:lnSpc>
                <a:spcPct val="100000"/>
              </a:lnSpc>
            </a:pPr>
            <a:r>
              <a:rPr lang="it-IT" sz="4400" b="1" spc="217" dirty="0">
                <a:solidFill>
                  <a:srgbClr val="024A91"/>
                </a:solidFill>
                <a:effectLst>
                  <a:outerShdw blurRad="50800" dist="38100" dir="8100000" algn="tr" rotWithShape="0">
                    <a:schemeClr val="bg2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SUGLI ESITI DELLE RILEVAZIONI NAZIONALI DEGLI APPRENDIMENTI 2022</a:t>
            </a:r>
          </a:p>
          <a:p>
            <a:pPr algn="ctr">
              <a:lnSpc>
                <a:spcPct val="100000"/>
              </a:lnSpc>
            </a:pPr>
            <a:endParaRPr lang="it-IT" sz="3600" b="1" spc="217" dirty="0">
              <a:solidFill>
                <a:srgbClr val="024A91"/>
              </a:solidFill>
              <a:effectLst>
                <a:outerShdw blurRad="50800" dist="38100" dir="8100000" algn="tr" rotWithShape="0">
                  <a:schemeClr val="bg2">
                    <a:alpha val="40000"/>
                  </a:schemeClr>
                </a:outerShdw>
              </a:effectLst>
              <a:latin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3600" b="1" spc="217" dirty="0">
              <a:solidFill>
                <a:srgbClr val="024A91"/>
              </a:solidFill>
              <a:effectLst>
                <a:outerShdw blurRad="50800" dist="38100" dir="8100000" algn="tr" rotWithShape="0">
                  <a:schemeClr val="bg2">
                    <a:alpha val="40000"/>
                  </a:schemeClr>
                </a:outerShdw>
              </a:effectLst>
              <a:latin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3600" b="1" spc="217" dirty="0">
                <a:solidFill>
                  <a:srgbClr val="024A91"/>
                </a:solidFill>
                <a:effectLst>
                  <a:outerShdw blurRad="50800" dist="38100" dir="8100000" algn="tr" rotWithShape="0">
                    <a:schemeClr val="bg2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I risultati della Calabria</a:t>
            </a:r>
            <a:endParaRPr lang="en-US" sz="3600" b="1" spc="217" dirty="0">
              <a:solidFill>
                <a:srgbClr val="024A91"/>
              </a:solidFill>
              <a:effectLst>
                <a:outerShdw blurRad="50800" dist="38100" dir="8100000" algn="tr" rotWithShape="0">
                  <a:schemeClr val="bg2">
                    <a:alpha val="40000"/>
                  </a:schemeClr>
                </a:outerShdw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40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DDE3823-1EDB-C5F9-7591-C2BF994CD9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interni, persona, pianoforte, mano&#10;&#10;Descrizione generata automaticamente">
            <a:extLst>
              <a:ext uri="{FF2B5EF4-FFF2-40B4-BE49-F238E27FC236}">
                <a16:creationId xmlns:a16="http://schemas.microsoft.com/office/drawing/2014/main" id="{A0F69A25-018A-A14D-47B4-580084162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08_Met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82F486-BE98-58F6-D9A1-52C4621D4A21}"/>
              </a:ext>
            </a:extLst>
          </p:cNvPr>
          <p:cNvSpPr/>
          <p:nvPr userDrawn="1"/>
        </p:nvSpPr>
        <p:spPr>
          <a:xfrm>
            <a:off x="2650840" y="2552613"/>
            <a:ext cx="4710547" cy="2828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817FFAE-68E6-469F-D0CC-534F90C9ED3B}"/>
              </a:ext>
            </a:extLst>
          </p:cNvPr>
          <p:cNvSpPr txBox="1"/>
          <p:nvPr userDrawn="1"/>
        </p:nvSpPr>
        <p:spPr>
          <a:xfrm>
            <a:off x="635748" y="5344461"/>
            <a:ext cx="1771755" cy="2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MEDIA	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5F8DC962-0C62-8245-DA9F-BD5718F3F577}"/>
              </a:ext>
            </a:extLst>
          </p:cNvPr>
          <p:cNvSpPr txBox="1"/>
          <p:nvPr userDrawn="1"/>
        </p:nvSpPr>
        <p:spPr>
          <a:xfrm>
            <a:off x="7194607" y="5558141"/>
            <a:ext cx="4488298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ITALIANO E MATEMATICA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603D339C-378B-EF78-4A6A-08D4704BB652}"/>
              </a:ext>
            </a:extLst>
          </p:cNvPr>
          <p:cNvSpPr txBox="1"/>
          <p:nvPr userDrawn="1"/>
        </p:nvSpPr>
        <p:spPr>
          <a:xfrm>
            <a:off x="7920540" y="3168995"/>
            <a:ext cx="40688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INGLESE </a:t>
            </a:r>
          </a:p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(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reading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 e 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listening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54B42BE-D99A-4802-F783-1F04CC08E827}"/>
              </a:ext>
            </a:extLst>
          </p:cNvPr>
          <p:cNvSpPr txBox="1"/>
          <p:nvPr userDrawn="1"/>
        </p:nvSpPr>
        <p:spPr>
          <a:xfrm>
            <a:off x="7194606" y="5869832"/>
            <a:ext cx="4563295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it-IT" b="1" dirty="0"/>
              <a:t>Livello 1 </a:t>
            </a:r>
            <a:r>
              <a:rPr lang="it-IT" b="0" dirty="0"/>
              <a:t>e</a:t>
            </a:r>
            <a:r>
              <a:rPr lang="it-IT" b="1" dirty="0"/>
              <a:t> 2</a:t>
            </a:r>
            <a:r>
              <a:rPr lang="it-IT" dirty="0"/>
              <a:t>: competenze non adeguate</a:t>
            </a:r>
          </a:p>
          <a:p>
            <a:pPr lvl="0"/>
            <a:r>
              <a:rPr lang="it-IT" b="1" dirty="0"/>
              <a:t>Livello 3</a:t>
            </a:r>
            <a:r>
              <a:rPr lang="it-IT" dirty="0"/>
              <a:t>: competenze adeguate</a:t>
            </a:r>
          </a:p>
          <a:p>
            <a:pPr lvl="0"/>
            <a:r>
              <a:rPr lang="it-IT" b="1" dirty="0"/>
              <a:t>Livello 4 </a:t>
            </a:r>
            <a:r>
              <a:rPr lang="it-IT" b="0" dirty="0"/>
              <a:t>e</a:t>
            </a:r>
            <a:r>
              <a:rPr lang="it-IT" b="1" dirty="0"/>
              <a:t> 5</a:t>
            </a:r>
            <a:r>
              <a:rPr lang="it-IT" dirty="0"/>
              <a:t>: competenze elevate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10C7180-3E88-4ACB-F78F-EF50427B7245}"/>
              </a:ext>
            </a:extLst>
          </p:cNvPr>
          <p:cNvSpPr txBox="1"/>
          <p:nvPr userDrawn="1"/>
        </p:nvSpPr>
        <p:spPr>
          <a:xfrm>
            <a:off x="635748" y="5714539"/>
            <a:ext cx="3468919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Modello basato sugli esiti del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2018</a:t>
            </a: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Punteggio medio pari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200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Deviazione standard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C77A122B-140D-8E3B-B655-15851FAC3BAB}"/>
              </a:ext>
            </a:extLst>
          </p:cNvPr>
          <p:cNvSpPr txBox="1"/>
          <p:nvPr userDrawn="1"/>
        </p:nvSpPr>
        <p:spPr>
          <a:xfrm>
            <a:off x="7896817" y="3732255"/>
            <a:ext cx="4295184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lvl="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marL="285750" marR="0" lvl="0" indent="-285750" algn="l" defTabSz="536575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pre-A1</a:t>
            </a:r>
            <a:r>
              <a:rPr lang="it-IT" dirty="0"/>
              <a:t>: competenze del tutto inadeguate</a:t>
            </a:r>
          </a:p>
          <a:p>
            <a:pPr marL="285750" marR="0" lvl="0" indent="-28575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A1</a:t>
            </a:r>
            <a:r>
              <a:rPr lang="it-IT" dirty="0"/>
              <a:t>: competenze non adeguate</a:t>
            </a:r>
          </a:p>
          <a:p>
            <a:pPr marL="285750" marR="0" lvl="0" indent="-28575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A2</a:t>
            </a:r>
            <a:r>
              <a:rPr lang="it-IT" dirty="0"/>
              <a:t>: competenze adeguate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636F39A-1427-67E2-D646-E0619907A855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3496" y="2810153"/>
            <a:ext cx="0" cy="2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F403352-F469-20D5-79A4-46A3554CA936}"/>
              </a:ext>
            </a:extLst>
          </p:cNvPr>
          <p:cNvCxnSpPr>
            <a:cxnSpLocks/>
          </p:cNvCxnSpPr>
          <p:nvPr userDrawn="1"/>
        </p:nvCxnSpPr>
        <p:spPr>
          <a:xfrm>
            <a:off x="3218884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0ED1792-BAE9-B067-9F9A-51430C86DD13}"/>
              </a:ext>
            </a:extLst>
          </p:cNvPr>
          <p:cNvCxnSpPr/>
          <p:nvPr userDrawn="1"/>
        </p:nvCxnSpPr>
        <p:spPr>
          <a:xfrm>
            <a:off x="3218884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824822-91F0-E9D0-50A4-244F06DE3D7B}"/>
              </a:ext>
            </a:extLst>
          </p:cNvPr>
          <p:cNvSpPr txBox="1"/>
          <p:nvPr userDrawn="1"/>
        </p:nvSpPr>
        <p:spPr>
          <a:xfrm>
            <a:off x="2820977" y="3972595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</a:rPr>
              <a:t>200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0F34E1-DEE9-0F60-8A5D-4ED1576FAD7D}"/>
              </a:ext>
            </a:extLst>
          </p:cNvPr>
          <p:cNvSpPr txBox="1"/>
          <p:nvPr userDrawn="1"/>
        </p:nvSpPr>
        <p:spPr>
          <a:xfrm rot="16200000">
            <a:off x="2355838" y="3853519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Punteggio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EA5C47-5D90-12CB-B816-83A9851DE2C8}"/>
              </a:ext>
            </a:extLst>
          </p:cNvPr>
          <p:cNvSpPr txBox="1"/>
          <p:nvPr userDrawn="1"/>
        </p:nvSpPr>
        <p:spPr>
          <a:xfrm>
            <a:off x="5418241" y="3862968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endParaRPr lang="it-IT" sz="11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FC765BD-C6DB-CE3A-FECF-5D06E5A294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808017" y="4181987"/>
            <a:ext cx="1268384" cy="1256295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1271ED2-BCC0-94C4-AEAD-F210EDBADA82}"/>
              </a:ext>
            </a:extLst>
          </p:cNvPr>
          <p:cNvSpPr txBox="1"/>
          <p:nvPr userDrawn="1"/>
        </p:nvSpPr>
        <p:spPr>
          <a:xfrm>
            <a:off x="2816435" y="4898037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7E9901-308B-B2A4-148F-08479DA2D856}"/>
              </a:ext>
            </a:extLst>
          </p:cNvPr>
          <p:cNvSpPr txBox="1"/>
          <p:nvPr userDrawn="1"/>
        </p:nvSpPr>
        <p:spPr>
          <a:xfrm>
            <a:off x="2803225" y="304715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300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6D2216C-8AC0-9995-CBD2-DC7BFA64BAF7}"/>
              </a:ext>
            </a:extLst>
          </p:cNvPr>
          <p:cNvCxnSpPr/>
          <p:nvPr userDrawn="1"/>
        </p:nvCxnSpPr>
        <p:spPr>
          <a:xfrm>
            <a:off x="1751720" y="2268115"/>
            <a:ext cx="7354834" cy="0"/>
          </a:xfrm>
          <a:prstGeom prst="straightConnector1">
            <a:avLst/>
          </a:prstGeom>
          <a:ln w="57150" cap="rnd">
            <a:solidFill>
              <a:srgbClr val="015196"/>
            </a:solidFill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B27BEE-ED6C-FA46-8C12-06C23DDCD1CD}"/>
              </a:ext>
            </a:extLst>
          </p:cNvPr>
          <p:cNvSpPr txBox="1"/>
          <p:nvPr userDrawn="1"/>
        </p:nvSpPr>
        <p:spPr>
          <a:xfrm>
            <a:off x="3781585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2019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1AD081-DC25-61A8-269E-04DF88CF4278}"/>
              </a:ext>
            </a:extLst>
          </p:cNvPr>
          <p:cNvSpPr txBox="1"/>
          <p:nvPr userDrawn="1"/>
        </p:nvSpPr>
        <p:spPr>
          <a:xfrm>
            <a:off x="5087071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3605594-EC93-62CD-F0BE-C7D94E3FC694}"/>
              </a:ext>
            </a:extLst>
          </p:cNvPr>
          <p:cNvSpPr txBox="1"/>
          <p:nvPr userDrawn="1"/>
        </p:nvSpPr>
        <p:spPr>
          <a:xfrm>
            <a:off x="6392557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5137452-244E-BC36-9273-EBECDA7476C1}"/>
              </a:ext>
            </a:extLst>
          </p:cNvPr>
          <p:cNvSpPr txBox="1"/>
          <p:nvPr userDrawn="1"/>
        </p:nvSpPr>
        <p:spPr>
          <a:xfrm>
            <a:off x="7698042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5D786B-E766-AE86-B49A-B0BD8BB72F97}"/>
              </a:ext>
            </a:extLst>
          </p:cNvPr>
          <p:cNvSpPr txBox="1"/>
          <p:nvPr userDrawn="1"/>
        </p:nvSpPr>
        <p:spPr>
          <a:xfrm>
            <a:off x="2476100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2018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C9AA258-900C-0F60-B264-87FC0D75B112}"/>
              </a:ext>
            </a:extLst>
          </p:cNvPr>
          <p:cNvCxnSpPr>
            <a:cxnSpLocks/>
          </p:cNvCxnSpPr>
          <p:nvPr userDrawn="1"/>
        </p:nvCxnSpPr>
        <p:spPr>
          <a:xfrm>
            <a:off x="2789384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B402934-49DA-B5C2-B469-CB52120BD3E9}"/>
              </a:ext>
            </a:extLst>
          </p:cNvPr>
          <p:cNvCxnSpPr>
            <a:cxnSpLocks/>
          </p:cNvCxnSpPr>
          <p:nvPr userDrawn="1"/>
        </p:nvCxnSpPr>
        <p:spPr>
          <a:xfrm>
            <a:off x="4114803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7DE381A2-2C14-114B-2BEE-6DBE76ABFDF3}"/>
              </a:ext>
            </a:extLst>
          </p:cNvPr>
          <p:cNvCxnSpPr>
            <a:cxnSpLocks/>
          </p:cNvCxnSpPr>
          <p:nvPr userDrawn="1"/>
        </p:nvCxnSpPr>
        <p:spPr>
          <a:xfrm>
            <a:off x="5412510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DAFC77-4446-8E35-1D59-317802CC10B6}"/>
              </a:ext>
            </a:extLst>
          </p:cNvPr>
          <p:cNvCxnSpPr>
            <a:cxnSpLocks/>
          </p:cNvCxnSpPr>
          <p:nvPr userDrawn="1"/>
        </p:nvCxnSpPr>
        <p:spPr>
          <a:xfrm>
            <a:off x="6710219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92D709B-AAC2-9D49-2651-9FD38E61A3F7}"/>
              </a:ext>
            </a:extLst>
          </p:cNvPr>
          <p:cNvCxnSpPr>
            <a:cxnSpLocks/>
          </p:cNvCxnSpPr>
          <p:nvPr userDrawn="1"/>
        </p:nvCxnSpPr>
        <p:spPr>
          <a:xfrm>
            <a:off x="8035636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2584216-A7C5-E0CD-7195-07636F86B0E6}"/>
              </a:ext>
            </a:extLst>
          </p:cNvPr>
          <p:cNvSpPr txBox="1"/>
          <p:nvPr userDrawn="1"/>
        </p:nvSpPr>
        <p:spPr>
          <a:xfrm>
            <a:off x="2111103" y="1003218"/>
            <a:ext cx="1357747" cy="60016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Anno di ancoraggio della scala di misura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F95252E0-C31B-AB4B-2AE1-B484B8D9AF37}"/>
              </a:ext>
            </a:extLst>
          </p:cNvPr>
          <p:cNvSpPr txBox="1"/>
          <p:nvPr userDrawn="1"/>
        </p:nvSpPr>
        <p:spPr>
          <a:xfrm>
            <a:off x="365751" y="1638595"/>
            <a:ext cx="1771755" cy="58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METRICA	</a:t>
            </a:r>
            <a:endParaRPr lang="en-US" sz="1866" b="1" dirty="0">
              <a:solidFill>
                <a:srgbClr val="0D4A91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FB3441D-3266-F8E4-8FB4-9805904D29CB}"/>
              </a:ext>
            </a:extLst>
          </p:cNvPr>
          <p:cNvSpPr txBox="1"/>
          <p:nvPr userDrawn="1"/>
        </p:nvSpPr>
        <p:spPr>
          <a:xfrm>
            <a:off x="5175062" y="1933723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E6FCEE5A-9568-61CF-18ED-A7E06365B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248" y="2814320"/>
            <a:ext cx="386715" cy="2339995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ECAB3A6-2EF7-5BA7-9B95-536C673BBD81}"/>
              </a:ext>
            </a:extLst>
          </p:cNvPr>
          <p:cNvCxnSpPr>
            <a:cxnSpLocks/>
          </p:cNvCxnSpPr>
          <p:nvPr userDrawn="1"/>
        </p:nvCxnSpPr>
        <p:spPr>
          <a:xfrm>
            <a:off x="7139999" y="3301320"/>
            <a:ext cx="720000" cy="0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D2F139A9-DF61-DEE4-61BB-D6171072FD11}"/>
              </a:ext>
            </a:extLst>
          </p:cNvPr>
          <p:cNvSpPr/>
          <p:nvPr userDrawn="1"/>
        </p:nvSpPr>
        <p:spPr>
          <a:xfrm>
            <a:off x="6638906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337D9FA5-82BC-697A-0E36-579DB6EAD2B4}"/>
              </a:ext>
            </a:extLst>
          </p:cNvPr>
          <p:cNvSpPr/>
          <p:nvPr userDrawn="1"/>
        </p:nvSpPr>
        <p:spPr>
          <a:xfrm>
            <a:off x="6088472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A83B8697-B155-3A05-997E-1BA91DA71E56}"/>
              </a:ext>
            </a:extLst>
          </p:cNvPr>
          <p:cNvCxnSpPr>
            <a:cxnSpLocks/>
            <a:stCxn id="38" idx="2"/>
          </p:cNvCxnSpPr>
          <p:nvPr userDrawn="1"/>
        </p:nvCxnSpPr>
        <p:spPr>
          <a:xfrm rot="16200000" flipH="1">
            <a:off x="6486619" y="5112194"/>
            <a:ext cx="453667" cy="751026"/>
          </a:xfrm>
          <a:prstGeom prst="bentConnector2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F804313-EC40-C837-2970-5F2E9FC52951}"/>
              </a:ext>
            </a:extLst>
          </p:cNvPr>
          <p:cNvSpPr txBox="1"/>
          <p:nvPr userDrawn="1"/>
        </p:nvSpPr>
        <p:spPr>
          <a:xfrm>
            <a:off x="3932170" y="1148101"/>
            <a:ext cx="4355531" cy="273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defTabSz="609630">
              <a:lnSpc>
                <a:spcPts val="2426"/>
              </a:lnSpc>
              <a:spcBef>
                <a:spcPct val="0"/>
              </a:spcBef>
              <a:defRPr sz="1600" b="1">
                <a:solidFill>
                  <a:srgbClr val="0D4A91"/>
                </a:solidFill>
                <a:latin typeface="Verdana" panose="020B0604030504040204" pitchFamily="34" charset="0"/>
              </a:defRPr>
            </a:lvl1pPr>
          </a:lstStyle>
          <a:p>
            <a:pPr lvl="0" algn="ctr"/>
            <a:r>
              <a:rPr lang="it-IT" sz="1600" b="1" u="none" dirty="0">
                <a:solidFill>
                  <a:schemeClr val="tx1"/>
                </a:solidFill>
              </a:rPr>
              <a:t>Confrontabilità</a:t>
            </a:r>
            <a:r>
              <a:rPr lang="it-IT" sz="1600" b="0" dirty="0">
                <a:solidFill>
                  <a:schemeClr val="tx1"/>
                </a:solidFill>
              </a:rPr>
              <a:t> esiti nel tempo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7C4E4C8-9153-A85A-77FF-EBFAAE7B8131}"/>
              </a:ext>
            </a:extLst>
          </p:cNvPr>
          <p:cNvCxnSpPr>
            <a:cxnSpLocks/>
          </p:cNvCxnSpPr>
          <p:nvPr userDrawn="1"/>
        </p:nvCxnSpPr>
        <p:spPr>
          <a:xfrm>
            <a:off x="3520559" y="1307251"/>
            <a:ext cx="828000" cy="0"/>
          </a:xfrm>
          <a:prstGeom prst="straightConnector1">
            <a:avLst/>
          </a:prstGeom>
          <a:ln w="38100" cap="rnd">
            <a:solidFill>
              <a:srgbClr val="015196"/>
            </a:solidFill>
            <a:prstDash val="dash"/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4E2CE10-1797-01F3-1766-6C43D62E6F89}"/>
              </a:ext>
            </a:extLst>
          </p:cNvPr>
          <p:cNvSpPr txBox="1"/>
          <p:nvPr userDrawn="1"/>
        </p:nvSpPr>
        <p:spPr>
          <a:xfrm>
            <a:off x="8072514" y="4490604"/>
            <a:ext cx="3895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rgbClr val="015196"/>
                </a:solidFill>
              </a:rPr>
              <a:t>*</a:t>
            </a:r>
            <a:r>
              <a:rPr lang="it-IT" sz="1200" b="1" dirty="0">
                <a:solidFill>
                  <a:srgbClr val="015196"/>
                </a:solidFill>
              </a:rPr>
              <a:t> </a:t>
            </a:r>
            <a:r>
              <a:rPr lang="it-IT" sz="105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Traguardi</a:t>
            </a:r>
            <a:r>
              <a:rPr lang="it-IT" sz="105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050" dirty="0">
                <a:latin typeface="Verdana" panose="020B0604030504040204" pitchFamily="34" charset="0"/>
                <a:ea typeface="Verdana" panose="020B0604030504040204" pitchFamily="34" charset="0"/>
              </a:rPr>
              <a:t>Indicazioni nazionali agganciati al QCER</a:t>
            </a:r>
            <a:endParaRPr lang="it-IT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FA7FA5C-5BD8-3D07-F695-7A4655838AF4}"/>
              </a:ext>
            </a:extLst>
          </p:cNvPr>
          <p:cNvSpPr txBox="1"/>
          <p:nvPr userDrawn="1"/>
        </p:nvSpPr>
        <p:spPr>
          <a:xfrm>
            <a:off x="9519608" y="1758999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it-IT" sz="10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105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Prove</a:t>
            </a:r>
            <a:r>
              <a:rPr lang="it-IT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svolte causa pandemia</a:t>
            </a:r>
            <a:endParaRPr lang="it-IT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76CB6B2-ED3B-A03C-58A6-AC03963C63E3}"/>
              </a:ext>
            </a:extLst>
          </p:cNvPr>
          <p:cNvSpPr txBox="1"/>
          <p:nvPr userDrawn="1"/>
        </p:nvSpPr>
        <p:spPr>
          <a:xfrm>
            <a:off x="10331333" y="30728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15196"/>
                </a:solidFill>
              </a:rPr>
              <a:t>*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6B180D6-87FE-3F9A-F4DA-A6FF9920F0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69" y="1572462"/>
            <a:ext cx="286572" cy="360913"/>
          </a:xfrm>
          <a:prstGeom prst="rect">
            <a:avLst/>
          </a:prstGeom>
        </p:spPr>
      </p:pic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D7119E17-352A-CAF6-22A5-B98DE4F124B2}"/>
              </a:ext>
            </a:extLst>
          </p:cNvPr>
          <p:cNvCxnSpPr/>
          <p:nvPr userDrawn="1"/>
        </p:nvCxnSpPr>
        <p:spPr>
          <a:xfrm>
            <a:off x="3221821" y="4754060"/>
            <a:ext cx="2788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8B1689B9-505D-5CD6-FE76-BC0B936C2EB3}"/>
              </a:ext>
            </a:extLst>
          </p:cNvPr>
          <p:cNvCxnSpPr/>
          <p:nvPr userDrawn="1"/>
        </p:nvCxnSpPr>
        <p:spPr>
          <a:xfrm>
            <a:off x="3226445" y="3373224"/>
            <a:ext cx="27882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9594F24-D2C2-538F-12B9-18366F1C0AF5}"/>
              </a:ext>
            </a:extLst>
          </p:cNvPr>
          <p:cNvSpPr txBox="1"/>
          <p:nvPr userDrawn="1"/>
        </p:nvSpPr>
        <p:spPr>
          <a:xfrm>
            <a:off x="4628178" y="3129233"/>
            <a:ext cx="1491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</a:p>
          <a:p>
            <a:pPr algn="ctr">
              <a:spcBef>
                <a:spcPts val="600"/>
              </a:spcBef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(95° percentile)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1D3631D3-9BFC-AFA6-FB31-31923AE6FA17}"/>
              </a:ext>
            </a:extLst>
          </p:cNvPr>
          <p:cNvSpPr txBox="1"/>
          <p:nvPr userDrawn="1"/>
        </p:nvSpPr>
        <p:spPr>
          <a:xfrm>
            <a:off x="4862801" y="4507572"/>
            <a:ext cx="12314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(5° percentile)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D90F4D84-7300-6272-53DD-C36071B7F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85" t="6537" r="29290" b="64448"/>
          <a:stretch/>
        </p:blipFill>
        <p:spPr>
          <a:xfrm>
            <a:off x="6143105" y="2751172"/>
            <a:ext cx="47467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6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AA982231-3D23-A49A-04EE-DFF2B19866C5}"/>
              </a:ext>
            </a:extLst>
          </p:cNvPr>
          <p:cNvGrpSpPr/>
          <p:nvPr userDrawn="1"/>
        </p:nvGrpSpPr>
        <p:grpSpPr>
          <a:xfrm>
            <a:off x="7588577" y="999241"/>
            <a:ext cx="4496585" cy="5656083"/>
            <a:chOff x="-5681670" y="153466"/>
            <a:chExt cx="5420212" cy="2229061"/>
          </a:xfrm>
          <a:solidFill>
            <a:srgbClr val="0D4A91">
              <a:alpha val="70000"/>
            </a:srgb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26E6597B-FEE6-33CD-1DB6-0C25A7069619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407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73961E9-D04F-21B0-4D01-D324AD9ED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CA8203-E1C3-469C-3DE4-C9CB1A911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3129A6-4985-4DC9-7D87-01F1F312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00D56-C06E-4BC8-A036-71905C6D2743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822EEC-0FF3-7CC4-0CFD-51D177CA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93FF6A-685D-2194-CB99-DBA9832B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89FB8-6430-4A4A-97A4-A9603BA92C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00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0_Met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82F486-BE98-58F6-D9A1-52C4621D4A21}"/>
              </a:ext>
            </a:extLst>
          </p:cNvPr>
          <p:cNvSpPr/>
          <p:nvPr userDrawn="1"/>
        </p:nvSpPr>
        <p:spPr>
          <a:xfrm>
            <a:off x="2650841" y="2552613"/>
            <a:ext cx="4059378" cy="2828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817FFAE-68E6-469F-D0CC-534F90C9ED3B}"/>
              </a:ext>
            </a:extLst>
          </p:cNvPr>
          <p:cNvSpPr txBox="1"/>
          <p:nvPr userDrawn="1"/>
        </p:nvSpPr>
        <p:spPr>
          <a:xfrm>
            <a:off x="635748" y="5344461"/>
            <a:ext cx="1771755" cy="2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MEDIA	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5F8DC962-0C62-8245-DA9F-BD5718F3F577}"/>
              </a:ext>
            </a:extLst>
          </p:cNvPr>
          <p:cNvSpPr txBox="1"/>
          <p:nvPr userDrawn="1"/>
        </p:nvSpPr>
        <p:spPr>
          <a:xfrm>
            <a:off x="7355328" y="3975200"/>
            <a:ext cx="4488298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ITALIANO E MATEMATICA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54B42BE-D99A-4802-F783-1F04CC08E827}"/>
              </a:ext>
            </a:extLst>
          </p:cNvPr>
          <p:cNvSpPr txBox="1"/>
          <p:nvPr userDrawn="1"/>
        </p:nvSpPr>
        <p:spPr>
          <a:xfrm>
            <a:off x="7355327" y="4286891"/>
            <a:ext cx="4563295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it-IT" b="1" dirty="0"/>
              <a:t>Livello 1 </a:t>
            </a:r>
            <a:r>
              <a:rPr lang="it-IT" b="0" dirty="0"/>
              <a:t>e</a:t>
            </a:r>
            <a:r>
              <a:rPr lang="it-IT" b="1" dirty="0"/>
              <a:t> 2</a:t>
            </a:r>
            <a:r>
              <a:rPr lang="it-IT" dirty="0"/>
              <a:t>: competenze non adeguate</a:t>
            </a:r>
          </a:p>
          <a:p>
            <a:pPr lvl="0"/>
            <a:r>
              <a:rPr lang="it-IT" b="1" dirty="0"/>
              <a:t>Livello 3</a:t>
            </a:r>
            <a:r>
              <a:rPr lang="it-IT" dirty="0"/>
              <a:t>: competenze adeguate</a:t>
            </a:r>
          </a:p>
          <a:p>
            <a:pPr lvl="0"/>
            <a:r>
              <a:rPr lang="it-IT" b="1" dirty="0"/>
              <a:t>Livello 4 </a:t>
            </a:r>
            <a:r>
              <a:rPr lang="it-IT" b="0" dirty="0"/>
              <a:t>e</a:t>
            </a:r>
            <a:r>
              <a:rPr lang="it-IT" b="1" dirty="0"/>
              <a:t> 5</a:t>
            </a:r>
            <a:r>
              <a:rPr lang="it-IT" dirty="0"/>
              <a:t>: competenze elevate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10C7180-3E88-4ACB-F78F-EF50427B7245}"/>
              </a:ext>
            </a:extLst>
          </p:cNvPr>
          <p:cNvSpPr txBox="1"/>
          <p:nvPr userDrawn="1"/>
        </p:nvSpPr>
        <p:spPr>
          <a:xfrm>
            <a:off x="635748" y="5714539"/>
            <a:ext cx="3468919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Modello basato sugli esiti del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2018</a:t>
            </a: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Punteggio medio pari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200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Deviazione standard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40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F403352-F469-20D5-79A4-46A3554CA936}"/>
              </a:ext>
            </a:extLst>
          </p:cNvPr>
          <p:cNvCxnSpPr>
            <a:cxnSpLocks/>
          </p:cNvCxnSpPr>
          <p:nvPr userDrawn="1"/>
        </p:nvCxnSpPr>
        <p:spPr>
          <a:xfrm>
            <a:off x="3218884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0ED1792-BAE9-B067-9F9A-51430C86DD13}"/>
              </a:ext>
            </a:extLst>
          </p:cNvPr>
          <p:cNvCxnSpPr/>
          <p:nvPr userDrawn="1"/>
        </p:nvCxnSpPr>
        <p:spPr>
          <a:xfrm>
            <a:off x="3218884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FC765BD-C6DB-CE3A-FECF-5D06E5A294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808017" y="4181987"/>
            <a:ext cx="1268384" cy="1256295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6D2216C-8AC0-9995-CBD2-DC7BFA64BAF7}"/>
              </a:ext>
            </a:extLst>
          </p:cNvPr>
          <p:cNvCxnSpPr/>
          <p:nvPr userDrawn="1"/>
        </p:nvCxnSpPr>
        <p:spPr>
          <a:xfrm>
            <a:off x="1751720" y="2268115"/>
            <a:ext cx="7354834" cy="0"/>
          </a:xfrm>
          <a:prstGeom prst="straightConnector1">
            <a:avLst/>
          </a:prstGeom>
          <a:ln w="57150" cap="rnd">
            <a:solidFill>
              <a:srgbClr val="015196"/>
            </a:solidFill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B27BEE-ED6C-FA46-8C12-06C23DDCD1CD}"/>
              </a:ext>
            </a:extLst>
          </p:cNvPr>
          <p:cNvSpPr txBox="1"/>
          <p:nvPr userDrawn="1"/>
        </p:nvSpPr>
        <p:spPr>
          <a:xfrm>
            <a:off x="3781585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2019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1AD081-DC25-61A8-269E-04DF88CF4278}"/>
              </a:ext>
            </a:extLst>
          </p:cNvPr>
          <p:cNvSpPr txBox="1"/>
          <p:nvPr userDrawn="1"/>
        </p:nvSpPr>
        <p:spPr>
          <a:xfrm>
            <a:off x="5087071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3605594-EC93-62CD-F0BE-C7D94E3FC694}"/>
              </a:ext>
            </a:extLst>
          </p:cNvPr>
          <p:cNvSpPr txBox="1"/>
          <p:nvPr userDrawn="1"/>
        </p:nvSpPr>
        <p:spPr>
          <a:xfrm>
            <a:off x="6392557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5137452-244E-BC36-9273-EBECDA7476C1}"/>
              </a:ext>
            </a:extLst>
          </p:cNvPr>
          <p:cNvSpPr txBox="1"/>
          <p:nvPr userDrawn="1"/>
        </p:nvSpPr>
        <p:spPr>
          <a:xfrm>
            <a:off x="7698042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5D786B-E766-AE86-B49A-B0BD8BB72F97}"/>
              </a:ext>
            </a:extLst>
          </p:cNvPr>
          <p:cNvSpPr txBox="1"/>
          <p:nvPr userDrawn="1"/>
        </p:nvSpPr>
        <p:spPr>
          <a:xfrm>
            <a:off x="2476100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2018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C9AA258-900C-0F60-B264-87FC0D75B112}"/>
              </a:ext>
            </a:extLst>
          </p:cNvPr>
          <p:cNvCxnSpPr>
            <a:cxnSpLocks/>
          </p:cNvCxnSpPr>
          <p:nvPr userDrawn="1"/>
        </p:nvCxnSpPr>
        <p:spPr>
          <a:xfrm>
            <a:off x="2789384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B402934-49DA-B5C2-B469-CB52120BD3E9}"/>
              </a:ext>
            </a:extLst>
          </p:cNvPr>
          <p:cNvCxnSpPr>
            <a:cxnSpLocks/>
          </p:cNvCxnSpPr>
          <p:nvPr userDrawn="1"/>
        </p:nvCxnSpPr>
        <p:spPr>
          <a:xfrm>
            <a:off x="4114803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7DE381A2-2C14-114B-2BEE-6DBE76ABFDF3}"/>
              </a:ext>
            </a:extLst>
          </p:cNvPr>
          <p:cNvCxnSpPr>
            <a:cxnSpLocks/>
          </p:cNvCxnSpPr>
          <p:nvPr userDrawn="1"/>
        </p:nvCxnSpPr>
        <p:spPr>
          <a:xfrm>
            <a:off x="5412510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DAFC77-4446-8E35-1D59-317802CC10B6}"/>
              </a:ext>
            </a:extLst>
          </p:cNvPr>
          <p:cNvCxnSpPr>
            <a:cxnSpLocks/>
          </p:cNvCxnSpPr>
          <p:nvPr userDrawn="1"/>
        </p:nvCxnSpPr>
        <p:spPr>
          <a:xfrm>
            <a:off x="6710219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92D709B-AAC2-9D49-2651-9FD38E61A3F7}"/>
              </a:ext>
            </a:extLst>
          </p:cNvPr>
          <p:cNvCxnSpPr>
            <a:cxnSpLocks/>
          </p:cNvCxnSpPr>
          <p:nvPr userDrawn="1"/>
        </p:nvCxnSpPr>
        <p:spPr>
          <a:xfrm>
            <a:off x="8035636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2584216-A7C5-E0CD-7195-07636F86B0E6}"/>
              </a:ext>
            </a:extLst>
          </p:cNvPr>
          <p:cNvSpPr txBox="1"/>
          <p:nvPr userDrawn="1"/>
        </p:nvSpPr>
        <p:spPr>
          <a:xfrm>
            <a:off x="2111103" y="1003218"/>
            <a:ext cx="1357747" cy="60016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Anno di ancoraggio della scala di misura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F95252E0-C31B-AB4B-2AE1-B484B8D9AF37}"/>
              </a:ext>
            </a:extLst>
          </p:cNvPr>
          <p:cNvSpPr txBox="1"/>
          <p:nvPr userDrawn="1"/>
        </p:nvSpPr>
        <p:spPr>
          <a:xfrm>
            <a:off x="365751" y="1638595"/>
            <a:ext cx="1771755" cy="58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METRICA	</a:t>
            </a:r>
            <a:endParaRPr lang="en-US" sz="1866" b="1" dirty="0">
              <a:solidFill>
                <a:srgbClr val="0D4A91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FB3441D-3266-F8E4-8FB4-9805904D29CB}"/>
              </a:ext>
            </a:extLst>
          </p:cNvPr>
          <p:cNvSpPr txBox="1"/>
          <p:nvPr userDrawn="1"/>
        </p:nvSpPr>
        <p:spPr>
          <a:xfrm>
            <a:off x="5175062" y="1931184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337D9FA5-82BC-697A-0E36-579DB6EAD2B4}"/>
              </a:ext>
            </a:extLst>
          </p:cNvPr>
          <p:cNvSpPr/>
          <p:nvPr userDrawn="1"/>
        </p:nvSpPr>
        <p:spPr>
          <a:xfrm>
            <a:off x="6088472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F804313-EC40-C837-2970-5F2E9FC52951}"/>
              </a:ext>
            </a:extLst>
          </p:cNvPr>
          <p:cNvSpPr txBox="1"/>
          <p:nvPr userDrawn="1"/>
        </p:nvSpPr>
        <p:spPr>
          <a:xfrm>
            <a:off x="3932170" y="1148101"/>
            <a:ext cx="4355531" cy="273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defTabSz="609630">
              <a:lnSpc>
                <a:spcPts val="2426"/>
              </a:lnSpc>
              <a:spcBef>
                <a:spcPct val="0"/>
              </a:spcBef>
              <a:defRPr sz="1600" b="1">
                <a:solidFill>
                  <a:srgbClr val="0D4A91"/>
                </a:solidFill>
                <a:latin typeface="Verdana" panose="020B0604030504040204" pitchFamily="34" charset="0"/>
              </a:defRPr>
            </a:lvl1pPr>
          </a:lstStyle>
          <a:p>
            <a:pPr lvl="0" algn="ctr"/>
            <a:r>
              <a:rPr lang="it-IT" sz="1600" b="1" u="none" dirty="0">
                <a:solidFill>
                  <a:schemeClr val="tx1"/>
                </a:solidFill>
              </a:rPr>
              <a:t>Confrontabilità</a:t>
            </a:r>
            <a:r>
              <a:rPr lang="it-IT" sz="1600" b="0" dirty="0">
                <a:solidFill>
                  <a:schemeClr val="tx1"/>
                </a:solidFill>
              </a:rPr>
              <a:t> esiti nel tempo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7C4E4C8-9153-A85A-77FF-EBFAAE7B8131}"/>
              </a:ext>
            </a:extLst>
          </p:cNvPr>
          <p:cNvCxnSpPr>
            <a:cxnSpLocks/>
          </p:cNvCxnSpPr>
          <p:nvPr userDrawn="1"/>
        </p:nvCxnSpPr>
        <p:spPr>
          <a:xfrm>
            <a:off x="3520559" y="1307251"/>
            <a:ext cx="828000" cy="0"/>
          </a:xfrm>
          <a:prstGeom prst="straightConnector1">
            <a:avLst/>
          </a:prstGeom>
          <a:ln w="38100" cap="rnd">
            <a:solidFill>
              <a:srgbClr val="015196"/>
            </a:solidFill>
            <a:prstDash val="dash"/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FA7FA5C-5BD8-3D07-F695-7A4655838AF4}"/>
              </a:ext>
            </a:extLst>
          </p:cNvPr>
          <p:cNvSpPr txBox="1"/>
          <p:nvPr userDrawn="1"/>
        </p:nvSpPr>
        <p:spPr>
          <a:xfrm>
            <a:off x="9519608" y="1758999"/>
            <a:ext cx="2667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it-IT" sz="10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105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Prove</a:t>
            </a:r>
            <a:r>
              <a:rPr lang="it-IT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svolte causa pandemia</a:t>
            </a:r>
            <a:endParaRPr lang="it-IT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6B180D6-87FE-3F9A-F4DA-A6FF9920F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69" y="1572462"/>
            <a:ext cx="286572" cy="360913"/>
          </a:xfrm>
          <a:prstGeom prst="rect">
            <a:avLst/>
          </a:prstGeom>
        </p:spPr>
      </p:pic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D7119E17-352A-CAF6-22A5-B98DE4F124B2}"/>
              </a:ext>
            </a:extLst>
          </p:cNvPr>
          <p:cNvCxnSpPr/>
          <p:nvPr userDrawn="1"/>
        </p:nvCxnSpPr>
        <p:spPr>
          <a:xfrm>
            <a:off x="3221821" y="4754060"/>
            <a:ext cx="2788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8B1689B9-505D-5CD6-FE76-BC0B936C2EB3}"/>
              </a:ext>
            </a:extLst>
          </p:cNvPr>
          <p:cNvCxnSpPr/>
          <p:nvPr userDrawn="1"/>
        </p:nvCxnSpPr>
        <p:spPr>
          <a:xfrm>
            <a:off x="3226445" y="3373224"/>
            <a:ext cx="27882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id="{D90F4D84-7300-6272-53DD-C36071B7F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85" t="6537" r="29290" b="64448"/>
          <a:stretch/>
        </p:blipFill>
        <p:spPr>
          <a:xfrm>
            <a:off x="6143105" y="2751172"/>
            <a:ext cx="474677" cy="25200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5FBE2D6-C6BE-7EB1-41C1-3EF1CB76D9B7}"/>
              </a:ext>
            </a:extLst>
          </p:cNvPr>
          <p:cNvSpPr txBox="1"/>
          <p:nvPr userDrawn="1"/>
        </p:nvSpPr>
        <p:spPr>
          <a:xfrm>
            <a:off x="6473660" y="1931184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597C8599-E964-6AB7-22C1-5A424AED1D08}"/>
              </a:ext>
            </a:extLst>
          </p:cNvPr>
          <p:cNvCxnSpPr>
            <a:cxnSpLocks/>
          </p:cNvCxnSpPr>
          <p:nvPr userDrawn="1"/>
        </p:nvCxnSpPr>
        <p:spPr>
          <a:xfrm>
            <a:off x="6599579" y="4084915"/>
            <a:ext cx="612000" cy="0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9">
            <a:extLst>
              <a:ext uri="{FF2B5EF4-FFF2-40B4-BE49-F238E27FC236}">
                <a16:creationId xmlns:a16="http://schemas.microsoft.com/office/drawing/2014/main" id="{1E0B11DE-8D8A-B128-94C7-3F436CC47432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3496" y="2810153"/>
            <a:ext cx="0" cy="2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10">
            <a:extLst>
              <a:ext uri="{FF2B5EF4-FFF2-40B4-BE49-F238E27FC236}">
                <a16:creationId xmlns:a16="http://schemas.microsoft.com/office/drawing/2014/main" id="{2920D10B-BEE5-E1DA-48D4-53EF86D0E1C1}"/>
              </a:ext>
            </a:extLst>
          </p:cNvPr>
          <p:cNvCxnSpPr>
            <a:cxnSpLocks/>
          </p:cNvCxnSpPr>
          <p:nvPr userDrawn="1"/>
        </p:nvCxnSpPr>
        <p:spPr>
          <a:xfrm>
            <a:off x="3218884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11">
            <a:extLst>
              <a:ext uri="{FF2B5EF4-FFF2-40B4-BE49-F238E27FC236}">
                <a16:creationId xmlns:a16="http://schemas.microsoft.com/office/drawing/2014/main" id="{200EE1F9-EE61-F657-62F8-FF1D9433F42E}"/>
              </a:ext>
            </a:extLst>
          </p:cNvPr>
          <p:cNvCxnSpPr/>
          <p:nvPr userDrawn="1"/>
        </p:nvCxnSpPr>
        <p:spPr>
          <a:xfrm>
            <a:off x="3218884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39C88654-DCB6-6AC9-C7CA-C7005BB998B8}"/>
              </a:ext>
            </a:extLst>
          </p:cNvPr>
          <p:cNvSpPr txBox="1"/>
          <p:nvPr userDrawn="1"/>
        </p:nvSpPr>
        <p:spPr>
          <a:xfrm>
            <a:off x="2820977" y="3972595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</a:rPr>
              <a:t>200</a:t>
            </a:r>
          </a:p>
        </p:txBody>
      </p:sp>
      <p:sp>
        <p:nvSpPr>
          <p:cNvPr id="54" name="CasellaDiTesto 13">
            <a:extLst>
              <a:ext uri="{FF2B5EF4-FFF2-40B4-BE49-F238E27FC236}">
                <a16:creationId xmlns:a16="http://schemas.microsoft.com/office/drawing/2014/main" id="{16789FF6-AF5C-590B-0C04-4B19D9D5F1F2}"/>
              </a:ext>
            </a:extLst>
          </p:cNvPr>
          <p:cNvSpPr txBox="1"/>
          <p:nvPr userDrawn="1"/>
        </p:nvSpPr>
        <p:spPr>
          <a:xfrm rot="16200000">
            <a:off x="2355838" y="3853519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Punteggio</a:t>
            </a:r>
          </a:p>
        </p:txBody>
      </p:sp>
      <p:sp>
        <p:nvSpPr>
          <p:cNvPr id="55" name="CasellaDiTesto 14">
            <a:extLst>
              <a:ext uri="{FF2B5EF4-FFF2-40B4-BE49-F238E27FC236}">
                <a16:creationId xmlns:a16="http://schemas.microsoft.com/office/drawing/2014/main" id="{2750E80E-99CB-A551-CDB8-9E017415384D}"/>
              </a:ext>
            </a:extLst>
          </p:cNvPr>
          <p:cNvSpPr txBox="1"/>
          <p:nvPr userDrawn="1"/>
        </p:nvSpPr>
        <p:spPr>
          <a:xfrm>
            <a:off x="5418241" y="3862968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endParaRPr lang="it-IT" sz="11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CasellaDiTesto 16">
            <a:extLst>
              <a:ext uri="{FF2B5EF4-FFF2-40B4-BE49-F238E27FC236}">
                <a16:creationId xmlns:a16="http://schemas.microsoft.com/office/drawing/2014/main" id="{B4006B4F-4039-D53F-4154-06B81633D6A2}"/>
              </a:ext>
            </a:extLst>
          </p:cNvPr>
          <p:cNvSpPr txBox="1"/>
          <p:nvPr userDrawn="1"/>
        </p:nvSpPr>
        <p:spPr>
          <a:xfrm>
            <a:off x="2816435" y="4898037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</a:p>
        </p:txBody>
      </p:sp>
      <p:sp>
        <p:nvSpPr>
          <p:cNvPr id="58" name="CasellaDiTesto 17">
            <a:extLst>
              <a:ext uri="{FF2B5EF4-FFF2-40B4-BE49-F238E27FC236}">
                <a16:creationId xmlns:a16="http://schemas.microsoft.com/office/drawing/2014/main" id="{D8D513AC-12E0-7183-0CA7-891D3BB7C37B}"/>
              </a:ext>
            </a:extLst>
          </p:cNvPr>
          <p:cNvSpPr txBox="1"/>
          <p:nvPr userDrawn="1"/>
        </p:nvSpPr>
        <p:spPr>
          <a:xfrm>
            <a:off x="2803225" y="304715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300</a:t>
            </a:r>
          </a:p>
        </p:txBody>
      </p:sp>
      <p:cxnSp>
        <p:nvCxnSpPr>
          <p:cNvPr id="59" name="Connettore diritto 43">
            <a:extLst>
              <a:ext uri="{FF2B5EF4-FFF2-40B4-BE49-F238E27FC236}">
                <a16:creationId xmlns:a16="http://schemas.microsoft.com/office/drawing/2014/main" id="{82927D76-257A-B4E7-C5D8-64A67EB156DD}"/>
              </a:ext>
            </a:extLst>
          </p:cNvPr>
          <p:cNvCxnSpPr/>
          <p:nvPr userDrawn="1"/>
        </p:nvCxnSpPr>
        <p:spPr>
          <a:xfrm>
            <a:off x="3221821" y="4754060"/>
            <a:ext cx="2788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diritto 44">
            <a:extLst>
              <a:ext uri="{FF2B5EF4-FFF2-40B4-BE49-F238E27FC236}">
                <a16:creationId xmlns:a16="http://schemas.microsoft.com/office/drawing/2014/main" id="{4D55D5E6-5C7F-C72D-0AA3-8DAC6BB88A09}"/>
              </a:ext>
            </a:extLst>
          </p:cNvPr>
          <p:cNvCxnSpPr/>
          <p:nvPr userDrawn="1"/>
        </p:nvCxnSpPr>
        <p:spPr>
          <a:xfrm>
            <a:off x="3226445" y="3373224"/>
            <a:ext cx="27882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sellaDiTesto 45">
            <a:extLst>
              <a:ext uri="{FF2B5EF4-FFF2-40B4-BE49-F238E27FC236}">
                <a16:creationId xmlns:a16="http://schemas.microsoft.com/office/drawing/2014/main" id="{228B1856-B18D-CCFF-17F1-A23496A50CEE}"/>
              </a:ext>
            </a:extLst>
          </p:cNvPr>
          <p:cNvSpPr txBox="1"/>
          <p:nvPr userDrawn="1"/>
        </p:nvSpPr>
        <p:spPr>
          <a:xfrm>
            <a:off x="4628178" y="3129233"/>
            <a:ext cx="1491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</a:p>
          <a:p>
            <a:pPr algn="ctr">
              <a:spcBef>
                <a:spcPts val="600"/>
              </a:spcBef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(95° percentile)</a:t>
            </a:r>
          </a:p>
        </p:txBody>
      </p:sp>
      <p:sp>
        <p:nvSpPr>
          <p:cNvPr id="62" name="CasellaDiTesto 46">
            <a:extLst>
              <a:ext uri="{FF2B5EF4-FFF2-40B4-BE49-F238E27FC236}">
                <a16:creationId xmlns:a16="http://schemas.microsoft.com/office/drawing/2014/main" id="{CCDE203E-406E-2B47-098C-B670C17C0BFB}"/>
              </a:ext>
            </a:extLst>
          </p:cNvPr>
          <p:cNvSpPr txBox="1"/>
          <p:nvPr userDrawn="1"/>
        </p:nvSpPr>
        <p:spPr>
          <a:xfrm>
            <a:off x="4862801" y="4507572"/>
            <a:ext cx="12314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(5° percentile)</a:t>
            </a:r>
          </a:p>
        </p:txBody>
      </p:sp>
    </p:spTree>
    <p:extLst>
      <p:ext uri="{BB962C8B-B14F-4D97-AF65-F5344CB8AC3E}">
        <p14:creationId xmlns:p14="http://schemas.microsoft.com/office/powerpoint/2010/main" val="27776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3_Met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82F486-BE98-58F6-D9A1-52C4621D4A21}"/>
              </a:ext>
            </a:extLst>
          </p:cNvPr>
          <p:cNvSpPr/>
          <p:nvPr userDrawn="1"/>
        </p:nvSpPr>
        <p:spPr>
          <a:xfrm>
            <a:off x="1676815" y="2552613"/>
            <a:ext cx="4710547" cy="2828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9817FFAE-68E6-469F-D0CC-534F90C9ED3B}"/>
              </a:ext>
            </a:extLst>
          </p:cNvPr>
          <p:cNvSpPr txBox="1"/>
          <p:nvPr userDrawn="1"/>
        </p:nvSpPr>
        <p:spPr>
          <a:xfrm>
            <a:off x="516480" y="5473668"/>
            <a:ext cx="1771755" cy="2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MEDIA	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5F8DC962-0C62-8245-DA9F-BD5718F3F577}"/>
              </a:ext>
            </a:extLst>
          </p:cNvPr>
          <p:cNvSpPr txBox="1"/>
          <p:nvPr userDrawn="1"/>
        </p:nvSpPr>
        <p:spPr>
          <a:xfrm>
            <a:off x="6170880" y="5558141"/>
            <a:ext cx="4488298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ITALIANO E MATEMATICA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603D339C-378B-EF78-4A6A-08D4704BB652}"/>
              </a:ext>
            </a:extLst>
          </p:cNvPr>
          <p:cNvSpPr txBox="1"/>
          <p:nvPr userDrawn="1"/>
        </p:nvSpPr>
        <p:spPr>
          <a:xfrm>
            <a:off x="6946515" y="3168995"/>
            <a:ext cx="40688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I LIVELLI DI INGLESE </a:t>
            </a:r>
          </a:p>
          <a:p>
            <a:pPr defTabSz="609630"/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(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reading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 e </a:t>
            </a:r>
            <a:r>
              <a:rPr lang="en-US" sz="1600" b="1" i="1" dirty="0">
                <a:solidFill>
                  <a:srgbClr val="0D4A91"/>
                </a:solidFill>
                <a:latin typeface="Verdana" panose="020B0604030504040204" pitchFamily="34" charset="0"/>
              </a:rPr>
              <a:t>listening</a:t>
            </a: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54B42BE-D99A-4802-F783-1F04CC08E827}"/>
              </a:ext>
            </a:extLst>
          </p:cNvPr>
          <p:cNvSpPr txBox="1"/>
          <p:nvPr userDrawn="1"/>
        </p:nvSpPr>
        <p:spPr>
          <a:xfrm>
            <a:off x="6170879" y="5869832"/>
            <a:ext cx="4563295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marL="180000" lvl="0" indent="-180000"/>
            <a:r>
              <a:rPr lang="it-IT" b="1" dirty="0"/>
              <a:t>Livello 1 </a:t>
            </a:r>
            <a:r>
              <a:rPr lang="it-IT" b="0" dirty="0"/>
              <a:t>e</a:t>
            </a:r>
            <a:r>
              <a:rPr lang="it-IT" b="1" dirty="0"/>
              <a:t> 2</a:t>
            </a:r>
            <a:r>
              <a:rPr lang="it-IT" dirty="0"/>
              <a:t>: competenze non adeguate</a:t>
            </a:r>
          </a:p>
          <a:p>
            <a:pPr marL="180000" lvl="0" indent="-180000"/>
            <a:r>
              <a:rPr lang="it-IT" b="1" dirty="0"/>
              <a:t>Livello 3</a:t>
            </a:r>
            <a:r>
              <a:rPr lang="it-IT" dirty="0"/>
              <a:t>: competenze adeguate</a:t>
            </a:r>
          </a:p>
          <a:p>
            <a:pPr marL="180000" lvl="0" indent="-180000"/>
            <a:r>
              <a:rPr lang="it-IT" b="1" dirty="0"/>
              <a:t>Livello 4 </a:t>
            </a:r>
            <a:r>
              <a:rPr lang="it-IT" b="0" dirty="0"/>
              <a:t>e</a:t>
            </a:r>
            <a:r>
              <a:rPr lang="it-IT" b="1" dirty="0"/>
              <a:t> 5</a:t>
            </a:r>
            <a:r>
              <a:rPr lang="it-IT" dirty="0"/>
              <a:t>: competenze elevate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10C7180-3E88-4ACB-F78F-EF50427B7245}"/>
              </a:ext>
            </a:extLst>
          </p:cNvPr>
          <p:cNvSpPr txBox="1"/>
          <p:nvPr userDrawn="1"/>
        </p:nvSpPr>
        <p:spPr>
          <a:xfrm>
            <a:off x="516480" y="5843746"/>
            <a:ext cx="3468919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0000" indent="-18000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Modello basato sugli esiti del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2019</a:t>
            </a:r>
          </a:p>
          <a:p>
            <a:pPr marL="180000" indent="-18000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Punteggio medio pari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200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</a:endParaRPr>
          </a:p>
          <a:p>
            <a:pPr marL="180000" indent="-18000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Deviazione standard a </a:t>
            </a:r>
            <a:r>
              <a:rPr lang="it-IT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C77A122B-140D-8E3B-B655-15851FAC3BAB}"/>
              </a:ext>
            </a:extLst>
          </p:cNvPr>
          <p:cNvSpPr txBox="1"/>
          <p:nvPr userDrawn="1"/>
        </p:nvSpPr>
        <p:spPr>
          <a:xfrm>
            <a:off x="6922791" y="3732255"/>
            <a:ext cx="5322223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285750" lvl="0" indent="-285750" defTabSz="609630">
              <a:lnSpc>
                <a:spcPts val="2025"/>
              </a:lnSpc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pPr marL="180000" marR="0" lvl="0" indent="-180000" algn="l" defTabSz="536575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Non raggiunge B1</a:t>
            </a:r>
            <a:r>
              <a:rPr lang="it-IT" dirty="0"/>
              <a:t>: competenze del tutto inadeguate</a:t>
            </a:r>
          </a:p>
          <a:p>
            <a:pPr marL="180000" marR="0" lvl="0" indent="-18000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B1</a:t>
            </a:r>
            <a:r>
              <a:rPr lang="it-IT" dirty="0"/>
              <a:t>: competenze non adeguate</a:t>
            </a:r>
          </a:p>
          <a:p>
            <a:pPr marL="180000" marR="0" lvl="0" indent="-180000" algn="l" defTabSz="60963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>
                <a:srgbClr val="015196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/>
              <a:t>B2</a:t>
            </a:r>
            <a:r>
              <a:rPr lang="it-IT" dirty="0"/>
              <a:t>: competenze adeguate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636F39A-1427-67E2-D646-E0619907A855}"/>
              </a:ext>
            </a:extLst>
          </p:cNvPr>
          <p:cNvCxnSpPr>
            <a:cxnSpLocks/>
          </p:cNvCxnSpPr>
          <p:nvPr userDrawn="1"/>
        </p:nvCxnSpPr>
        <p:spPr>
          <a:xfrm flipV="1">
            <a:off x="2249471" y="2810153"/>
            <a:ext cx="0" cy="2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F403352-F469-20D5-79A4-46A3554CA936}"/>
              </a:ext>
            </a:extLst>
          </p:cNvPr>
          <p:cNvCxnSpPr>
            <a:cxnSpLocks/>
          </p:cNvCxnSpPr>
          <p:nvPr userDrawn="1"/>
        </p:nvCxnSpPr>
        <p:spPr>
          <a:xfrm>
            <a:off x="2244859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0ED1792-BAE9-B067-9F9A-51430C86DD13}"/>
              </a:ext>
            </a:extLst>
          </p:cNvPr>
          <p:cNvCxnSpPr/>
          <p:nvPr userDrawn="1"/>
        </p:nvCxnSpPr>
        <p:spPr>
          <a:xfrm>
            <a:off x="2244859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FC765BD-C6DB-CE3A-FECF-5D06E5A294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89466" y="4195467"/>
            <a:ext cx="607058" cy="1220569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6D2216C-8AC0-9995-CBD2-DC7BFA64BAF7}"/>
              </a:ext>
            </a:extLst>
          </p:cNvPr>
          <p:cNvCxnSpPr/>
          <p:nvPr userDrawn="1"/>
        </p:nvCxnSpPr>
        <p:spPr>
          <a:xfrm>
            <a:off x="1731842" y="2268115"/>
            <a:ext cx="7354834" cy="0"/>
          </a:xfrm>
          <a:prstGeom prst="straightConnector1">
            <a:avLst/>
          </a:prstGeom>
          <a:ln w="57150" cap="rnd">
            <a:solidFill>
              <a:srgbClr val="015196"/>
            </a:solidFill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B27BEE-ED6C-FA46-8C12-06C23DDCD1CD}"/>
              </a:ext>
            </a:extLst>
          </p:cNvPr>
          <p:cNvSpPr txBox="1"/>
          <p:nvPr userDrawn="1"/>
        </p:nvSpPr>
        <p:spPr>
          <a:xfrm>
            <a:off x="3781585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2019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61AD081-DC25-61A8-269E-04DF88CF4278}"/>
              </a:ext>
            </a:extLst>
          </p:cNvPr>
          <p:cNvSpPr txBox="1"/>
          <p:nvPr userDrawn="1"/>
        </p:nvSpPr>
        <p:spPr>
          <a:xfrm>
            <a:off x="5087071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2020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3605594-EC93-62CD-F0BE-C7D94E3FC694}"/>
              </a:ext>
            </a:extLst>
          </p:cNvPr>
          <p:cNvSpPr txBox="1"/>
          <p:nvPr userDrawn="1"/>
        </p:nvSpPr>
        <p:spPr>
          <a:xfrm>
            <a:off x="6392557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5137452-244E-BC36-9273-EBECDA7476C1}"/>
              </a:ext>
            </a:extLst>
          </p:cNvPr>
          <p:cNvSpPr txBox="1"/>
          <p:nvPr userDrawn="1"/>
        </p:nvSpPr>
        <p:spPr>
          <a:xfrm>
            <a:off x="7698042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2022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5D786B-E766-AE86-B49A-B0BD8BB72F97}"/>
              </a:ext>
            </a:extLst>
          </p:cNvPr>
          <p:cNvSpPr txBox="1"/>
          <p:nvPr userDrawn="1"/>
        </p:nvSpPr>
        <p:spPr>
          <a:xfrm>
            <a:off x="2476100" y="18821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2018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6C9AA258-900C-0F60-B264-87FC0D75B112}"/>
              </a:ext>
            </a:extLst>
          </p:cNvPr>
          <p:cNvCxnSpPr>
            <a:cxnSpLocks/>
          </p:cNvCxnSpPr>
          <p:nvPr userDrawn="1"/>
        </p:nvCxnSpPr>
        <p:spPr>
          <a:xfrm>
            <a:off x="2789384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B402934-49DA-B5C2-B469-CB52120BD3E9}"/>
              </a:ext>
            </a:extLst>
          </p:cNvPr>
          <p:cNvCxnSpPr>
            <a:cxnSpLocks/>
          </p:cNvCxnSpPr>
          <p:nvPr userDrawn="1"/>
        </p:nvCxnSpPr>
        <p:spPr>
          <a:xfrm>
            <a:off x="4114803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7DE381A2-2C14-114B-2BEE-6DBE76ABFDF3}"/>
              </a:ext>
            </a:extLst>
          </p:cNvPr>
          <p:cNvCxnSpPr>
            <a:cxnSpLocks/>
          </p:cNvCxnSpPr>
          <p:nvPr userDrawn="1"/>
        </p:nvCxnSpPr>
        <p:spPr>
          <a:xfrm>
            <a:off x="5412510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DAFC77-4446-8E35-1D59-317802CC10B6}"/>
              </a:ext>
            </a:extLst>
          </p:cNvPr>
          <p:cNvCxnSpPr>
            <a:cxnSpLocks/>
          </p:cNvCxnSpPr>
          <p:nvPr userDrawn="1"/>
        </p:nvCxnSpPr>
        <p:spPr>
          <a:xfrm>
            <a:off x="6710219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92D709B-AAC2-9D49-2651-9FD38E61A3F7}"/>
              </a:ext>
            </a:extLst>
          </p:cNvPr>
          <p:cNvCxnSpPr>
            <a:cxnSpLocks/>
          </p:cNvCxnSpPr>
          <p:nvPr userDrawn="1"/>
        </p:nvCxnSpPr>
        <p:spPr>
          <a:xfrm>
            <a:off x="8035636" y="2202763"/>
            <a:ext cx="0" cy="72000"/>
          </a:xfrm>
          <a:prstGeom prst="line">
            <a:avLst/>
          </a:prstGeom>
          <a:ln w="38100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2584216-A7C5-E0CD-7195-07636F86B0E6}"/>
              </a:ext>
            </a:extLst>
          </p:cNvPr>
          <p:cNvSpPr txBox="1"/>
          <p:nvPr userDrawn="1"/>
        </p:nvSpPr>
        <p:spPr>
          <a:xfrm>
            <a:off x="3433009" y="1003218"/>
            <a:ext cx="1357747" cy="60016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Anno di ancoraggio della scala di misura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F95252E0-C31B-AB4B-2AE1-B484B8D9AF37}"/>
              </a:ext>
            </a:extLst>
          </p:cNvPr>
          <p:cNvSpPr txBox="1"/>
          <p:nvPr userDrawn="1"/>
        </p:nvSpPr>
        <p:spPr>
          <a:xfrm>
            <a:off x="365751" y="1638595"/>
            <a:ext cx="1771755" cy="58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2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D4A91"/>
                </a:solidFill>
                <a:latin typeface="Verdana" panose="020B0604030504040204" pitchFamily="34" charset="0"/>
              </a:rPr>
              <a:t>LA METRICA	</a:t>
            </a:r>
            <a:endParaRPr lang="en-US" sz="1866" b="1" dirty="0">
              <a:solidFill>
                <a:srgbClr val="0D4A91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FB3441D-3266-F8E4-8FB4-9805904D29CB}"/>
              </a:ext>
            </a:extLst>
          </p:cNvPr>
          <p:cNvSpPr txBox="1"/>
          <p:nvPr userDrawn="1"/>
        </p:nvSpPr>
        <p:spPr>
          <a:xfrm>
            <a:off x="5175062" y="1933723"/>
            <a:ext cx="4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E6FCEE5A-9568-61CF-18ED-A7E06365B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223" y="2819246"/>
            <a:ext cx="386715" cy="2330142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ECAB3A6-2EF7-5BA7-9B95-536C673BBD81}"/>
              </a:ext>
            </a:extLst>
          </p:cNvPr>
          <p:cNvCxnSpPr>
            <a:cxnSpLocks/>
          </p:cNvCxnSpPr>
          <p:nvPr userDrawn="1"/>
        </p:nvCxnSpPr>
        <p:spPr>
          <a:xfrm>
            <a:off x="6165974" y="3301320"/>
            <a:ext cx="720000" cy="0"/>
          </a:xfrm>
          <a:prstGeom prst="straightConnector1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D2F139A9-DF61-DEE4-61BB-D6171072FD11}"/>
              </a:ext>
            </a:extLst>
          </p:cNvPr>
          <p:cNvSpPr/>
          <p:nvPr userDrawn="1"/>
        </p:nvSpPr>
        <p:spPr>
          <a:xfrm>
            <a:off x="5664881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337D9FA5-82BC-697A-0E36-579DB6EAD2B4}"/>
              </a:ext>
            </a:extLst>
          </p:cNvPr>
          <p:cNvSpPr/>
          <p:nvPr userDrawn="1"/>
        </p:nvSpPr>
        <p:spPr>
          <a:xfrm>
            <a:off x="5114447" y="2729900"/>
            <a:ext cx="498934" cy="2530974"/>
          </a:xfrm>
          <a:prstGeom prst="rect">
            <a:avLst/>
          </a:prstGeom>
          <a:noFill/>
          <a:ln w="28575"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A83B8697-B155-3A05-997E-1BA91DA71E56}"/>
              </a:ext>
            </a:extLst>
          </p:cNvPr>
          <p:cNvCxnSpPr>
            <a:cxnSpLocks/>
            <a:stCxn id="38" idx="2"/>
          </p:cNvCxnSpPr>
          <p:nvPr userDrawn="1"/>
        </p:nvCxnSpPr>
        <p:spPr>
          <a:xfrm rot="16200000" flipH="1">
            <a:off x="5512594" y="5112194"/>
            <a:ext cx="453667" cy="751026"/>
          </a:xfrm>
          <a:prstGeom prst="bentConnector2">
            <a:avLst/>
          </a:prstGeom>
          <a:ln w="28575">
            <a:solidFill>
              <a:srgbClr val="01519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F804313-EC40-C837-2970-5F2E9FC52951}"/>
              </a:ext>
            </a:extLst>
          </p:cNvPr>
          <p:cNvSpPr txBox="1"/>
          <p:nvPr userDrawn="1"/>
        </p:nvSpPr>
        <p:spPr>
          <a:xfrm>
            <a:off x="5254076" y="1148101"/>
            <a:ext cx="4355531" cy="273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defTabSz="609630">
              <a:lnSpc>
                <a:spcPts val="2426"/>
              </a:lnSpc>
              <a:spcBef>
                <a:spcPct val="0"/>
              </a:spcBef>
              <a:defRPr sz="1600" b="1">
                <a:solidFill>
                  <a:srgbClr val="0D4A91"/>
                </a:solidFill>
                <a:latin typeface="Verdana" panose="020B0604030504040204" pitchFamily="34" charset="0"/>
              </a:defRPr>
            </a:lvl1pPr>
          </a:lstStyle>
          <a:p>
            <a:pPr lvl="0" algn="ctr"/>
            <a:r>
              <a:rPr lang="it-IT" sz="1600" b="1" u="none" dirty="0">
                <a:solidFill>
                  <a:schemeClr val="tx1"/>
                </a:solidFill>
              </a:rPr>
              <a:t>Confrontabilità</a:t>
            </a:r>
            <a:r>
              <a:rPr lang="it-IT" sz="1600" b="0" dirty="0">
                <a:solidFill>
                  <a:schemeClr val="tx1"/>
                </a:solidFill>
              </a:rPr>
              <a:t> esiti nel tempo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7C4E4C8-9153-A85A-77FF-EBFAAE7B8131}"/>
              </a:ext>
            </a:extLst>
          </p:cNvPr>
          <p:cNvCxnSpPr>
            <a:cxnSpLocks/>
          </p:cNvCxnSpPr>
          <p:nvPr userDrawn="1"/>
        </p:nvCxnSpPr>
        <p:spPr>
          <a:xfrm>
            <a:off x="4842465" y="1307251"/>
            <a:ext cx="828000" cy="0"/>
          </a:xfrm>
          <a:prstGeom prst="straightConnector1">
            <a:avLst/>
          </a:prstGeom>
          <a:ln w="38100" cap="rnd">
            <a:solidFill>
              <a:srgbClr val="015196"/>
            </a:solidFill>
            <a:prstDash val="dash"/>
            <a:beve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4E2CE10-1797-01F3-1766-6C43D62E6F89}"/>
              </a:ext>
            </a:extLst>
          </p:cNvPr>
          <p:cNvSpPr txBox="1"/>
          <p:nvPr userDrawn="1"/>
        </p:nvSpPr>
        <p:spPr>
          <a:xfrm>
            <a:off x="7103479" y="4560452"/>
            <a:ext cx="3895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dirty="0">
                <a:solidFill>
                  <a:srgbClr val="015196"/>
                </a:solidFill>
              </a:rPr>
              <a:t>*</a:t>
            </a:r>
            <a:r>
              <a:rPr lang="it-IT" sz="1200" b="1" dirty="0">
                <a:solidFill>
                  <a:srgbClr val="015196"/>
                </a:solidFill>
              </a:rPr>
              <a:t> </a:t>
            </a:r>
            <a:r>
              <a:rPr lang="it-IT" sz="105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Traguardi</a:t>
            </a:r>
            <a:r>
              <a:rPr lang="it-IT" sz="105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050" dirty="0">
                <a:latin typeface="Verdana" panose="020B0604030504040204" pitchFamily="34" charset="0"/>
                <a:ea typeface="Verdana" panose="020B0604030504040204" pitchFamily="34" charset="0"/>
              </a:rPr>
              <a:t>Indicazioni nazionali agganciati al QCER</a:t>
            </a:r>
            <a:endParaRPr lang="it-IT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FA7FA5C-5BD8-3D07-F695-7A4655838AF4}"/>
              </a:ext>
            </a:extLst>
          </p:cNvPr>
          <p:cNvSpPr txBox="1"/>
          <p:nvPr userDrawn="1"/>
        </p:nvSpPr>
        <p:spPr>
          <a:xfrm>
            <a:off x="9519608" y="1758999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r>
              <a:rPr lang="it-IT" sz="10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105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Prove</a:t>
            </a:r>
            <a:r>
              <a:rPr lang="it-IT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svolte causa pandemia</a:t>
            </a:r>
            <a:endParaRPr lang="it-IT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76CB6B2-ED3B-A03C-58A6-AC03963C63E3}"/>
              </a:ext>
            </a:extLst>
          </p:cNvPr>
          <p:cNvSpPr txBox="1"/>
          <p:nvPr userDrawn="1"/>
        </p:nvSpPr>
        <p:spPr>
          <a:xfrm>
            <a:off x="9357308" y="30728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15196"/>
                </a:solidFill>
              </a:rPr>
              <a:t>*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6B180D6-87FE-3F9A-F4DA-A6FF9920F0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75" y="1572462"/>
            <a:ext cx="286572" cy="360913"/>
          </a:xfrm>
          <a:prstGeom prst="rect">
            <a:avLst/>
          </a:prstGeom>
        </p:spPr>
      </p:pic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D7119E17-352A-CAF6-22A5-B98DE4F124B2}"/>
              </a:ext>
            </a:extLst>
          </p:cNvPr>
          <p:cNvCxnSpPr/>
          <p:nvPr userDrawn="1"/>
        </p:nvCxnSpPr>
        <p:spPr>
          <a:xfrm>
            <a:off x="2247796" y="4754060"/>
            <a:ext cx="2788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8B1689B9-505D-5CD6-FE76-BC0B936C2EB3}"/>
              </a:ext>
            </a:extLst>
          </p:cNvPr>
          <p:cNvCxnSpPr/>
          <p:nvPr userDrawn="1"/>
        </p:nvCxnSpPr>
        <p:spPr>
          <a:xfrm>
            <a:off x="2252420" y="3373224"/>
            <a:ext cx="27882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id="{D90F4D84-7300-6272-53DD-C36071B7F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85" t="6537" r="29290" b="64448"/>
          <a:stretch/>
        </p:blipFill>
        <p:spPr>
          <a:xfrm>
            <a:off x="5169080" y="2751172"/>
            <a:ext cx="474677" cy="2520000"/>
          </a:xfrm>
          <a:prstGeom prst="rect">
            <a:avLst/>
          </a:prstGeom>
        </p:spPr>
      </p:pic>
      <p:cxnSp>
        <p:nvCxnSpPr>
          <p:cNvPr id="65" name="Connettore 2 9">
            <a:extLst>
              <a:ext uri="{FF2B5EF4-FFF2-40B4-BE49-F238E27FC236}">
                <a16:creationId xmlns:a16="http://schemas.microsoft.com/office/drawing/2014/main" id="{FC10E04F-2C40-B2F0-C075-7AD35A479D90}"/>
              </a:ext>
            </a:extLst>
          </p:cNvPr>
          <p:cNvCxnSpPr>
            <a:cxnSpLocks/>
          </p:cNvCxnSpPr>
          <p:nvPr userDrawn="1"/>
        </p:nvCxnSpPr>
        <p:spPr>
          <a:xfrm flipV="1">
            <a:off x="2238761" y="2810153"/>
            <a:ext cx="0" cy="2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10">
            <a:extLst>
              <a:ext uri="{FF2B5EF4-FFF2-40B4-BE49-F238E27FC236}">
                <a16:creationId xmlns:a16="http://schemas.microsoft.com/office/drawing/2014/main" id="{A3A11FAD-226A-F305-2E6C-7885BE2CF03B}"/>
              </a:ext>
            </a:extLst>
          </p:cNvPr>
          <p:cNvCxnSpPr>
            <a:cxnSpLocks/>
          </p:cNvCxnSpPr>
          <p:nvPr userDrawn="1"/>
        </p:nvCxnSpPr>
        <p:spPr>
          <a:xfrm>
            <a:off x="2234149" y="5163118"/>
            <a:ext cx="2803236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11">
            <a:extLst>
              <a:ext uri="{FF2B5EF4-FFF2-40B4-BE49-F238E27FC236}">
                <a16:creationId xmlns:a16="http://schemas.microsoft.com/office/drawing/2014/main" id="{12D62F8D-781F-1A02-D87E-1A1227D58F53}"/>
              </a:ext>
            </a:extLst>
          </p:cNvPr>
          <p:cNvCxnSpPr/>
          <p:nvPr userDrawn="1"/>
        </p:nvCxnSpPr>
        <p:spPr>
          <a:xfrm>
            <a:off x="2234149" y="4103241"/>
            <a:ext cx="2788264" cy="0"/>
          </a:xfrm>
          <a:prstGeom prst="line">
            <a:avLst/>
          </a:prstGeom>
          <a:ln w="28575">
            <a:solidFill>
              <a:srgbClr val="0151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12">
            <a:extLst>
              <a:ext uri="{FF2B5EF4-FFF2-40B4-BE49-F238E27FC236}">
                <a16:creationId xmlns:a16="http://schemas.microsoft.com/office/drawing/2014/main" id="{3DBFF56D-CAAD-F20C-AF44-3A769BA64DA7}"/>
              </a:ext>
            </a:extLst>
          </p:cNvPr>
          <p:cNvSpPr txBox="1"/>
          <p:nvPr userDrawn="1"/>
        </p:nvSpPr>
        <p:spPr>
          <a:xfrm>
            <a:off x="1836242" y="3972595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latin typeface="Verdana" panose="020B0604030504040204" pitchFamily="34" charset="0"/>
                <a:ea typeface="Verdana" panose="020B0604030504040204" pitchFamily="34" charset="0"/>
              </a:rPr>
              <a:t>200</a:t>
            </a:r>
          </a:p>
        </p:txBody>
      </p:sp>
      <p:sp>
        <p:nvSpPr>
          <p:cNvPr id="69" name="CasellaDiTesto 13">
            <a:extLst>
              <a:ext uri="{FF2B5EF4-FFF2-40B4-BE49-F238E27FC236}">
                <a16:creationId xmlns:a16="http://schemas.microsoft.com/office/drawing/2014/main" id="{F75EAAC6-BB1E-6D4C-CF1D-9D42F3149DCD}"/>
              </a:ext>
            </a:extLst>
          </p:cNvPr>
          <p:cNvSpPr txBox="1"/>
          <p:nvPr userDrawn="1"/>
        </p:nvSpPr>
        <p:spPr>
          <a:xfrm rot="16200000">
            <a:off x="1371103" y="3853519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Punteggio</a:t>
            </a:r>
          </a:p>
        </p:txBody>
      </p:sp>
      <p:sp>
        <p:nvSpPr>
          <p:cNvPr id="70" name="CasellaDiTesto 14">
            <a:extLst>
              <a:ext uri="{FF2B5EF4-FFF2-40B4-BE49-F238E27FC236}">
                <a16:creationId xmlns:a16="http://schemas.microsoft.com/office/drawing/2014/main" id="{3E27E56B-D104-3C95-3403-BD8F480B83BF}"/>
              </a:ext>
            </a:extLst>
          </p:cNvPr>
          <p:cNvSpPr txBox="1"/>
          <p:nvPr userDrawn="1"/>
        </p:nvSpPr>
        <p:spPr>
          <a:xfrm>
            <a:off x="4433506" y="3862968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endParaRPr lang="it-IT" sz="11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CasellaDiTesto 16">
            <a:extLst>
              <a:ext uri="{FF2B5EF4-FFF2-40B4-BE49-F238E27FC236}">
                <a16:creationId xmlns:a16="http://schemas.microsoft.com/office/drawing/2014/main" id="{6835F9B1-BB42-4E78-AB36-A764BE1A5455}"/>
              </a:ext>
            </a:extLst>
          </p:cNvPr>
          <p:cNvSpPr txBox="1"/>
          <p:nvPr userDrawn="1"/>
        </p:nvSpPr>
        <p:spPr>
          <a:xfrm>
            <a:off x="1831700" y="4898037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</a:p>
        </p:txBody>
      </p:sp>
      <p:sp>
        <p:nvSpPr>
          <p:cNvPr id="72" name="CasellaDiTesto 17">
            <a:extLst>
              <a:ext uri="{FF2B5EF4-FFF2-40B4-BE49-F238E27FC236}">
                <a16:creationId xmlns:a16="http://schemas.microsoft.com/office/drawing/2014/main" id="{39200934-1F8E-3245-CB25-45D4DE645B26}"/>
              </a:ext>
            </a:extLst>
          </p:cNvPr>
          <p:cNvSpPr txBox="1"/>
          <p:nvPr userDrawn="1"/>
        </p:nvSpPr>
        <p:spPr>
          <a:xfrm>
            <a:off x="1818490" y="3047152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300</a:t>
            </a:r>
          </a:p>
        </p:txBody>
      </p:sp>
      <p:cxnSp>
        <p:nvCxnSpPr>
          <p:cNvPr id="73" name="Connettore diritto 43">
            <a:extLst>
              <a:ext uri="{FF2B5EF4-FFF2-40B4-BE49-F238E27FC236}">
                <a16:creationId xmlns:a16="http://schemas.microsoft.com/office/drawing/2014/main" id="{C3E69074-0B5D-EE99-59C1-64AA780B76C4}"/>
              </a:ext>
            </a:extLst>
          </p:cNvPr>
          <p:cNvCxnSpPr/>
          <p:nvPr userDrawn="1"/>
        </p:nvCxnSpPr>
        <p:spPr>
          <a:xfrm>
            <a:off x="2237086" y="4754060"/>
            <a:ext cx="27882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44">
            <a:extLst>
              <a:ext uri="{FF2B5EF4-FFF2-40B4-BE49-F238E27FC236}">
                <a16:creationId xmlns:a16="http://schemas.microsoft.com/office/drawing/2014/main" id="{08F62E63-4721-E866-C56C-2E7533578A65}"/>
              </a:ext>
            </a:extLst>
          </p:cNvPr>
          <p:cNvCxnSpPr/>
          <p:nvPr userDrawn="1"/>
        </p:nvCxnSpPr>
        <p:spPr>
          <a:xfrm>
            <a:off x="2241710" y="3373224"/>
            <a:ext cx="2788264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45">
            <a:extLst>
              <a:ext uri="{FF2B5EF4-FFF2-40B4-BE49-F238E27FC236}">
                <a16:creationId xmlns:a16="http://schemas.microsoft.com/office/drawing/2014/main" id="{6A997522-EB8C-60ED-1591-B4731CB716D8}"/>
              </a:ext>
            </a:extLst>
          </p:cNvPr>
          <p:cNvSpPr txBox="1"/>
          <p:nvPr userDrawn="1"/>
        </p:nvSpPr>
        <p:spPr>
          <a:xfrm>
            <a:off x="3643443" y="3129233"/>
            <a:ext cx="14911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</a:p>
          <a:p>
            <a:pPr algn="ctr">
              <a:spcBef>
                <a:spcPts val="600"/>
              </a:spcBef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(95° percentile)</a:t>
            </a:r>
          </a:p>
        </p:txBody>
      </p:sp>
      <p:sp>
        <p:nvSpPr>
          <p:cNvPr id="76" name="CasellaDiTesto 46">
            <a:extLst>
              <a:ext uri="{FF2B5EF4-FFF2-40B4-BE49-F238E27FC236}">
                <a16:creationId xmlns:a16="http://schemas.microsoft.com/office/drawing/2014/main" id="{67F48521-AE4B-1559-6A51-2BC6E7D4CA55}"/>
              </a:ext>
            </a:extLst>
          </p:cNvPr>
          <p:cNvSpPr txBox="1"/>
          <p:nvPr userDrawn="1"/>
        </p:nvSpPr>
        <p:spPr>
          <a:xfrm>
            <a:off x="3878066" y="4507572"/>
            <a:ext cx="12314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Studenti </a:t>
            </a:r>
            <a:r>
              <a:rPr lang="it-IT" sz="1100" i="1" dirty="0"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i="0" dirty="0">
                <a:latin typeface="Verdana" panose="020B0604030504040204" pitchFamily="34" charset="0"/>
                <a:ea typeface="Verdana" panose="020B0604030504040204" pitchFamily="34" charset="0"/>
              </a:rPr>
              <a:t>(5° percentile)</a:t>
            </a:r>
          </a:p>
        </p:txBody>
      </p:sp>
    </p:spTree>
    <p:extLst>
      <p:ext uri="{BB962C8B-B14F-4D97-AF65-F5344CB8AC3E}">
        <p14:creationId xmlns:p14="http://schemas.microsoft.com/office/powerpoint/2010/main" val="185931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ia doppio riquad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4A764B1-AE97-BB23-3452-B197300E502F}"/>
              </a:ext>
            </a:extLst>
          </p:cNvPr>
          <p:cNvSpPr/>
          <p:nvPr userDrawn="1"/>
        </p:nvSpPr>
        <p:spPr>
          <a:xfrm>
            <a:off x="240108" y="1382966"/>
            <a:ext cx="5760000" cy="1869282"/>
          </a:xfrm>
          <a:prstGeom prst="roundRect">
            <a:avLst/>
          </a:prstGeom>
          <a:solidFill>
            <a:srgbClr val="015196">
              <a:alpha val="70000"/>
            </a:srgbClr>
          </a:solidFill>
          <a:ln>
            <a:solidFill>
              <a:schemeClr val="accent1">
                <a:shade val="50000"/>
                <a:alpha val="2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D4A91"/>
              </a:highligh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3FA1B17-D6F6-5D78-09AF-5EC663EA28E7}"/>
              </a:ext>
            </a:extLst>
          </p:cNvPr>
          <p:cNvSpPr/>
          <p:nvPr userDrawn="1"/>
        </p:nvSpPr>
        <p:spPr>
          <a:xfrm>
            <a:off x="6193233" y="1382966"/>
            <a:ext cx="5760000" cy="1869282"/>
          </a:xfrm>
          <a:prstGeom prst="roundRect">
            <a:avLst/>
          </a:prstGeom>
          <a:solidFill>
            <a:srgbClr val="015196">
              <a:alpha val="70000"/>
            </a:srgbClr>
          </a:solidFill>
          <a:ln>
            <a:solidFill>
              <a:schemeClr val="accent1">
                <a:shade val="50000"/>
                <a:alpha val="2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D4A91"/>
              </a:highligh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9291710-9BB7-6EA7-06F8-BD9FC6A77BB4}"/>
              </a:ext>
            </a:extLst>
          </p:cNvPr>
          <p:cNvSpPr/>
          <p:nvPr userDrawn="1"/>
        </p:nvSpPr>
        <p:spPr>
          <a:xfrm>
            <a:off x="238125" y="3327662"/>
            <a:ext cx="11715107" cy="33465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612D2D-F2FF-9038-E964-1786DD69CD9F}"/>
              </a:ext>
            </a:extLst>
          </p:cNvPr>
          <p:cNvSpPr txBox="1"/>
          <p:nvPr userDrawn="1"/>
        </p:nvSpPr>
        <p:spPr>
          <a:xfrm>
            <a:off x="935787" y="3368611"/>
            <a:ext cx="404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kern="1200" dirty="0">
                <a:solidFill>
                  <a:srgbClr val="01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4B9E20-B1EF-F224-69C9-90CE6B89F6AC}"/>
              </a:ext>
            </a:extLst>
          </p:cNvPr>
          <p:cNvSpPr txBox="1"/>
          <p:nvPr userDrawn="1"/>
        </p:nvSpPr>
        <p:spPr>
          <a:xfrm>
            <a:off x="7511087" y="3368611"/>
            <a:ext cx="404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15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</a:p>
        </p:txBody>
      </p:sp>
    </p:spTree>
    <p:extLst>
      <p:ext uri="{BB962C8B-B14F-4D97-AF65-F5344CB8AC3E}">
        <p14:creationId xmlns:p14="http://schemas.microsoft.com/office/powerpoint/2010/main" val="58939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_tutti_gra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E87241E-4C1D-5D7E-890C-7D8B95FDA97E}"/>
              </a:ext>
            </a:extLst>
          </p:cNvPr>
          <p:cNvGrpSpPr/>
          <p:nvPr userDrawn="1"/>
        </p:nvGrpSpPr>
        <p:grpSpPr>
          <a:xfrm>
            <a:off x="438215" y="1430243"/>
            <a:ext cx="11520000" cy="5040000"/>
            <a:chOff x="-5681670" y="153466"/>
            <a:chExt cx="5420212" cy="2229061"/>
          </a:xfrm>
          <a:solidFill>
            <a:srgbClr val="0D4A91">
              <a:alpha val="70000"/>
            </a:srgbClr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E1DF8FD-FD95-E525-B9E6-9835E2F39C86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70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ia_ITA_MAT_general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42304E35-DB7F-C8EC-F9B6-037116431959}"/>
              </a:ext>
            </a:extLst>
          </p:cNvPr>
          <p:cNvSpPr/>
          <p:nvPr userDrawn="1"/>
        </p:nvSpPr>
        <p:spPr>
          <a:xfrm>
            <a:off x="7677150" y="1041558"/>
            <a:ext cx="4449748" cy="2225518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5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algn="r">
              <a:defRPr/>
            </a:pPr>
            <a:endParaRPr lang="it-IT" sz="20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id="{37F9F32A-55F8-7E79-D3D7-D6879F2F6DA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21706178"/>
              </p:ext>
            </p:extLst>
          </p:nvPr>
        </p:nvGraphicFramePr>
        <p:xfrm>
          <a:off x="7677149" y="1041558"/>
          <a:ext cx="4449749" cy="210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51">
                  <a:extLst>
                    <a:ext uri="{9D8B030D-6E8A-4147-A177-3AD203B41FA5}">
                      <a16:colId xmlns:a16="http://schemas.microsoft.com/office/drawing/2014/main" val="1549482877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1140724889"/>
                    </a:ext>
                  </a:extLst>
                </a:gridCol>
                <a:gridCol w="1475549">
                  <a:extLst>
                    <a:ext uri="{9D8B030D-6E8A-4147-A177-3AD203B41FA5}">
                      <a16:colId xmlns:a16="http://schemas.microsoft.com/office/drawing/2014/main" val="554744895"/>
                    </a:ext>
                  </a:extLst>
                </a:gridCol>
              </a:tblGrid>
              <a:tr h="369000">
                <a:tc>
                  <a:txBody>
                    <a:bodyPr/>
                    <a:lstStyle/>
                    <a:p>
                      <a:endParaRPr lang="it-IT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ITALIA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CALABRIA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679002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eccellenti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1C2835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244183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ESITO MEDIO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b="1" dirty="0">
                        <a:solidFill>
                          <a:srgbClr val="FFFFFF"/>
                        </a:solidFill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2F6AB1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44129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Studenti </a:t>
                      </a:r>
                      <a:r>
                        <a:rPr lang="it-IT" sz="1600" b="1" i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fragili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highlight>
                          <a:srgbClr val="7C1413"/>
                        </a:highlight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290122"/>
                  </a:ext>
                </a:extLst>
              </a:tr>
            </a:tbl>
          </a:graphicData>
        </a:graphic>
      </p:graphicFrame>
      <p:sp>
        <p:nvSpPr>
          <p:cNvPr id="32" name="Ovale 31">
            <a:extLst>
              <a:ext uri="{FF2B5EF4-FFF2-40B4-BE49-F238E27FC236}">
                <a16:creationId xmlns:a16="http://schemas.microsoft.com/office/drawing/2014/main" id="{E57DBFB6-B7A5-9A89-09E9-BB9DFCDB67AE}"/>
              </a:ext>
            </a:extLst>
          </p:cNvPr>
          <p:cNvSpPr/>
          <p:nvPr userDrawn="1"/>
        </p:nvSpPr>
        <p:spPr>
          <a:xfrm>
            <a:off x="8476259" y="3581328"/>
            <a:ext cx="1440000" cy="1440000"/>
          </a:xfrm>
          <a:prstGeom prst="ellipse">
            <a:avLst/>
          </a:prstGeom>
          <a:solidFill>
            <a:srgbClr val="2F6AB2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FD2B8508-B108-9D1A-2A11-933505E43EAC}"/>
              </a:ext>
            </a:extLst>
          </p:cNvPr>
          <p:cNvSpPr/>
          <p:nvPr userDrawn="1"/>
        </p:nvSpPr>
        <p:spPr>
          <a:xfrm>
            <a:off x="8433784" y="3401505"/>
            <a:ext cx="2880000" cy="468000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Almeno LIVELLO 3</a:t>
            </a: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83506DFD-6BB2-BE38-84B1-D4650ECAC424}"/>
              </a:ext>
            </a:extLst>
          </p:cNvPr>
          <p:cNvSpPr/>
          <p:nvPr userDrawn="1"/>
        </p:nvSpPr>
        <p:spPr>
          <a:xfrm>
            <a:off x="9594881" y="3767762"/>
            <a:ext cx="1440000" cy="1440000"/>
          </a:xfrm>
          <a:prstGeom prst="ellipse">
            <a:avLst/>
          </a:prstGeom>
          <a:solidFill>
            <a:srgbClr val="D6BD24"/>
          </a:solidFill>
          <a:ln>
            <a:noFill/>
          </a:ln>
          <a:effectLst>
            <a:outerShdw blurRad="50800" dist="38100" dir="2700000" sx="101484" sy="101484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CALABRIA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91E384AB-F795-0657-3524-CF67898B52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9977" y="4128088"/>
            <a:ext cx="377999" cy="64800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F897CB8-D1B5-9EEB-CBB3-7AD528015E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286" y="3809012"/>
            <a:ext cx="1309066" cy="1584000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9CEC22C9-850B-5861-6C57-890B9B3A1C49}"/>
              </a:ext>
            </a:extLst>
          </p:cNvPr>
          <p:cNvGrpSpPr/>
          <p:nvPr userDrawn="1"/>
        </p:nvGrpSpPr>
        <p:grpSpPr>
          <a:xfrm>
            <a:off x="6520956" y="5420043"/>
            <a:ext cx="5605942" cy="1311841"/>
            <a:chOff x="-5681670" y="153466"/>
            <a:chExt cx="5420212" cy="2229061"/>
          </a:xfrm>
          <a:solidFill>
            <a:srgbClr val="0D4A91">
              <a:alpha val="83087"/>
            </a:srgbClr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B88A0D6-33A8-666E-B7B5-C0C84215803D}"/>
                </a:ext>
              </a:extLst>
            </p:cNvPr>
            <p:cNvSpPr/>
            <p:nvPr/>
          </p:nvSpPr>
          <p:spPr>
            <a:xfrm>
              <a:off x="-5681670" y="153466"/>
              <a:ext cx="5420212" cy="2229061"/>
            </a:xfrm>
            <a:custGeom>
              <a:avLst/>
              <a:gdLst/>
              <a:ahLst/>
              <a:cxnLst/>
              <a:rect l="l" t="t" r="r" b="b"/>
              <a:pathLst>
                <a:path w="5420212" h="2229061">
                  <a:moveTo>
                    <a:pt x="5295752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2104601"/>
                  </a:lnTo>
                  <a:cubicBezTo>
                    <a:pt x="5420212" y="2173181"/>
                    <a:pt x="5364332" y="2229061"/>
                    <a:pt x="5295752" y="2229061"/>
                  </a:cubicBezTo>
                  <a:close/>
                </a:path>
              </a:pathLst>
            </a:custGeom>
            <a:solidFill>
              <a:srgbClr val="0D4A91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12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08_ITA_MAT_nel_tem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E027091-2351-B387-7F81-3877B7645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54428" y="1070614"/>
            <a:ext cx="1080000" cy="1080000"/>
            <a:chOff x="8598750" y="3760381"/>
            <a:chExt cx="1081894" cy="108189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903E0B8-C5B2-6C56-DEBD-DE513CB94A1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2D4BD1-9E08-9C4A-F42E-29CCB6E506F1}"/>
                </a:ext>
              </a:extLst>
            </p:cNvPr>
            <p:cNvSpPr txBox="1"/>
            <p:nvPr userDrawn="1"/>
          </p:nvSpPr>
          <p:spPr>
            <a:xfrm>
              <a:off x="8617026" y="3892899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02E630F-F24E-890D-4658-5B1FE7ECF6DC}"/>
              </a:ext>
            </a:extLst>
          </p:cNvPr>
          <p:cNvSpPr/>
          <p:nvPr userDrawn="1"/>
        </p:nvSpPr>
        <p:spPr>
          <a:xfrm>
            <a:off x="7008081" y="955187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C860FB-C683-99C6-2AEA-A251825CDC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843" y="1203780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6722D56-71CD-D407-BEA1-9EFB4C09F0C1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48B05EA-AA83-319F-13DA-5DC7A5ADB3A4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5611ED4-8D38-FB8D-E60B-3EEC40D2B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7442" y="5246712"/>
            <a:ext cx="1359861" cy="1359861"/>
            <a:chOff x="8598750" y="3760381"/>
            <a:chExt cx="1081894" cy="1081894"/>
          </a:xfrm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18681-8734-E6CD-7248-E5DE049EC9A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D26EFACD-8682-133B-8893-96B9D9B39CDE}"/>
                </a:ext>
              </a:extLst>
            </p:cNvPr>
            <p:cNvSpPr txBox="1"/>
            <p:nvPr userDrawn="1"/>
          </p:nvSpPr>
          <p:spPr>
            <a:xfrm>
              <a:off x="8601463" y="3893792"/>
              <a:ext cx="921058" cy="514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71" name="Freeform 22">
            <a:extLst>
              <a:ext uri="{FF2B5EF4-FFF2-40B4-BE49-F238E27FC236}">
                <a16:creationId xmlns:a16="http://schemas.microsoft.com/office/drawing/2014/main" id="{3172B995-793B-05FF-FD18-97569F595E4D}"/>
              </a:ext>
            </a:extLst>
          </p:cNvPr>
          <p:cNvSpPr/>
          <p:nvPr userDrawn="1"/>
        </p:nvSpPr>
        <p:spPr>
          <a:xfrm>
            <a:off x="10484365" y="5005974"/>
            <a:ext cx="1245951" cy="434006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7822BFED-3390-7515-72A2-F1217C66C4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84663" y="5353244"/>
            <a:ext cx="1358839" cy="1359861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D0A3D39-4E58-15F5-C5F6-28419E1E2E05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F2A2850-0F6E-D72E-FE09-627E43107A36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2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8C52701-293C-B1AC-6FAF-3A4671B256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58502" y="2431480"/>
            <a:ext cx="1080000" cy="1080000"/>
            <a:chOff x="8598750" y="3760381"/>
            <a:chExt cx="1081894" cy="1081894"/>
          </a:xfrm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B3F215B-5F02-2E2F-FA57-1FCC6B7773A8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E3CC5329-F473-CCBF-329B-CE7E788F7E5D}"/>
                </a:ext>
              </a:extLst>
            </p:cNvPr>
            <p:cNvSpPr txBox="1"/>
            <p:nvPr userDrawn="1"/>
          </p:nvSpPr>
          <p:spPr>
            <a:xfrm>
              <a:off x="8617026" y="3892332"/>
              <a:ext cx="921058" cy="601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06389493-2D61-F0DE-A934-17D92DE1D5C5}"/>
              </a:ext>
            </a:extLst>
          </p:cNvPr>
          <p:cNvSpPr/>
          <p:nvPr userDrawn="1"/>
        </p:nvSpPr>
        <p:spPr>
          <a:xfrm>
            <a:off x="8212155" y="2316053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324C2715-786B-68A4-6F52-67D6DBA83E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55917" y="2564646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CECCA605-DADD-5C21-9927-949144DC0C54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9392E90F-5470-8D2B-0A38-82E7005ED98F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1A1F6868-84B4-3024-8F19-6CB3E1EAB2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72010" y="3792808"/>
            <a:ext cx="1080000" cy="1080000"/>
            <a:chOff x="8598750" y="3760381"/>
            <a:chExt cx="1081894" cy="1081894"/>
          </a:xfrm>
        </p:grpSpPr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38EAC103-A2E0-FBA0-36B3-654920938890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324F4242-C9A8-5117-EA71-A89EB9745476}"/>
                </a:ext>
              </a:extLst>
            </p:cNvPr>
            <p:cNvSpPr txBox="1"/>
            <p:nvPr userDrawn="1"/>
          </p:nvSpPr>
          <p:spPr>
            <a:xfrm>
              <a:off x="8617026" y="3895409"/>
              <a:ext cx="921058" cy="601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85" name="Freeform 22">
            <a:extLst>
              <a:ext uri="{FF2B5EF4-FFF2-40B4-BE49-F238E27FC236}">
                <a16:creationId xmlns:a16="http://schemas.microsoft.com/office/drawing/2014/main" id="{344BD4FC-E362-B322-4D54-C03FB0835AEA}"/>
              </a:ext>
            </a:extLst>
          </p:cNvPr>
          <p:cNvSpPr/>
          <p:nvPr userDrawn="1"/>
        </p:nvSpPr>
        <p:spPr>
          <a:xfrm>
            <a:off x="9425663" y="3677381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608F3431-182C-B152-5C1F-AED9E077F9D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9425" y="3925974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DA1C13EE-2B07-46CA-963B-2695B3CFAAA0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16555A26-1B3D-7A64-D20F-FFEECD143A4A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1B21CCB-E70B-58E6-1249-C0DDDBB01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476" y="1692006"/>
            <a:ext cx="714000" cy="1224000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49DFF4-D6A4-3B66-7952-419263EE8D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8400" y="3812400"/>
            <a:ext cx="2380120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4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10_ITA_MAT_nel_temp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CE027091-2351-B387-7F81-3877B7645D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01961" y="1266566"/>
            <a:ext cx="1080000" cy="1080000"/>
            <a:chOff x="8598750" y="3760381"/>
            <a:chExt cx="1081894" cy="108189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903E0B8-C5B2-6C56-DEBD-DE513CB94A1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C2D4BD1-9E08-9C4A-F42E-29CCB6E506F1}"/>
                </a:ext>
              </a:extLst>
            </p:cNvPr>
            <p:cNvSpPr txBox="1"/>
            <p:nvPr userDrawn="1"/>
          </p:nvSpPr>
          <p:spPr>
            <a:xfrm>
              <a:off x="8617026" y="3894450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602E630F-F24E-890D-4658-5B1FE7ECF6DC}"/>
              </a:ext>
            </a:extLst>
          </p:cNvPr>
          <p:cNvSpPr/>
          <p:nvPr userDrawn="1"/>
        </p:nvSpPr>
        <p:spPr>
          <a:xfrm>
            <a:off x="7455614" y="1151139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C860FB-C683-99C6-2AEA-A251825CDC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899376" y="1399732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6722D56-71CD-D407-BEA1-9EFB4C09F0C1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48B05EA-AA83-319F-13DA-5DC7A5ADB3A4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5611ED4-8D38-FB8D-E60B-3EEC40D2B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7442" y="5009321"/>
            <a:ext cx="1359861" cy="1359861"/>
            <a:chOff x="8598750" y="3760381"/>
            <a:chExt cx="1081894" cy="1081894"/>
          </a:xfrm>
        </p:grpSpPr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8C618681-8734-E6CD-7248-E5DE049EC9AE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D26EFACD-8682-133B-8893-96B9D9B39CDE}"/>
                </a:ext>
              </a:extLst>
            </p:cNvPr>
            <p:cNvSpPr txBox="1"/>
            <p:nvPr userDrawn="1"/>
          </p:nvSpPr>
          <p:spPr>
            <a:xfrm>
              <a:off x="8601463" y="3864985"/>
              <a:ext cx="921058" cy="367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1" name="Freeform 22">
            <a:extLst>
              <a:ext uri="{FF2B5EF4-FFF2-40B4-BE49-F238E27FC236}">
                <a16:creationId xmlns:a16="http://schemas.microsoft.com/office/drawing/2014/main" id="{3172B995-793B-05FF-FD18-97569F595E4D}"/>
              </a:ext>
            </a:extLst>
          </p:cNvPr>
          <p:cNvSpPr/>
          <p:nvPr userDrawn="1"/>
        </p:nvSpPr>
        <p:spPr>
          <a:xfrm>
            <a:off x="10484365" y="4768583"/>
            <a:ext cx="1245951" cy="434006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7822BFED-3390-7515-72A2-F1217C66C4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84663" y="5115853"/>
            <a:ext cx="1358839" cy="1359861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7D0A3D39-4E58-15F5-C5F6-28419E1E2E05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F2A2850-0F6E-D72E-FE09-627E43107A36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20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8C52701-293C-B1AC-6FAF-3A4671B256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55366" y="3022114"/>
            <a:ext cx="1080000" cy="1080000"/>
            <a:chOff x="8598750" y="3760381"/>
            <a:chExt cx="1081894" cy="1081894"/>
          </a:xfrm>
        </p:grpSpPr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3B3F215B-5F02-2E2F-FA57-1FCC6B7773A8}"/>
                </a:ext>
              </a:extLst>
            </p:cNvPr>
            <p:cNvSpPr/>
            <p:nvPr userDrawn="1"/>
          </p:nvSpPr>
          <p:spPr>
            <a:xfrm>
              <a:off x="8598750" y="3760381"/>
              <a:ext cx="1081894" cy="1081894"/>
            </a:xfrm>
            <a:prstGeom prst="ellipse">
              <a:avLst/>
            </a:prstGeom>
            <a:solidFill>
              <a:srgbClr val="2F6AB2"/>
            </a:solidFill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E3CC5329-F473-CCBF-329B-CE7E788F7E5D}"/>
                </a:ext>
              </a:extLst>
            </p:cNvPr>
            <p:cNvSpPr txBox="1"/>
            <p:nvPr userDrawn="1"/>
          </p:nvSpPr>
          <p:spPr>
            <a:xfrm>
              <a:off x="8617026" y="3895704"/>
              <a:ext cx="921058" cy="43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SUD E ISOLE</a:t>
              </a:r>
            </a:p>
          </p:txBody>
        </p:sp>
      </p:grpSp>
      <p:sp>
        <p:nvSpPr>
          <p:cNvPr id="78" name="Freeform 22">
            <a:extLst>
              <a:ext uri="{FF2B5EF4-FFF2-40B4-BE49-F238E27FC236}">
                <a16:creationId xmlns:a16="http://schemas.microsoft.com/office/drawing/2014/main" id="{06389493-2D61-F0DE-A934-17D92DE1D5C5}"/>
              </a:ext>
            </a:extLst>
          </p:cNvPr>
          <p:cNvSpPr/>
          <p:nvPr userDrawn="1"/>
        </p:nvSpPr>
        <p:spPr>
          <a:xfrm>
            <a:off x="9109019" y="2906687"/>
            <a:ext cx="1110365" cy="290591"/>
          </a:xfrm>
          <a:custGeom>
            <a:avLst/>
            <a:gdLst/>
            <a:ahLst/>
            <a:cxnLst/>
            <a:rect l="l" t="t" r="r" b="b"/>
            <a:pathLst>
              <a:path w="4275388" h="3553479">
                <a:moveTo>
                  <a:pt x="4150928" y="3553479"/>
                </a:moveTo>
                <a:lnTo>
                  <a:pt x="124460" y="3553479"/>
                </a:lnTo>
                <a:cubicBezTo>
                  <a:pt x="55880" y="3553479"/>
                  <a:pt x="0" y="3497599"/>
                  <a:pt x="0" y="34290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150928" y="0"/>
                </a:lnTo>
                <a:cubicBezTo>
                  <a:pt x="4219508" y="0"/>
                  <a:pt x="4275388" y="55880"/>
                  <a:pt x="4275388" y="124460"/>
                </a:cubicBezTo>
                <a:lnTo>
                  <a:pt x="4275388" y="3429019"/>
                </a:lnTo>
                <a:cubicBezTo>
                  <a:pt x="4275388" y="3497599"/>
                  <a:pt x="4219508" y="3553479"/>
                  <a:pt x="4150928" y="3553479"/>
                </a:cubicBezTo>
                <a:close/>
              </a:path>
            </a:pathLst>
          </a:custGeom>
          <a:solidFill>
            <a:srgbClr val="2F6AB2">
              <a:alpha val="70000"/>
            </a:srgbClr>
          </a:solidFill>
          <a:effectLst>
            <a:outerShdw blurRad="50800" dist="38100" dir="2700000" algn="tl" rotWithShape="0">
              <a:prstClr val="black">
                <a:alpha val="44776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324C2715-786B-68A4-6F52-67D6DBA83E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52781" y="3155280"/>
            <a:ext cx="1079187" cy="1080000"/>
            <a:chOff x="9679664" y="3946815"/>
            <a:chExt cx="1094812" cy="1081894"/>
          </a:xfrm>
          <a:solidFill>
            <a:srgbClr val="D6BD24"/>
          </a:solidFill>
        </p:grpSpPr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CECCA605-DADD-5C21-9927-949144DC0C54}"/>
                </a:ext>
              </a:extLst>
            </p:cNvPr>
            <p:cNvSpPr/>
            <p:nvPr userDrawn="1"/>
          </p:nvSpPr>
          <p:spPr>
            <a:xfrm>
              <a:off x="9679664" y="3946815"/>
              <a:ext cx="1081894" cy="1081894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sx="101484" sy="101484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9392E90F-5470-8D2B-0A38-82E7005ED98F}"/>
                </a:ext>
              </a:extLst>
            </p:cNvPr>
            <p:cNvSpPr txBox="1"/>
            <p:nvPr userDrawn="1"/>
          </p:nvSpPr>
          <p:spPr>
            <a:xfrm>
              <a:off x="9694476" y="4154661"/>
              <a:ext cx="1080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4615F4-171B-2207-81B9-01E0183CB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476" y="1692006"/>
            <a:ext cx="714000" cy="12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A45A1-03E6-1C31-057B-1C764E19DA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8400" y="3812400"/>
            <a:ext cx="2380120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A28436-0FD3-D613-21C1-0A81F418C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24A1C-52AD-53F6-97F5-AE905D2BE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00D56-C06E-4BC8-A036-71905C6D2743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A60C5E-856B-C048-B09C-71D9CC64E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938994-5B6D-AD25-47CA-2662C25C9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9FB8-6430-4A4A-97A4-A9603BA92C0D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C24FF0-B888-52C8-8C28-5093FC18B9DB}"/>
              </a:ext>
            </a:extLst>
          </p:cNvPr>
          <p:cNvSpPr/>
          <p:nvPr userDrawn="1"/>
        </p:nvSpPr>
        <p:spPr>
          <a:xfrm>
            <a:off x="685800" y="227373"/>
            <a:ext cx="11506200" cy="660400"/>
          </a:xfrm>
          <a:prstGeom prst="rect">
            <a:avLst/>
          </a:prstGeom>
          <a:solidFill>
            <a:srgbClr val="F39C6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EAD709F-B1A3-BE4D-73B9-75FC2FC985F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21303" y="224546"/>
            <a:ext cx="860469" cy="10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6" r:id="rId5"/>
    <p:sldLayoutId id="2147483651" r:id="rId6"/>
    <p:sldLayoutId id="2147483652" r:id="rId7"/>
    <p:sldLayoutId id="2147483653" r:id="rId8"/>
    <p:sldLayoutId id="2147483664" r:id="rId9"/>
    <p:sldLayoutId id="2147483665" r:id="rId10"/>
    <p:sldLayoutId id="2147483654" r:id="rId11"/>
    <p:sldLayoutId id="2147483661" r:id="rId12"/>
    <p:sldLayoutId id="2147483662" r:id="rId13"/>
    <p:sldLayoutId id="2147483663" r:id="rId14"/>
    <p:sldLayoutId id="2147483666" r:id="rId15"/>
    <p:sldLayoutId id="2147483667" r:id="rId16"/>
    <p:sldLayoutId id="2147483655" r:id="rId17"/>
    <p:sldLayoutId id="2147483657" r:id="rId18"/>
    <p:sldLayoutId id="2147483675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76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A6469-6AF0-1A51-0DCE-5AFDA34D535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NELLA SCUOLA PRIMARIA - CONSIDERAZIONI FINALI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61E51-F67D-3166-0A31-1DF5288413BB}"/>
              </a:ext>
            </a:extLst>
          </p:cNvPr>
          <p:cNvSpPr txBox="1"/>
          <p:nvPr/>
        </p:nvSpPr>
        <p:spPr>
          <a:xfrm>
            <a:off x="485774" y="1600200"/>
            <a:ext cx="1147762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nel tempo della scuola primaria mostrano che: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 II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gli esiti medi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sono grossomodo stabili, con una lieve ridistribuzione degli allievi dalle fasce centrali a quelle estreme; in particolare, rispetto al 2021 si osserva un certo incremento di allievi nelle fasce di risultato più deboli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+10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Italiano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Matematica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considerando le fasce 1 e 2). 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rileva un andamento analogo circa la relativa stabilità del risultato medio, che rimane quasi in linea con quello nazionale.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 V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gli esiti medi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Italiano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Matematica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sono grossomodo stabili; si assiste a una lieve ridistribuzione degli allievi dalle fasce più elevate di risultato (4, 5 e 6) a quella minima di adeguatezza (fascia 3) in Italiano. 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invece, si assiste a una sensibile flessione degli esiti, sia come punteggio medio sia per le percentuali di allievi che raggiungono la soglia di adeguatezza; addirittura, in Matematica tale quota supera appena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studente su 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(il 54%).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4400" algn="just"/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Inglese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quota di studenti che raggiungono il traguardo previsto (A1 del QCER) è in crescita 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sia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sia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assiste invece a un preoccupante calo, lieve in Reading e molto più marcato in Listening: il dato regionale in questo caso si colloca ben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punti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di sotto della media nazionale.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2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9F69A-1672-7BD8-E9EA-333B30C99AC7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SCUOLA SECONDARIA I GRADO (CLASSE III) - COME LEGGERE I DATI</a:t>
            </a:r>
          </a:p>
        </p:txBody>
      </p:sp>
    </p:spTree>
    <p:extLst>
      <p:ext uri="{BB962C8B-B14F-4D97-AF65-F5344CB8AC3E}">
        <p14:creationId xmlns:p14="http://schemas.microsoft.com/office/powerpoint/2010/main" val="417635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III SECONDARIA I GRADO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BFCE2-4DF4-C789-F9F1-619F8CAF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08" y="1581150"/>
            <a:ext cx="5892920" cy="5028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0CE77-6817-65F8-FB9B-48EDA765D54F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AF54F-94B2-DC58-272E-EF7CEBD9480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E9543-8A86-2F6D-B312-6B7F8FEAA9E8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4F7065-DE5A-1E16-255A-78B35325043C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76DE7-6ED0-477C-971F-18F7E6B1C474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06042-CC94-FC95-4FF6-95FB88EC7C64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0A9F4-5B9A-A3F2-30C7-F44217CDE3B5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E04B7-877D-74D4-F9CA-DCFCAFF731C9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816C2-F917-EF6D-B4D1-CA05B0E111DE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nazionale, specie in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(L2-L3) e per gli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(L4-L5)</a:t>
            </a:r>
            <a:endParaRPr lang="it-IT" b="1" spc="-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-12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6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9CDF3-FBBA-E1A6-96B6-8E01AB048FEA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NEL TEMPO - III SECONDARIA I GRADO </a:t>
            </a:r>
          </a:p>
        </p:txBody>
      </p:sp>
      <p:sp>
        <p:nvSpPr>
          <p:cNvPr id="3" name="Rettangolo 8">
            <a:extLst>
              <a:ext uri="{FF2B5EF4-FFF2-40B4-BE49-F238E27FC236}">
                <a16:creationId xmlns:a16="http://schemas.microsoft.com/office/drawing/2014/main" id="{F36B6BA4-6FF3-72FC-1D44-F24D1CA01467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L3)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04B6C-9E8E-1A5C-DF9B-3AB654FE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354" y="2235878"/>
            <a:ext cx="5241649" cy="40228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28D54C-28C2-53AB-A044-C01E66F1BFDD}"/>
              </a:ext>
            </a:extLst>
          </p:cNvPr>
          <p:cNvGrpSpPr/>
          <p:nvPr/>
        </p:nvGrpSpPr>
        <p:grpSpPr>
          <a:xfrm>
            <a:off x="6096828" y="2786515"/>
            <a:ext cx="766572" cy="894076"/>
            <a:chOff x="6096828" y="2786515"/>
            <a:chExt cx="766572" cy="894076"/>
          </a:xfrm>
        </p:grpSpPr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D580D15D-4F4A-F1CF-62E7-83AC19A0EB61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8" name="Rettangolo 43">
              <a:extLst>
                <a:ext uri="{FF2B5EF4-FFF2-40B4-BE49-F238E27FC236}">
                  <a16:creationId xmlns:a16="http://schemas.microsoft.com/office/drawing/2014/main" id="{45B93607-AF0F-3C35-FEED-CDD3D82EFE25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4">
              <a:extLst>
                <a:ext uri="{FF2B5EF4-FFF2-40B4-BE49-F238E27FC236}">
                  <a16:creationId xmlns:a16="http://schemas.microsoft.com/office/drawing/2014/main" id="{DA17E834-A398-9201-392A-F9ABFC2AE1F9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45">
              <a:extLst>
                <a:ext uri="{FF2B5EF4-FFF2-40B4-BE49-F238E27FC236}">
                  <a16:creationId xmlns:a16="http://schemas.microsoft.com/office/drawing/2014/main" id="{1A1A96D6-6819-E4AC-6E43-BC931E4F8E7D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26">
              <a:extLst>
                <a:ext uri="{FF2B5EF4-FFF2-40B4-BE49-F238E27FC236}">
                  <a16:creationId xmlns:a16="http://schemas.microsoft.com/office/drawing/2014/main" id="{1EC08D27-BE61-FD21-0E32-32E3778A8508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8D25F1-24C6-231E-4052-800D3A8E8C8E}"/>
              </a:ext>
            </a:extLst>
          </p:cNvPr>
          <p:cNvSpPr txBox="1"/>
          <p:nvPr/>
        </p:nvSpPr>
        <p:spPr>
          <a:xfrm>
            <a:off x="6703598" y="1539526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8DF20-3902-1D8B-13F9-A68E1577E546}"/>
              </a:ext>
            </a:extLst>
          </p:cNvPr>
          <p:cNvSpPr txBox="1"/>
          <p:nvPr/>
        </p:nvSpPr>
        <p:spPr>
          <a:xfrm>
            <a:off x="7601723" y="1665292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17B56-F5E8-E99C-6C2E-7A5782A83946}"/>
              </a:ext>
            </a:extLst>
          </p:cNvPr>
          <p:cNvSpPr txBox="1"/>
          <p:nvPr/>
        </p:nvSpPr>
        <p:spPr>
          <a:xfrm>
            <a:off x="7921316" y="293479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F4E1F-D78B-F239-D2CE-EFF1E01231BC}"/>
              </a:ext>
            </a:extLst>
          </p:cNvPr>
          <p:cNvSpPr txBox="1"/>
          <p:nvPr/>
        </p:nvSpPr>
        <p:spPr>
          <a:xfrm>
            <a:off x="8819441" y="306056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CA2F7-63FA-765E-6C6C-D42768861F25}"/>
              </a:ext>
            </a:extLst>
          </p:cNvPr>
          <p:cNvSpPr txBox="1"/>
          <p:nvPr/>
        </p:nvSpPr>
        <p:spPr>
          <a:xfrm>
            <a:off x="9121281" y="426792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64655-8B48-9AC5-0B2F-6C5290E3369A}"/>
              </a:ext>
            </a:extLst>
          </p:cNvPr>
          <p:cNvSpPr txBox="1"/>
          <p:nvPr/>
        </p:nvSpPr>
        <p:spPr>
          <a:xfrm>
            <a:off x="10019406" y="439369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961F3-1B69-3065-8BE3-C8718501FBB6}"/>
              </a:ext>
            </a:extLst>
          </p:cNvPr>
          <p:cNvSpPr txBox="1"/>
          <p:nvPr/>
        </p:nvSpPr>
        <p:spPr>
          <a:xfrm>
            <a:off x="9818705" y="5805245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FCD68D-2914-EDB7-297A-A9CEC5E19484}"/>
              </a:ext>
            </a:extLst>
          </p:cNvPr>
          <p:cNvSpPr txBox="1"/>
          <p:nvPr/>
        </p:nvSpPr>
        <p:spPr>
          <a:xfrm>
            <a:off x="10956527" y="5939889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683382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F7EA-EE60-2DD5-4D34-35CBDA79CB8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ITALIANO PER REGIONE - III SECONDARIA I GRADO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1560E3-94E1-D9E9-FDC2-F3530F757979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4619F76A-2BA2-A847-EA0D-5CF0DE68550B}"/>
              </a:ext>
            </a:extLst>
          </p:cNvPr>
          <p:cNvGrpSpPr/>
          <p:nvPr/>
        </p:nvGrpSpPr>
        <p:grpSpPr>
          <a:xfrm>
            <a:off x="1184613" y="5690987"/>
            <a:ext cx="4160778" cy="252000"/>
            <a:chOff x="480891" y="5690987"/>
            <a:chExt cx="4160778" cy="252000"/>
          </a:xfrm>
        </p:grpSpPr>
        <p:sp>
          <p:nvSpPr>
            <p:cNvPr id="10" name="Rettangolo 43">
              <a:extLst>
                <a:ext uri="{FF2B5EF4-FFF2-40B4-BE49-F238E27FC236}">
                  <a16:creationId xmlns:a16="http://schemas.microsoft.com/office/drawing/2014/main" id="{41D65B2D-E2F2-E26C-093B-0D5524821921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A0CBE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44">
              <a:extLst>
                <a:ext uri="{FF2B5EF4-FFF2-40B4-BE49-F238E27FC236}">
                  <a16:creationId xmlns:a16="http://schemas.microsoft.com/office/drawing/2014/main" id="{C52D9DE9-0132-A6B7-6E8E-C5B82115D76F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5B8CB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45">
              <a:extLst>
                <a:ext uri="{FF2B5EF4-FFF2-40B4-BE49-F238E27FC236}">
                  <a16:creationId xmlns:a16="http://schemas.microsoft.com/office/drawing/2014/main" id="{F399BBAA-855C-1C1D-C877-7E5BD7B26526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2A578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tangolo 26">
              <a:extLst>
                <a:ext uri="{FF2B5EF4-FFF2-40B4-BE49-F238E27FC236}">
                  <a16:creationId xmlns:a16="http://schemas.microsoft.com/office/drawing/2014/main" id="{565C1B91-0C5D-8DB8-C802-C942BA536474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tangolo 26">
              <a:extLst>
                <a:ext uri="{FF2B5EF4-FFF2-40B4-BE49-F238E27FC236}">
                  <a16:creationId xmlns:a16="http://schemas.microsoft.com/office/drawing/2014/main" id="{53F3EFA4-C922-92B0-4C51-391834591317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8">
              <a:extLst>
                <a:ext uri="{FF2B5EF4-FFF2-40B4-BE49-F238E27FC236}">
                  <a16:creationId xmlns:a16="http://schemas.microsoft.com/office/drawing/2014/main" id="{8B926254-E373-21BD-B57F-E499E0AFDED3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2" name="Rettangolo 8">
              <a:extLst>
                <a:ext uri="{FF2B5EF4-FFF2-40B4-BE49-F238E27FC236}">
                  <a16:creationId xmlns:a16="http://schemas.microsoft.com/office/drawing/2014/main" id="{9FDC266D-7338-7AE0-20B2-565187DC3A28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FE6955B8-E58D-65E3-D8B7-21D507336786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E6EF1F25-31C1-3A94-5088-73D28B486354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5" name="Rettangolo 8">
              <a:extLst>
                <a:ext uri="{FF2B5EF4-FFF2-40B4-BE49-F238E27FC236}">
                  <a16:creationId xmlns:a16="http://schemas.microsoft.com/office/drawing/2014/main" id="{D12605B4-B0DD-6F09-FCDA-0829CF09703D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F2A25EB6-00B5-086B-6D51-A183ED73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23" y="1809000"/>
            <a:ext cx="6310957" cy="3239999"/>
          </a:xfrm>
          <a:prstGeom prst="rect">
            <a:avLst/>
          </a:prstGeom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192CDB-6598-E401-1DEF-70AFFB58EC1F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7B36E4-25E8-C30D-F563-868E0FCCA6A7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14F285-49B2-1137-D21E-D8201E3BF6B4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97844B-D01A-37D8-2730-55E0154F2D03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F69CE1-3593-F8C1-57B7-1DDB165DCBB6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A138A3-AC17-A3C2-76E8-4DEA3F88A5BF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08B092-213D-68CD-97F8-F8A8FF2D0CD7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9B84901-A606-3D4C-3BDA-72BE5B9E4F61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722606-8AF7-F9B3-6CFF-619853044ABD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01EEF4-10C8-D3E3-A50A-E40B77FBD567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D9D2C4-2B82-80BC-A282-FB5369F8D0DC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30</a:t>
              </a:r>
            </a:p>
          </p:txBody>
        </p:sp>
      </p:grpSp>
      <p:sp>
        <p:nvSpPr>
          <p:cNvPr id="34" name="CasellaDiTesto 5">
            <a:extLst>
              <a:ext uri="{FF2B5EF4-FFF2-40B4-BE49-F238E27FC236}">
                <a16:creationId xmlns:a16="http://schemas.microsoft.com/office/drawing/2014/main" id="{BC0E9B53-F30B-8D9D-19D0-63F71DCAA1EE}"/>
              </a:ext>
            </a:extLst>
          </p:cNvPr>
          <p:cNvSpPr txBox="1"/>
          <p:nvPr/>
        </p:nvSpPr>
        <p:spPr>
          <a:xfrm>
            <a:off x="7595504" y="2345588"/>
            <a:ext cx="4464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in III secondaria I grado</a:t>
            </a:r>
          </a:p>
        </p:txBody>
      </p:sp>
      <p:sp>
        <p:nvSpPr>
          <p:cNvPr id="36" name="CasellaDiTesto 3">
            <a:extLst>
              <a:ext uri="{FF2B5EF4-FFF2-40B4-BE49-F238E27FC236}">
                <a16:creationId xmlns:a16="http://schemas.microsoft.com/office/drawing/2014/main" id="{10F93810-BA7F-A943-7ACA-B5F8F3762697}"/>
              </a:ext>
            </a:extLst>
          </p:cNvPr>
          <p:cNvSpPr txBox="1"/>
          <p:nvPr/>
        </p:nvSpPr>
        <p:spPr>
          <a:xfrm>
            <a:off x="7586031" y="262409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61528-8578-35B3-BB7A-3C5211B07BCA}"/>
              </a:ext>
            </a:extLst>
          </p:cNvPr>
          <p:cNvSpPr txBox="1"/>
          <p:nvPr/>
        </p:nvSpPr>
        <p:spPr>
          <a:xfrm>
            <a:off x="7577976" y="3028518"/>
            <a:ext cx="4462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i traguardi previsti al termine del primo ciclo d’istruzione in Italiano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quota addirittura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supera il 50%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nella comprensione del testo in Calabria è ben inferiore a quella nazionale (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allievo su 16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 Italia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su 9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9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III SECONDARIA I GRADO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11415-EBDA-4189-2520-47FFE210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08" y="1683662"/>
            <a:ext cx="5892920" cy="4671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5D379-EE42-A5CE-9F49-391F93471EDA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4309A-5B00-607C-4BB8-ED020872D0AB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B1C1E-6446-148B-4207-A1F754E89C6B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8678E-19E2-4483-1A6B-DF88CB9D7E95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DFE2E-B519-400D-9588-B2EA343B4C2F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3A2C0-99C2-71C7-8733-F435BAEE3FE8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E92F3-3545-BF77-E853-6F4564CDD4C8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B4B6A-DFAB-5C38-85A1-1BC09C6AD201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A1657-BAA6-7F68-F24D-343724BD609A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peggiore del nazionale (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L2,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stentano a raggiungere L5)</a:t>
            </a:r>
            <a:endParaRPr lang="it-IT" b="1" spc="-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-18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12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9CDF3-FBBA-E1A6-96B6-8E01AB048FEA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NEL TEMPO - III SECONDARIA I GRADO </a:t>
            </a:r>
          </a:p>
        </p:txBody>
      </p:sp>
      <p:sp>
        <p:nvSpPr>
          <p:cNvPr id="3" name="Rettangolo 8">
            <a:extLst>
              <a:ext uri="{FF2B5EF4-FFF2-40B4-BE49-F238E27FC236}">
                <a16:creationId xmlns:a16="http://schemas.microsoft.com/office/drawing/2014/main" id="{6496EBE4-B2D4-C7AD-19F7-51AD4791C451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L3)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7E886-BBBD-2263-37F3-F684CAAE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354" y="2235878"/>
            <a:ext cx="5241649" cy="40228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6691FF7-B687-1A4B-7A4D-58B81A1F2616}"/>
              </a:ext>
            </a:extLst>
          </p:cNvPr>
          <p:cNvGrpSpPr/>
          <p:nvPr/>
        </p:nvGrpSpPr>
        <p:grpSpPr>
          <a:xfrm>
            <a:off x="6096828" y="2786515"/>
            <a:ext cx="766572" cy="894076"/>
            <a:chOff x="6096828" y="2786515"/>
            <a:chExt cx="766572" cy="894076"/>
          </a:xfrm>
        </p:grpSpPr>
        <p:sp>
          <p:nvSpPr>
            <p:cNvPr id="6" name="Rettangolo 8">
              <a:extLst>
                <a:ext uri="{FF2B5EF4-FFF2-40B4-BE49-F238E27FC236}">
                  <a16:creationId xmlns:a16="http://schemas.microsoft.com/office/drawing/2014/main" id="{885B43CE-CA92-6D7C-6CD1-8B258ABE824D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65D4D7CF-8808-B833-B8AC-27ACA8138D9A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4">
              <a:extLst>
                <a:ext uri="{FF2B5EF4-FFF2-40B4-BE49-F238E27FC236}">
                  <a16:creationId xmlns:a16="http://schemas.microsoft.com/office/drawing/2014/main" id="{7CF36CF2-2FD1-981F-73FF-C0BAC2EEA75E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5">
              <a:extLst>
                <a:ext uri="{FF2B5EF4-FFF2-40B4-BE49-F238E27FC236}">
                  <a16:creationId xmlns:a16="http://schemas.microsoft.com/office/drawing/2014/main" id="{113D3931-4BC5-2C37-2F70-A09A273CC927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1590BA99-A959-6257-8DF5-0E18493808C4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B89720B-22A3-1AD4-DCCA-F20F95B151A0}"/>
              </a:ext>
            </a:extLst>
          </p:cNvPr>
          <p:cNvSpPr txBox="1"/>
          <p:nvPr/>
        </p:nvSpPr>
        <p:spPr>
          <a:xfrm>
            <a:off x="6703598" y="1539526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BAF3B-D78A-DE0A-89F5-0DA8F5C17CD8}"/>
              </a:ext>
            </a:extLst>
          </p:cNvPr>
          <p:cNvSpPr txBox="1"/>
          <p:nvPr/>
        </p:nvSpPr>
        <p:spPr>
          <a:xfrm>
            <a:off x="7601723" y="1665292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DF8A-267E-ECD4-5B96-D70C775C96ED}"/>
              </a:ext>
            </a:extLst>
          </p:cNvPr>
          <p:cNvSpPr txBox="1"/>
          <p:nvPr/>
        </p:nvSpPr>
        <p:spPr>
          <a:xfrm>
            <a:off x="7921316" y="293479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6666E-C683-7615-A917-37640B9E0376}"/>
              </a:ext>
            </a:extLst>
          </p:cNvPr>
          <p:cNvSpPr txBox="1"/>
          <p:nvPr/>
        </p:nvSpPr>
        <p:spPr>
          <a:xfrm>
            <a:off x="8819441" y="306056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E197E7-48DE-9DE1-9336-46C5742621CE}"/>
              </a:ext>
            </a:extLst>
          </p:cNvPr>
          <p:cNvSpPr txBox="1"/>
          <p:nvPr/>
        </p:nvSpPr>
        <p:spPr>
          <a:xfrm>
            <a:off x="9121281" y="426792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17972A-8AC4-7B85-C379-47B39FE8EDDA}"/>
              </a:ext>
            </a:extLst>
          </p:cNvPr>
          <p:cNvSpPr txBox="1"/>
          <p:nvPr/>
        </p:nvSpPr>
        <p:spPr>
          <a:xfrm>
            <a:off x="10019406" y="439369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66A21-7D34-55ED-6B98-2B87025E2A17}"/>
              </a:ext>
            </a:extLst>
          </p:cNvPr>
          <p:cNvSpPr txBox="1"/>
          <p:nvPr/>
        </p:nvSpPr>
        <p:spPr>
          <a:xfrm>
            <a:off x="9818705" y="5805245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73CC3-461A-3C43-CFD4-724A10CC3B84}"/>
              </a:ext>
            </a:extLst>
          </p:cNvPr>
          <p:cNvSpPr txBox="1"/>
          <p:nvPr/>
        </p:nvSpPr>
        <p:spPr>
          <a:xfrm>
            <a:off x="10956527" y="5939889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790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F7EA-EE60-2DD5-4D34-35CBDA79CB8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MATEMATICA PER REGIONE - III SECONDARIA I GRADO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C822CB-81CC-A171-A0BB-9F6D681D37DD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28E9C2-2A82-10D8-0682-EAD9B903453E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5A98065-2A94-70FC-DC77-FFF748D9F07D}"/>
              </a:ext>
            </a:extLst>
          </p:cNvPr>
          <p:cNvGrpSpPr/>
          <p:nvPr/>
        </p:nvGrpSpPr>
        <p:grpSpPr>
          <a:xfrm>
            <a:off x="1184613" y="5690987"/>
            <a:ext cx="4160778" cy="252000"/>
            <a:chOff x="480891" y="5690987"/>
            <a:chExt cx="4160778" cy="252000"/>
          </a:xfrm>
        </p:grpSpPr>
        <p:sp>
          <p:nvSpPr>
            <p:cNvPr id="6" name="Rettangolo 43">
              <a:extLst>
                <a:ext uri="{FF2B5EF4-FFF2-40B4-BE49-F238E27FC236}">
                  <a16:creationId xmlns:a16="http://schemas.microsoft.com/office/drawing/2014/main" id="{E734A72A-A4D1-2B7B-4EC4-6E1AC843D5E8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BCE4D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ttangolo 44">
              <a:extLst>
                <a:ext uri="{FF2B5EF4-FFF2-40B4-BE49-F238E27FC236}">
                  <a16:creationId xmlns:a16="http://schemas.microsoft.com/office/drawing/2014/main" id="{04A074AF-52AC-70C3-7717-9A138ADA262D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92C0D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5">
              <a:extLst>
                <a:ext uri="{FF2B5EF4-FFF2-40B4-BE49-F238E27FC236}">
                  <a16:creationId xmlns:a16="http://schemas.microsoft.com/office/drawing/2014/main" id="{100E0EF9-1FF8-4148-E966-89EF987238E4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4E79A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26">
              <a:extLst>
                <a:ext uri="{FF2B5EF4-FFF2-40B4-BE49-F238E27FC236}">
                  <a16:creationId xmlns:a16="http://schemas.microsoft.com/office/drawing/2014/main" id="{EA95C47E-E9D8-3DC9-9B78-12A4BA5328E6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2F8D3DBD-C937-3FAA-4864-7C48BE288DB0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8">
              <a:extLst>
                <a:ext uri="{FF2B5EF4-FFF2-40B4-BE49-F238E27FC236}">
                  <a16:creationId xmlns:a16="http://schemas.microsoft.com/office/drawing/2014/main" id="{E99FCAD7-9958-A154-952C-5C79D171C89D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A0108B06-9213-AAA5-A94F-8D754C3A6885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3" name="Rettangolo 8">
              <a:extLst>
                <a:ext uri="{FF2B5EF4-FFF2-40B4-BE49-F238E27FC236}">
                  <a16:creationId xmlns:a16="http://schemas.microsoft.com/office/drawing/2014/main" id="{30E3B106-7056-E68E-E433-F17EAC9FFD84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B6FF94BF-B62A-1899-B003-51F579370307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F3DF01F7-EEFE-4D1C-D42A-EB62371A1DDA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519E71B5-5B88-AC52-95AB-141ADA946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24" y="1809000"/>
            <a:ext cx="6310955" cy="323999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657F997-DD1F-D71C-B6FB-946863894589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191551-BB06-2B85-1D73-9C146DB13FD8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392718-FD9E-C398-F919-39D974E81808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17A562-6AF1-9878-4341-369A03FA23C1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22BD1B-B12D-2EEF-8617-FB3B2AA32D4E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A678C8-577A-2943-1FC4-A37B3F7BB38F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415686-5476-3181-C4D6-769678AB0867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2BF599-10DA-FEAD-588F-B304E83D2741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1165C8-BF13-EF01-5743-FF36B369507B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46B3C1-08A5-F2F9-9E3B-36FB97220016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232445-E3C9-B1FF-2A67-58CC5F2144E7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</a:p>
          </p:txBody>
        </p:sp>
      </p:grpSp>
      <p:sp>
        <p:nvSpPr>
          <p:cNvPr id="28" name="CasellaDiTesto 5">
            <a:extLst>
              <a:ext uri="{FF2B5EF4-FFF2-40B4-BE49-F238E27FC236}">
                <a16:creationId xmlns:a16="http://schemas.microsoft.com/office/drawing/2014/main" id="{046F44F0-5C46-0AEB-96D8-640346EBD64F}"/>
              </a:ext>
            </a:extLst>
          </p:cNvPr>
          <p:cNvSpPr txBox="1"/>
          <p:nvPr/>
        </p:nvSpPr>
        <p:spPr>
          <a:xfrm>
            <a:off x="7941411" y="2345588"/>
            <a:ext cx="3772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 di allievi per livelli in III secondaria I grado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F1956A-8213-8A9C-1D1F-9EA79775C3AF}"/>
              </a:ext>
            </a:extLst>
          </p:cNvPr>
          <p:cNvSpPr txBox="1"/>
          <p:nvPr/>
        </p:nvSpPr>
        <p:spPr>
          <a:xfrm>
            <a:off x="7577976" y="2847543"/>
            <a:ext cx="44624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ben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la soglia di adeguatezza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al termine del primo ciclo d’istruzione in Matematica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quota supera drammaticamente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Matematica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Calabria 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meno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metà di quella 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 (</a:t>
            </a:r>
            <a:r>
              <a:rPr lang="it-IT" b="1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~6%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fronte del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nazionale)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9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549DA-5A22-4E23-8ADA-F6BE275AED22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III SECONDARIA I GRADO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0CC72-B917-F836-6007-7879D6901095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B07AB-999E-386B-35C9-199F0CDC1F48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B73EB-1147-CA88-4503-65289F17DEDA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72182-C7F8-A9B0-2D72-B8AEBACDC41D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A6803-26D1-0C4F-C4D1-9A2F73722060}"/>
              </a:ext>
            </a:extLst>
          </p:cNvPr>
          <p:cNvSpPr txBox="1"/>
          <p:nvPr/>
        </p:nvSpPr>
        <p:spPr>
          <a:xfrm>
            <a:off x="8751593" y="2650658"/>
            <a:ext cx="226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pc="-15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pre-A1/A1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A5886-BE32-6608-DBB8-D68B5439D2F6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1B603-17FA-669E-86F2-6A6561FF7037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3BDBF483-D8D0-223F-9B3D-FBAE2C3B9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683662"/>
            <a:ext cx="5881815" cy="4671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40A23D-9B86-F39E-2D92-D4E60C28DFC3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A2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poco peggiore del nazionale (specie per allievi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 Calabria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pre-A1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A2 QCER: 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62%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-16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26C0F-6028-1F25-91EB-1D110F298331}"/>
              </a:ext>
            </a:extLst>
          </p:cNvPr>
          <p:cNvSpPr txBox="1"/>
          <p:nvPr/>
        </p:nvSpPr>
        <p:spPr>
          <a:xfrm>
            <a:off x="10688918" y="2650657"/>
            <a:ext cx="144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pc="-15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pre-A1</a:t>
            </a:r>
          </a:p>
        </p:txBody>
      </p:sp>
    </p:spTree>
    <p:extLst>
      <p:ext uri="{BB962C8B-B14F-4D97-AF65-F5344CB8AC3E}">
        <p14:creationId xmlns:p14="http://schemas.microsoft.com/office/powerpoint/2010/main" val="356746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8C448B-F5DE-2D79-D8B0-03DE798BCC7B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III SECONDARIA I GRADO </a:t>
            </a:r>
          </a:p>
        </p:txBody>
      </p:sp>
      <p:sp>
        <p:nvSpPr>
          <p:cNvPr id="3" name="Rettangolo 8">
            <a:extLst>
              <a:ext uri="{FF2B5EF4-FFF2-40B4-BE49-F238E27FC236}">
                <a16:creationId xmlns:a16="http://schemas.microsoft.com/office/drawing/2014/main" id="{84705FE8-BC02-9471-2233-FF9211BF0A71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A2)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FE3DA-D8F6-5F5B-1A3B-D3129E04A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355" y="2235878"/>
            <a:ext cx="5241648" cy="40228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89EE28-52E6-53DC-BA34-DA8D3A6A33D7}"/>
              </a:ext>
            </a:extLst>
          </p:cNvPr>
          <p:cNvGrpSpPr/>
          <p:nvPr/>
        </p:nvGrpSpPr>
        <p:grpSpPr>
          <a:xfrm>
            <a:off x="6096828" y="2786515"/>
            <a:ext cx="766572" cy="894076"/>
            <a:chOff x="6096828" y="2786515"/>
            <a:chExt cx="766572" cy="894076"/>
          </a:xfrm>
        </p:grpSpPr>
        <p:sp>
          <p:nvSpPr>
            <p:cNvPr id="6" name="Rettangolo 8">
              <a:extLst>
                <a:ext uri="{FF2B5EF4-FFF2-40B4-BE49-F238E27FC236}">
                  <a16:creationId xmlns:a16="http://schemas.microsoft.com/office/drawing/2014/main" id="{76ECD22F-D455-DA0A-7FF9-D53E3A9414A4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2CBB9038-E257-6207-9E5E-AF4F13F5BB3E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4">
              <a:extLst>
                <a:ext uri="{FF2B5EF4-FFF2-40B4-BE49-F238E27FC236}">
                  <a16:creationId xmlns:a16="http://schemas.microsoft.com/office/drawing/2014/main" id="{87F427A1-DA73-2474-1D52-A1012A050267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5">
              <a:extLst>
                <a:ext uri="{FF2B5EF4-FFF2-40B4-BE49-F238E27FC236}">
                  <a16:creationId xmlns:a16="http://schemas.microsoft.com/office/drawing/2014/main" id="{C67DAC0A-F88B-B2D9-2F18-16B7031FBA21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43CEA9E3-F372-3BCD-E836-B1B7E99C1767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451E89-E054-CEF5-1E75-D5764C21F9B3}"/>
              </a:ext>
            </a:extLst>
          </p:cNvPr>
          <p:cNvSpPr txBox="1"/>
          <p:nvPr/>
        </p:nvSpPr>
        <p:spPr>
          <a:xfrm>
            <a:off x="6703598" y="1539526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81AAD-5521-23BA-22E8-EC9639000C1E}"/>
              </a:ext>
            </a:extLst>
          </p:cNvPr>
          <p:cNvSpPr txBox="1"/>
          <p:nvPr/>
        </p:nvSpPr>
        <p:spPr>
          <a:xfrm>
            <a:off x="7601723" y="1665292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55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17D68-408A-CFBC-C69C-902A28268A0C}"/>
              </a:ext>
            </a:extLst>
          </p:cNvPr>
          <p:cNvSpPr txBox="1"/>
          <p:nvPr/>
        </p:nvSpPr>
        <p:spPr>
          <a:xfrm>
            <a:off x="7921316" y="293479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C6D08-DF8E-0E5B-6A99-C8E8B8744833}"/>
              </a:ext>
            </a:extLst>
          </p:cNvPr>
          <p:cNvSpPr txBox="1"/>
          <p:nvPr/>
        </p:nvSpPr>
        <p:spPr>
          <a:xfrm>
            <a:off x="8819441" y="306056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DD793-5A5A-65E4-6788-81525EC16168}"/>
              </a:ext>
            </a:extLst>
          </p:cNvPr>
          <p:cNvSpPr txBox="1"/>
          <p:nvPr/>
        </p:nvSpPr>
        <p:spPr>
          <a:xfrm>
            <a:off x="9121281" y="426792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183CF-D7FA-E6EF-2684-24E4B8E084B5}"/>
              </a:ext>
            </a:extLst>
          </p:cNvPr>
          <p:cNvSpPr txBox="1"/>
          <p:nvPr/>
        </p:nvSpPr>
        <p:spPr>
          <a:xfrm>
            <a:off x="10019406" y="439369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570C29-77D5-1F25-3085-AB6E474E3789}"/>
              </a:ext>
            </a:extLst>
          </p:cNvPr>
          <p:cNvSpPr txBox="1"/>
          <p:nvPr/>
        </p:nvSpPr>
        <p:spPr>
          <a:xfrm>
            <a:off x="9818705" y="5805245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A863A-385D-A626-58F0-272473DEEE4A}"/>
              </a:ext>
            </a:extLst>
          </p:cNvPr>
          <p:cNvSpPr txBox="1"/>
          <p:nvPr/>
        </p:nvSpPr>
        <p:spPr>
          <a:xfrm>
            <a:off x="10956527" y="5939889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01970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C05AF9A-85A8-531D-9619-1E6349FC82A9}"/>
              </a:ext>
            </a:extLst>
          </p:cNvPr>
          <p:cNvSpPr txBox="1"/>
          <p:nvPr/>
        </p:nvSpPr>
        <p:spPr>
          <a:xfrm>
            <a:off x="1277225" y="375960"/>
            <a:ext cx="9637551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400" b="1" spc="217" dirty="0">
                <a:solidFill>
                  <a:srgbClr val="024A91"/>
                </a:solidFill>
                <a:effectLst>
                  <a:outerShdw blurRad="50800" dist="38100" dir="8100000" algn="tr" rotWithShape="0">
                    <a:schemeClr val="bg2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SOMMARIO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749DDB-28B6-67D7-E359-FFCFFE272E2C}"/>
              </a:ext>
            </a:extLst>
          </p:cNvPr>
          <p:cNvGrpSpPr/>
          <p:nvPr/>
        </p:nvGrpSpPr>
        <p:grpSpPr>
          <a:xfrm>
            <a:off x="86229" y="1254216"/>
            <a:ext cx="12015518" cy="5326584"/>
            <a:chOff x="86229" y="1254216"/>
            <a:chExt cx="12015518" cy="5326584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4D12249D-6735-B333-5BE7-EA6460568E2B}"/>
                </a:ext>
              </a:extLst>
            </p:cNvPr>
            <p:cNvGrpSpPr/>
            <p:nvPr/>
          </p:nvGrpSpPr>
          <p:grpSpPr>
            <a:xfrm>
              <a:off x="88461" y="1254216"/>
              <a:ext cx="8008512" cy="2580058"/>
              <a:chOff x="88461" y="1254216"/>
              <a:chExt cx="8008512" cy="2580058"/>
            </a:xfrm>
          </p:grpSpPr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F6258FFF-41A8-B62F-C09E-64FECD4C73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461" y="1260424"/>
                <a:ext cx="3888000" cy="2571721"/>
              </a:xfrm>
              <a:prstGeom prst="rect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5" t="28" r="9881" b="2964"/>
              <a:stretch/>
            </p:blipFill>
            <p:spPr>
              <a:xfrm>
                <a:off x="3960780" y="1254216"/>
                <a:ext cx="4136193" cy="2570400"/>
              </a:xfrm>
              <a:prstGeom prst="rect">
                <a:avLst/>
              </a:prstGeom>
            </p:spPr>
          </p:pic>
          <p:sp>
            <p:nvSpPr>
              <p:cNvPr id="9" name="TextBox 30">
                <a:extLst>
                  <a:ext uri="{FF2B5EF4-FFF2-40B4-BE49-F238E27FC236}">
                    <a16:creationId xmlns:a16="http://schemas.microsoft.com/office/drawing/2014/main" id="{33D8E9DF-9750-EB9B-0F9F-E4BA9725448B}"/>
                  </a:ext>
                </a:extLst>
              </p:cNvPr>
              <p:cNvSpPr txBox="1"/>
              <p:nvPr/>
            </p:nvSpPr>
            <p:spPr>
              <a:xfrm>
                <a:off x="183345" y="1492168"/>
                <a:ext cx="3815535" cy="12450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 SCUOLA PRIMARIA</a:t>
                </a:r>
              </a:p>
              <a:p>
                <a:pPr marL="447675" lvl="1" indent="-257175">
                  <a:lnSpc>
                    <a:spcPct val="12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Come leggere i dati</a:t>
                </a:r>
              </a:p>
              <a:p>
                <a:pPr marL="447675" lvl="1" indent="-257175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nel tempo</a:t>
                </a:r>
              </a:p>
            </p:txBody>
          </p:sp>
          <p:sp>
            <p:nvSpPr>
              <p:cNvPr id="16" name="Triangolo isoscele 15"/>
              <p:cNvSpPr/>
              <p:nvPr/>
            </p:nvSpPr>
            <p:spPr>
              <a:xfrm rot="5400000" flipH="1">
                <a:off x="2977577" y="2243074"/>
                <a:ext cx="2570400" cy="612000"/>
              </a:xfrm>
              <a:prstGeom prst="triangle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120A391C-66F8-0596-376C-09033E1FEB89}"/>
                </a:ext>
              </a:extLst>
            </p:cNvPr>
            <p:cNvGrpSpPr/>
            <p:nvPr/>
          </p:nvGrpSpPr>
          <p:grpSpPr>
            <a:xfrm>
              <a:off x="8127669" y="1260424"/>
              <a:ext cx="3974078" cy="5314898"/>
              <a:chOff x="8127669" y="1260424"/>
              <a:chExt cx="3974078" cy="5314898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06" b="-90"/>
              <a:stretch/>
            </p:blipFill>
            <p:spPr>
              <a:xfrm>
                <a:off x="8134547" y="3795249"/>
                <a:ext cx="3967200" cy="2780073"/>
              </a:xfrm>
              <a:prstGeom prst="rect">
                <a:avLst/>
              </a:prstGeom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F2F138E-7407-B6D2-A99B-410F760A6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4546" y="1260424"/>
                <a:ext cx="3967200" cy="2565000"/>
              </a:xfrm>
              <a:prstGeom prst="rect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TextBox 30">
                <a:extLst>
                  <a:ext uri="{FF2B5EF4-FFF2-40B4-BE49-F238E27FC236}">
                    <a16:creationId xmlns:a16="http://schemas.microsoft.com/office/drawing/2014/main" id="{ED6B8977-89A5-7993-E5DC-8AAC14B9ED69}"/>
                  </a:ext>
                </a:extLst>
              </p:cNvPr>
              <p:cNvSpPr txBox="1"/>
              <p:nvPr/>
            </p:nvSpPr>
            <p:spPr>
              <a:xfrm>
                <a:off x="8248424" y="1499539"/>
                <a:ext cx="3779183" cy="2063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 SCUOLA SECONDARIA </a:t>
                </a:r>
              </a:p>
              <a:p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DI I GRADO</a:t>
                </a:r>
              </a:p>
              <a:p>
                <a:pPr marL="447675" lvl="1" indent="-257175">
                  <a:lnSpc>
                    <a:spcPct val="12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Come leggere i dati</a:t>
                </a:r>
              </a:p>
              <a:p>
                <a:pPr marL="447675" lvl="1" indent="-25717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2022</a:t>
                </a:r>
              </a:p>
              <a:p>
                <a:pPr marL="447675" lvl="1" indent="-25717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nel tempo</a:t>
                </a:r>
              </a:p>
              <a:p>
                <a:pPr marL="447675" lvl="1" indent="-25717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livelli per regione</a:t>
                </a:r>
              </a:p>
            </p:txBody>
          </p:sp>
          <p:sp>
            <p:nvSpPr>
              <p:cNvPr id="17" name="Triangolo isoscele 16"/>
              <p:cNvSpPr/>
              <p:nvPr/>
            </p:nvSpPr>
            <p:spPr>
              <a:xfrm flipV="1">
                <a:off x="8127669" y="3819451"/>
                <a:ext cx="3967200" cy="620187"/>
              </a:xfrm>
              <a:prstGeom prst="triangle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CC7901CA-DBB3-3DE4-3D51-8228D33D704B}"/>
                </a:ext>
              </a:extLst>
            </p:cNvPr>
            <p:cNvGrpSpPr/>
            <p:nvPr/>
          </p:nvGrpSpPr>
          <p:grpSpPr>
            <a:xfrm>
              <a:off x="86229" y="3874637"/>
              <a:ext cx="8012720" cy="2706163"/>
              <a:chOff x="86229" y="3874637"/>
              <a:chExt cx="8012720" cy="2706163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57"/>
              <a:stretch/>
            </p:blipFill>
            <p:spPr>
              <a:xfrm flipH="1">
                <a:off x="86229" y="3880095"/>
                <a:ext cx="4316970" cy="2700000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5D5114A9-C8C9-E858-E74C-1C632164CB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24243" y="3880800"/>
                <a:ext cx="4274706" cy="2700000"/>
              </a:xfrm>
              <a:prstGeom prst="rect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TextBox 30">
                <a:extLst>
                  <a:ext uri="{FF2B5EF4-FFF2-40B4-BE49-F238E27FC236}">
                    <a16:creationId xmlns:a16="http://schemas.microsoft.com/office/drawing/2014/main" id="{D5CEE689-5880-2D9B-FBB5-77246C6C08F1}"/>
                  </a:ext>
                </a:extLst>
              </p:cNvPr>
              <p:cNvSpPr txBox="1"/>
              <p:nvPr/>
            </p:nvSpPr>
            <p:spPr>
              <a:xfrm>
                <a:off x="3834485" y="3905384"/>
                <a:ext cx="4262488" cy="26516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LA SCUOLA SECONDARIA </a:t>
                </a:r>
              </a:p>
              <a:p>
                <a:r>
                  <a:rPr lang="it-IT" sz="2000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DI II GRADO</a:t>
                </a:r>
              </a:p>
              <a:p>
                <a:pPr marL="447675" lvl="1" indent="-276225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Come leggere i dati</a:t>
                </a:r>
              </a:p>
              <a:p>
                <a:pPr marL="447675" lvl="1" indent="-27622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2022</a:t>
                </a:r>
              </a:p>
              <a:p>
                <a:pPr marL="447675" lvl="1" indent="-27622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per macro-indirizzo</a:t>
                </a:r>
              </a:p>
              <a:p>
                <a:pPr marL="447675" lvl="1" indent="-27622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 risultati nel tempo</a:t>
                </a:r>
              </a:p>
              <a:p>
                <a:pPr marL="447675" lvl="1" indent="-276225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</a:rPr>
                  <a:t>I livelli per regione</a:t>
                </a:r>
              </a:p>
              <a:p>
                <a:pPr marL="447675" lvl="1" indent="-276225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it-IT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</a:rPr>
                  <a:t>Eccellenze e fragilità</a:t>
                </a:r>
              </a:p>
            </p:txBody>
          </p:sp>
          <p:sp>
            <p:nvSpPr>
              <p:cNvPr id="18" name="Triangolo isoscele 17"/>
              <p:cNvSpPr/>
              <p:nvPr/>
            </p:nvSpPr>
            <p:spPr>
              <a:xfrm rot="16200000" flipH="1">
                <a:off x="2164149" y="4914543"/>
                <a:ext cx="2700000" cy="620187"/>
              </a:xfrm>
              <a:prstGeom prst="triangle">
                <a:avLst/>
              </a:prstGeom>
              <a:solidFill>
                <a:srgbClr val="2A57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760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F765B-B45B-0C41-F15E-2B0759541E48}"/>
              </a:ext>
            </a:extLst>
          </p:cNvPr>
          <p:cNvSpPr txBox="1"/>
          <p:nvPr/>
        </p:nvSpPr>
        <p:spPr>
          <a:xfrm>
            <a:off x="914400" y="337344"/>
            <a:ext cx="11277600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 REGIONE - III SECONDARIA I GRADO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5A797A-D1DB-367A-C364-744A9AB82DB6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96D8A5-3BD1-5929-E0CA-728364C59E68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41D9224-BB6D-0CB2-C212-C256E2518B51}"/>
              </a:ext>
            </a:extLst>
          </p:cNvPr>
          <p:cNvGrpSpPr/>
          <p:nvPr/>
        </p:nvGrpSpPr>
        <p:grpSpPr>
          <a:xfrm>
            <a:off x="1915061" y="5690987"/>
            <a:ext cx="2699880" cy="252000"/>
            <a:chOff x="480891" y="5690987"/>
            <a:chExt cx="2699880" cy="252000"/>
          </a:xfrm>
        </p:grpSpPr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88FB32A9-7851-8C66-C8B4-0F3EC81E2262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76B7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1883EEC2-32CA-176B-6A39-3AFE4683C577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26">
              <a:extLst>
                <a:ext uri="{FF2B5EF4-FFF2-40B4-BE49-F238E27FC236}">
                  <a16:creationId xmlns:a16="http://schemas.microsoft.com/office/drawing/2014/main" id="{E882DEC7-B9A0-CEA1-0BB1-4CF58C3A4B28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3349B95C-C8EA-FECE-D875-CEE3E33D3A11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re-A1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3" name="Rettangolo 8">
              <a:extLst>
                <a:ext uri="{FF2B5EF4-FFF2-40B4-BE49-F238E27FC236}">
                  <a16:creationId xmlns:a16="http://schemas.microsoft.com/office/drawing/2014/main" id="{8B231FDE-1C14-91F8-8FCF-41651D739AA3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95BA0997-480C-FD90-ED65-976511C5E338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B52098B6-D28D-53A5-ADD6-644DF9C8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24" y="1809000"/>
            <a:ext cx="6310955" cy="3239998"/>
          </a:xfrm>
          <a:prstGeom prst="rect">
            <a:avLst/>
          </a:prstGeom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D4F6B0-D2DC-F695-29A9-F4EAF681252D}"/>
              </a:ext>
            </a:extLst>
          </p:cNvPr>
          <p:cNvGrpSpPr/>
          <p:nvPr/>
        </p:nvGrpSpPr>
        <p:grpSpPr>
          <a:xfrm>
            <a:off x="9112046" y="1648053"/>
            <a:ext cx="2604782" cy="690594"/>
            <a:chOff x="9112046" y="1648053"/>
            <a:chExt cx="2604782" cy="69059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F7933B-71DB-190F-099E-6325A57E6FEB}"/>
                </a:ext>
              </a:extLst>
            </p:cNvPr>
            <p:cNvSpPr txBox="1"/>
            <p:nvPr/>
          </p:nvSpPr>
          <p:spPr>
            <a:xfrm>
              <a:off x="9112046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0DF539-E2A4-03A7-D2FC-F62B82276331}"/>
                </a:ext>
              </a:extLst>
            </p:cNvPr>
            <p:cNvSpPr txBox="1"/>
            <p:nvPr/>
          </p:nvSpPr>
          <p:spPr>
            <a:xfrm>
              <a:off x="11176828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6FE74A-D900-5462-A9F4-5658E6195787}"/>
                </a:ext>
              </a:extLst>
            </p:cNvPr>
            <p:cNvSpPr txBox="1"/>
            <p:nvPr/>
          </p:nvSpPr>
          <p:spPr>
            <a:xfrm>
              <a:off x="10141979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348471-2717-ED8F-D638-B1EEDE55A271}"/>
                </a:ext>
              </a:extLst>
            </p:cNvPr>
            <p:cNvSpPr txBox="1"/>
            <p:nvPr/>
          </p:nvSpPr>
          <p:spPr>
            <a:xfrm>
              <a:off x="9112046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212633-6687-4DE4-935A-5405A3E5A02A}"/>
                </a:ext>
              </a:extLst>
            </p:cNvPr>
            <p:cNvSpPr txBox="1"/>
            <p:nvPr/>
          </p:nvSpPr>
          <p:spPr>
            <a:xfrm>
              <a:off x="11176828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4668DB-1A8E-B131-B5B0-0EC60ACFD935}"/>
                </a:ext>
              </a:extLst>
            </p:cNvPr>
            <p:cNvSpPr txBox="1"/>
            <p:nvPr/>
          </p:nvSpPr>
          <p:spPr>
            <a:xfrm>
              <a:off x="10141979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18</a:t>
              </a:r>
            </a:p>
          </p:txBody>
        </p:sp>
      </p:grpSp>
      <p:sp>
        <p:nvSpPr>
          <p:cNvPr id="30" name="CasellaDiTesto 5">
            <a:extLst>
              <a:ext uri="{FF2B5EF4-FFF2-40B4-BE49-F238E27FC236}">
                <a16:creationId xmlns:a16="http://schemas.microsoft.com/office/drawing/2014/main" id="{D2B7D467-FCAC-4E6E-4DDB-1F1B59BF2E65}"/>
              </a:ext>
            </a:extLst>
          </p:cNvPr>
          <p:cNvSpPr txBox="1"/>
          <p:nvPr/>
        </p:nvSpPr>
        <p:spPr>
          <a:xfrm>
            <a:off x="7941411" y="2404580"/>
            <a:ext cx="3772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 di allievi per livelli in III secondaria I grado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343B989E-6187-0E93-F029-319C1D40E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43739"/>
              </p:ext>
            </p:extLst>
          </p:nvPr>
        </p:nvGraphicFramePr>
        <p:xfrm>
          <a:off x="8852400" y="1119600"/>
          <a:ext cx="3106992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5664">
                  <a:extLst>
                    <a:ext uri="{9D8B030D-6E8A-4147-A177-3AD203B41FA5}">
                      <a16:colId xmlns:a16="http://schemas.microsoft.com/office/drawing/2014/main" val="3126385161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796976503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02073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spc="-8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pre-A1</a:t>
                      </a:r>
                      <a:endParaRPr lang="it-IT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84543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6C424BA-D7C3-AA74-0B80-A0F1F8468B60}"/>
              </a:ext>
            </a:extLst>
          </p:cNvPr>
          <p:cNvSpPr txBox="1"/>
          <p:nvPr/>
        </p:nvSpPr>
        <p:spPr>
          <a:xfrm>
            <a:off x="7505699" y="2667124"/>
            <a:ext cx="46514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il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22%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il livello previsto (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nell’abilità di lettura in Inglese al termine del primo ciclo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situazione riguarda quasi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allievi su 5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38%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inclusa una quota rilevante (</a:t>
            </a:r>
            <a:r>
              <a:rPr lang="el-GR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10%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di allievi che non raggiungono neppure il livello previsto in V primaria (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A1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studenti che in Calabria si collocano al livello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è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poco inferiore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quella rilevata nella macro-area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 e Isole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(costituita da Basilicata, Calabria, Sicilia, Sardegna)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it-IT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02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549DA-5A22-4E23-8ADA-F6BE275AED22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III SECONDARIA I GRADO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02B55-A949-DBB9-8000-C31842E27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0" y="1683662"/>
            <a:ext cx="5885517" cy="4671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D288A-394F-2ABC-6794-1CDE65A02CFE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83249-8152-C7FB-69E5-009EA4ABEB3C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1B835-B52C-D670-72DB-89088B6E3EEA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3C4F3-B71B-419D-0AC9-200FDAE54D7C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1C997-26A4-E3C5-4650-B942CECA2BF5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FC56D-0CE2-0B44-825E-613598D76A5E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908AE-9EAB-3B52-9DC6-FDFD66E55E40}"/>
              </a:ext>
            </a:extLst>
          </p:cNvPr>
          <p:cNvSpPr txBox="1"/>
          <p:nvPr/>
        </p:nvSpPr>
        <p:spPr>
          <a:xfrm>
            <a:off x="8751593" y="2650658"/>
            <a:ext cx="226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pc="-15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pre-A1/A1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6AAA5-F86A-F672-763D-0D6DB8833BFB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A2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8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inferiore: </a:t>
            </a:r>
            <a:r>
              <a:rPr lang="it-IT" b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A1, </a:t>
            </a:r>
            <a:r>
              <a:rPr lang="it-IT" b="1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pre-A1, punteggio </a:t>
            </a:r>
            <a:r>
              <a:rPr lang="it-IT" b="1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meno elevato</a:t>
            </a:r>
            <a:endParaRPr lang="it-IT" b="1" spc="-8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A2 QCER: 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39%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-23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49770-5A3A-A768-AD05-9DBCB81C10EB}"/>
              </a:ext>
            </a:extLst>
          </p:cNvPr>
          <p:cNvSpPr txBox="1"/>
          <p:nvPr/>
        </p:nvSpPr>
        <p:spPr>
          <a:xfrm>
            <a:off x="10688918" y="2650657"/>
            <a:ext cx="144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pc="-15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pre-A1</a:t>
            </a:r>
          </a:p>
        </p:txBody>
      </p:sp>
    </p:spTree>
    <p:extLst>
      <p:ext uri="{BB962C8B-B14F-4D97-AF65-F5344CB8AC3E}">
        <p14:creationId xmlns:p14="http://schemas.microsoft.com/office/powerpoint/2010/main" val="114857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8C448B-F5DE-2D79-D8B0-03DE798BCC7B}"/>
              </a:ext>
            </a:extLst>
          </p:cNvPr>
          <p:cNvSpPr txBox="1"/>
          <p:nvPr/>
        </p:nvSpPr>
        <p:spPr>
          <a:xfrm>
            <a:off x="914400" y="342900"/>
            <a:ext cx="11366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III SECONDARIA I GRADO </a:t>
            </a:r>
          </a:p>
        </p:txBody>
      </p:sp>
      <p:sp>
        <p:nvSpPr>
          <p:cNvPr id="3" name="Rettangolo 8">
            <a:extLst>
              <a:ext uri="{FF2B5EF4-FFF2-40B4-BE49-F238E27FC236}">
                <a16:creationId xmlns:a16="http://schemas.microsoft.com/office/drawing/2014/main" id="{9DF3D8CA-D503-749B-F398-3B4ED6F1BE34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A2)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8D2F3-0D82-B2C8-B01D-DF311267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81" y="2239175"/>
            <a:ext cx="5239995" cy="40162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EA9B90-F1F6-1D90-C6CB-59CE8A08ECC5}"/>
              </a:ext>
            </a:extLst>
          </p:cNvPr>
          <p:cNvGrpSpPr/>
          <p:nvPr/>
        </p:nvGrpSpPr>
        <p:grpSpPr>
          <a:xfrm>
            <a:off x="6096828" y="2786515"/>
            <a:ext cx="766572" cy="894076"/>
            <a:chOff x="6096828" y="2786515"/>
            <a:chExt cx="766572" cy="894076"/>
          </a:xfrm>
        </p:grpSpPr>
        <p:sp>
          <p:nvSpPr>
            <p:cNvPr id="6" name="Rettangolo 8">
              <a:extLst>
                <a:ext uri="{FF2B5EF4-FFF2-40B4-BE49-F238E27FC236}">
                  <a16:creationId xmlns:a16="http://schemas.microsoft.com/office/drawing/2014/main" id="{1788D592-D999-DC40-E0E1-87EB4DD55568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4F9A7DA0-0923-9890-F198-F5BEA3C81DF9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4">
              <a:extLst>
                <a:ext uri="{FF2B5EF4-FFF2-40B4-BE49-F238E27FC236}">
                  <a16:creationId xmlns:a16="http://schemas.microsoft.com/office/drawing/2014/main" id="{C16BDED7-4652-552A-BDC2-1F09D906B70A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5">
              <a:extLst>
                <a:ext uri="{FF2B5EF4-FFF2-40B4-BE49-F238E27FC236}">
                  <a16:creationId xmlns:a16="http://schemas.microsoft.com/office/drawing/2014/main" id="{4540364C-7D8F-ECC7-C9C2-7C7F935F1631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EE242CD3-8523-329E-78F4-7AA9F0D2F6EA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8BE713-7BC5-E6D8-D7F8-D94BCD10B4FE}"/>
              </a:ext>
            </a:extLst>
          </p:cNvPr>
          <p:cNvSpPr txBox="1"/>
          <p:nvPr/>
        </p:nvSpPr>
        <p:spPr>
          <a:xfrm>
            <a:off x="6703598" y="1539526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9C144-7311-3B3C-9A59-D7B8135EB340}"/>
              </a:ext>
            </a:extLst>
          </p:cNvPr>
          <p:cNvSpPr txBox="1"/>
          <p:nvPr/>
        </p:nvSpPr>
        <p:spPr>
          <a:xfrm>
            <a:off x="7601723" y="1665292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3BAC5-11B4-77AF-394F-7B7B01FD3869}"/>
              </a:ext>
            </a:extLst>
          </p:cNvPr>
          <p:cNvSpPr txBox="1"/>
          <p:nvPr/>
        </p:nvSpPr>
        <p:spPr>
          <a:xfrm>
            <a:off x="7921316" y="293479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D54E1-46D6-E8F0-ED89-B212AE18B504}"/>
              </a:ext>
            </a:extLst>
          </p:cNvPr>
          <p:cNvSpPr txBox="1"/>
          <p:nvPr/>
        </p:nvSpPr>
        <p:spPr>
          <a:xfrm>
            <a:off x="8819441" y="306056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BCA592-75D7-D072-CDDD-0804B0BF7BA2}"/>
              </a:ext>
            </a:extLst>
          </p:cNvPr>
          <p:cNvSpPr txBox="1"/>
          <p:nvPr/>
        </p:nvSpPr>
        <p:spPr>
          <a:xfrm>
            <a:off x="9121281" y="4267928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F27F1-698B-9B40-C87E-7D6484F7635F}"/>
              </a:ext>
            </a:extLst>
          </p:cNvPr>
          <p:cNvSpPr txBox="1"/>
          <p:nvPr/>
        </p:nvSpPr>
        <p:spPr>
          <a:xfrm>
            <a:off x="10019406" y="4393694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DAE7E-E43C-AC2E-6268-E02D87E33AAD}"/>
              </a:ext>
            </a:extLst>
          </p:cNvPr>
          <p:cNvSpPr txBox="1"/>
          <p:nvPr/>
        </p:nvSpPr>
        <p:spPr>
          <a:xfrm>
            <a:off x="9818705" y="5805245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DB51E-629F-5C5A-C1CB-7E7C44124FD9}"/>
              </a:ext>
            </a:extLst>
          </p:cNvPr>
          <p:cNvSpPr txBox="1"/>
          <p:nvPr/>
        </p:nvSpPr>
        <p:spPr>
          <a:xfrm>
            <a:off x="10956527" y="5939889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45010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F765B-B45B-0C41-F15E-2B0759541E4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INGLESE </a:t>
            </a:r>
            <a:r>
              <a:rPr lang="it-IT" sz="2200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200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 REGIONE - III SECONDARIA I GRADO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76E80D-4FF2-55C3-191B-C16F2B4980B5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998801-0B64-D154-3776-832716B4C4E8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4603560-D052-EF94-86A2-A6C9A538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3" y="1809000"/>
            <a:ext cx="6299996" cy="3239998"/>
          </a:xfrm>
          <a:prstGeom prst="rect">
            <a:avLst/>
          </a:prstGeom>
        </p:spPr>
      </p:pic>
      <p:grpSp>
        <p:nvGrpSpPr>
          <p:cNvPr id="18" name="Gruppo 5">
            <a:extLst>
              <a:ext uri="{FF2B5EF4-FFF2-40B4-BE49-F238E27FC236}">
                <a16:creationId xmlns:a16="http://schemas.microsoft.com/office/drawing/2014/main" id="{B64DEDE4-680A-5346-0413-5B842C8309C5}"/>
              </a:ext>
            </a:extLst>
          </p:cNvPr>
          <p:cNvGrpSpPr/>
          <p:nvPr/>
        </p:nvGrpSpPr>
        <p:grpSpPr>
          <a:xfrm>
            <a:off x="1915061" y="5690987"/>
            <a:ext cx="2699880" cy="252000"/>
            <a:chOff x="480891" y="5690987"/>
            <a:chExt cx="2699880" cy="252000"/>
          </a:xfrm>
        </p:grpSpPr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272D0723-6C6C-487E-B2E5-582D23B8D2AA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76B7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26">
              <a:extLst>
                <a:ext uri="{FF2B5EF4-FFF2-40B4-BE49-F238E27FC236}">
                  <a16:creationId xmlns:a16="http://schemas.microsoft.com/office/drawing/2014/main" id="{97E409D3-96F9-81D3-51FF-670FC3ED714D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6">
              <a:extLst>
                <a:ext uri="{FF2B5EF4-FFF2-40B4-BE49-F238E27FC236}">
                  <a16:creationId xmlns:a16="http://schemas.microsoft.com/office/drawing/2014/main" id="{378D0E8C-06BE-02CA-A594-B48F402C3754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8">
              <a:extLst>
                <a:ext uri="{FF2B5EF4-FFF2-40B4-BE49-F238E27FC236}">
                  <a16:creationId xmlns:a16="http://schemas.microsoft.com/office/drawing/2014/main" id="{73C0B78A-144E-BF1B-7E90-3384BE128900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re-A1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F4BC47E9-6B7F-29A5-37A7-90AAC5EA350F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BBF46691-82E4-485D-38E2-1EA270BDB8D8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11E5B2-1B6C-48C5-151A-2DF41A33A378}"/>
              </a:ext>
            </a:extLst>
          </p:cNvPr>
          <p:cNvSpPr txBox="1"/>
          <p:nvPr/>
        </p:nvSpPr>
        <p:spPr>
          <a:xfrm>
            <a:off x="9112046" y="1648053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B8C88-837C-A463-6D87-3C8A87D1D433}"/>
              </a:ext>
            </a:extLst>
          </p:cNvPr>
          <p:cNvSpPr txBox="1"/>
          <p:nvPr/>
        </p:nvSpPr>
        <p:spPr>
          <a:xfrm>
            <a:off x="11176828" y="1648053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C8B80-327E-59AE-A5F1-1DAE8CEBDD25}"/>
              </a:ext>
            </a:extLst>
          </p:cNvPr>
          <p:cNvSpPr txBox="1"/>
          <p:nvPr/>
        </p:nvSpPr>
        <p:spPr>
          <a:xfrm>
            <a:off x="10141979" y="1648053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7618D8-E837-53FB-ED1D-3B0650053419}"/>
              </a:ext>
            </a:extLst>
          </p:cNvPr>
          <p:cNvSpPr txBox="1"/>
          <p:nvPr/>
        </p:nvSpPr>
        <p:spPr>
          <a:xfrm>
            <a:off x="9112046" y="2046259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0FF5E4-C539-AA62-8F98-DE996D39593C}"/>
              </a:ext>
            </a:extLst>
          </p:cNvPr>
          <p:cNvSpPr txBox="1"/>
          <p:nvPr/>
        </p:nvSpPr>
        <p:spPr>
          <a:xfrm>
            <a:off x="11176828" y="2046259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DE9793-2764-B2BD-C978-F943F41F266B}"/>
              </a:ext>
            </a:extLst>
          </p:cNvPr>
          <p:cNvSpPr txBox="1"/>
          <p:nvPr/>
        </p:nvSpPr>
        <p:spPr>
          <a:xfrm>
            <a:off x="10141979" y="2046259"/>
            <a:ext cx="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</a:t>
            </a:r>
          </a:p>
        </p:txBody>
      </p:sp>
      <p:sp>
        <p:nvSpPr>
          <p:cNvPr id="28" name="CasellaDiTesto 5">
            <a:extLst>
              <a:ext uri="{FF2B5EF4-FFF2-40B4-BE49-F238E27FC236}">
                <a16:creationId xmlns:a16="http://schemas.microsoft.com/office/drawing/2014/main" id="{A23FBA44-CBA4-C14B-06AF-65AAD44ACB8E}"/>
              </a:ext>
            </a:extLst>
          </p:cNvPr>
          <p:cNvSpPr txBox="1"/>
          <p:nvPr/>
        </p:nvSpPr>
        <p:spPr>
          <a:xfrm>
            <a:off x="7941411" y="2404580"/>
            <a:ext cx="3772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 di allievi per livelli in III secondaria I grado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42F05FB-803D-458B-D3F1-2CD1073B9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72450"/>
              </p:ext>
            </p:extLst>
          </p:nvPr>
        </p:nvGraphicFramePr>
        <p:xfrm>
          <a:off x="8852400" y="1119600"/>
          <a:ext cx="3106992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5664">
                  <a:extLst>
                    <a:ext uri="{9D8B030D-6E8A-4147-A177-3AD203B41FA5}">
                      <a16:colId xmlns:a16="http://schemas.microsoft.com/office/drawing/2014/main" val="3126385161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796976503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02073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spc="-8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pre-A1</a:t>
                      </a:r>
                      <a:endParaRPr lang="it-IT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84543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A53D655-1632-B67E-F392-78ADD68CCE6A}"/>
              </a:ext>
            </a:extLst>
          </p:cNvPr>
          <p:cNvSpPr txBox="1"/>
          <p:nvPr/>
        </p:nvSpPr>
        <p:spPr>
          <a:xfrm>
            <a:off x="7496175" y="2714193"/>
            <a:ext cx="4661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ben il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il livello previsto (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nell’abilità di ascolto in Inglese al termine del primo ciclo d’istruzione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 situazione riguarda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oltre il 60%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studenti, inclusa una quota (</a:t>
            </a:r>
            <a:r>
              <a:rPr lang="el-GR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di allievi che non raggiungono nemmeno il livello previsto in V primaria (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A1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Calabria si collocano al livello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è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più bassa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 quelle rilevate nelle regioni del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Mezzogiorno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it-IT" b="1" spc="-20" dirty="0">
              <a:solidFill>
                <a:srgbClr val="2A57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781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A6469-6AF0-1A51-0DCE-5AFDA34D535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SECONDARIA I GRADO - CONSIDERAZIONI FINALI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DD5DC-277E-3C41-1FB2-018B7387DE6A}"/>
              </a:ext>
            </a:extLst>
          </p:cNvPr>
          <p:cNvSpPr txBox="1"/>
          <p:nvPr/>
        </p:nvSpPr>
        <p:spPr>
          <a:xfrm>
            <a:off x="485774" y="1484787"/>
            <a:ext cx="114776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al termine del primo ciclo di istruzione mostrano che, dopo 8 anni di scuola: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il 40%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studenti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Italiano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il 45%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Matematica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raggiungono i traguardi previsti dalle Indicazioni nazionali. 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questi dati sono peggiori, superando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50%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Italiano 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60%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Matematica. Tali esiti sono negativi anche rispetto alla macro-area di afferenza,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 e Isole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in particolare, i risultati calabresi sono analoghi a quelli della Sicilia e marcatamente inferiori a quelli di Sardegna e Basilicata.</a:t>
            </a:r>
          </a:p>
          <a:p>
            <a:pPr marL="266700" algn="just"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Analizzando gli esiti nel tempo, sia in Italiano sia in Matematica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 2022 si osserva un arresto nel calo della quota di studenti che, 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raggiungono competenze almeno adeguate; un flebile miglioramento rispetto al 2021 si ravvisa per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 e Isole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la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it-IT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poco più del 20%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studenti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Inglese Reading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raggiungono il traguardo previsto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); tale percentuale quasi raddoppia in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Inglese Listening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allievi su 5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 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questi dati sono molto più negativi, attestandosi 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2 studenti su 5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Reading 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 di 3 studenti su 5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Listening. Anche nel caso di Inglese, gli esiti regionali sono marcatamente i più deboli della macro-area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 e Isole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al pari di quelli della Sicilia.</a:t>
            </a:r>
          </a:p>
          <a:p>
            <a:pPr marL="266700" algn="just"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Analizzando gli esiti nel tempo, sia in Reading sia in Listening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 2022 si consolida la lenta ma graduale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crescita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della quota di allievi che raggiungono il traguardo previsto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QCER).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1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1F6D8B-08F2-461E-6D43-D0AB17B04C3E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SCUOLA SECONDARIA II GRADO (CLASSE II) - COME LEGGERE I DATI</a:t>
            </a:r>
          </a:p>
        </p:txBody>
      </p:sp>
    </p:spTree>
    <p:extLst>
      <p:ext uri="{BB962C8B-B14F-4D97-AF65-F5344CB8AC3E}">
        <p14:creationId xmlns:p14="http://schemas.microsoft.com/office/powerpoint/2010/main" val="3392383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8DBDF-E9F0-A78A-FA1A-39ADA9CEAB82}"/>
              </a:ext>
            </a:extLst>
          </p:cNvPr>
          <p:cNvSpPr txBox="1"/>
          <p:nvPr/>
        </p:nvSpPr>
        <p:spPr>
          <a:xfrm>
            <a:off x="1038225" y="971550"/>
            <a:ext cx="505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7A0C2-0191-50F5-56AD-FB736A2C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43" y="1979358"/>
            <a:ext cx="5664854" cy="4630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E910B-3994-63C6-A656-617F5FD576C3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68438-0109-526E-D642-F7CF99486DA8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7A183-A56B-5EAA-EAA1-07068F58E27B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22793-086D-2901-7191-FBB5D596EAF3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8495E-1A03-816F-314B-CAEA7EC625E1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35996-5638-C938-DA15-B888EC671CE9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C1A0A-4119-3017-FF59-627D4004E273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811FC-36AB-C8DC-7699-BA7A30FADFEE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poco inferiore: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 L4 e L5,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poco sopra soglia L2-L3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57%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-9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BACF5-840D-F5E3-06E0-4E5FFBC82203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92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A451A3-7C9A-EE43-925F-E2B491C83E56}"/>
              </a:ext>
            </a:extLst>
          </p:cNvPr>
          <p:cNvSpPr txBox="1"/>
          <p:nvPr/>
        </p:nvSpPr>
        <p:spPr>
          <a:xfrm>
            <a:off x="1038225" y="971550"/>
            <a:ext cx="505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SCIENTIFICI,</a:t>
            </a:r>
          </a:p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CLASSICI E LINGUISTICI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5B620-674F-2646-8131-E23A73C18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43" y="1980814"/>
            <a:ext cx="5664854" cy="4628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30663-03DC-541D-A84E-E512A02D90B0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66B78-BE39-99A4-E3E1-13F767F93E00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99594-6A13-98E7-14DD-5611A3500A83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997C1-33EC-9070-8325-EBB6EC9A7283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9DAED-B7F0-573D-1E5C-11F4CF5E7F9E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F26AE-83A5-15DD-B4A2-DC70F2DCCD2E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A770E-E507-52AD-9203-040226A7956F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D8DE8-71A4-0195-35E6-5E5886B00D41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4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piuttosto inferiore: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L3, punteggio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 basso del nazionale</a:t>
            </a:r>
            <a:endParaRPr lang="it-IT" b="1" i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81%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-6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DE6D3-D088-91FC-352F-2FB75498274C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1166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BD700-717D-A8A3-1657-EB04338AE9E8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5C19E-4C35-5B6B-31F5-F864C80B3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43" y="1979358"/>
            <a:ext cx="5664854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4F4B9-1D5E-662D-8962-9C57B29E45F6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3B464-395B-0B4E-8AF3-BA176B15399D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B9B34-B315-A65D-74BA-42EEB08209F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87E2C-1E21-EA5F-037E-DBEF8C98884A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166AC-5E64-5A97-D937-326B6724BC0E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F952-509F-FFA3-469F-D79F61B1A714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37B4C-D5E1-EEDA-FC42-0F0374AA1882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7B818-82F2-40F0-4533-615CF1A9E483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più debole: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L4 e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sulla soglia L2-L3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-19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139C58-CE50-5489-9E7B-D1575D954B13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43136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04EEA-0D01-C745-F40A-0465FE582C6A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4FB68-6EE6-0550-2257-BF1AA16B4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43" y="1979358"/>
            <a:ext cx="5664854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4EE4D9-E7AB-E056-1783-20F9276825A5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F2A21-497B-AE37-11EC-F71D4A7DCB53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05D8B-BC03-421E-9B7E-34EBEAA0BC30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9F925-0369-0D73-5089-A5D634151C89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C0CB2-010E-CE2B-0BF9-9990A5E437DC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7DB07-3A81-5077-9BE9-EE2E9F702BDF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425B3-AB58-C234-03CA-0F25C5184765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9B64B-4C93-6A6E-E2A6-F7EF3375F7BE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debole: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L4,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sotto L3, punteggio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</a:t>
            </a:r>
            <a:endParaRPr lang="it-IT" b="1" spc="-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-14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74A8B-372A-2E1B-2894-1976AD816DDB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88042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EAF03D-0815-A375-D6E1-B8048BC4C84D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SCUOLA PRIMARIA (CLASSI II E V) - COME LEGGERE I DATI</a:t>
            </a:r>
          </a:p>
        </p:txBody>
      </p:sp>
    </p:spTree>
    <p:extLst>
      <p:ext uri="{BB962C8B-B14F-4D97-AF65-F5344CB8AC3E}">
        <p14:creationId xmlns:p14="http://schemas.microsoft.com/office/powerpoint/2010/main" val="674573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II SECONDARIA II GRADO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7A076-A0AB-818A-5C77-3B17959876DF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80CA5-06ED-6FD6-B895-56B6D5C8B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43" y="1979358"/>
            <a:ext cx="5664854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AFDE4-82BC-C84D-9F9A-B2FB525E02FF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1FFF3-ECEE-B20E-675F-6AF8E57F9E3F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L3-L4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6166E-28D9-DFA9-F753-334E64CEA0EB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0F938-868A-652B-D133-9D2B255BD0B7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6B228-C6F7-DC92-20B9-94106EFB2072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B8D9B-3238-6DD4-7F03-04AD7ABF752C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182F7-4F6B-F9D4-5405-35351C88D832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641D0-6EB4-316B-A951-F35A14803D99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poco inferiore: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L3-L4, punteggio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medio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più basso del nazionale</a:t>
            </a:r>
            <a:endParaRPr lang="it-IT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26%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-4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78E21-8066-BEA4-2C4B-D49CF2B81E34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81357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16E93-43BE-2A70-9A69-7DEF7631FA92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NEL TEMPO - II SECONDARIA II GRADO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6916B1CC-5858-EEAC-8A76-E9DB1911EBBD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</a:t>
            </a:r>
            <a:r>
              <a:rPr lang="it-IT" sz="150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CBD35B-ABC3-C4BA-D960-721BE6233A1A}"/>
              </a:ext>
            </a:extLst>
          </p:cNvPr>
          <p:cNvGrpSpPr/>
          <p:nvPr/>
        </p:nvGrpSpPr>
        <p:grpSpPr>
          <a:xfrm>
            <a:off x="6096000" y="3096290"/>
            <a:ext cx="767535" cy="665420"/>
            <a:chOff x="4958563" y="3743140"/>
            <a:chExt cx="767535" cy="665420"/>
          </a:xfrm>
        </p:grpSpPr>
        <p:sp>
          <p:nvSpPr>
            <p:cNvPr id="6" name="Rettangolo 8">
              <a:extLst>
                <a:ext uri="{FF2B5EF4-FFF2-40B4-BE49-F238E27FC236}">
                  <a16:creationId xmlns:a16="http://schemas.microsoft.com/office/drawing/2014/main" id="{FCA5FB6A-ACB1-4F40-7FFF-14B67DC686CB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D485A79F-7DF8-5910-63C9-1B56B0D6F1E4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4">
              <a:extLst>
                <a:ext uri="{FF2B5EF4-FFF2-40B4-BE49-F238E27FC236}">
                  <a16:creationId xmlns:a16="http://schemas.microsoft.com/office/drawing/2014/main" id="{E11F9BF6-0E7A-CEFF-C04F-C39B2103535C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5">
              <a:extLst>
                <a:ext uri="{FF2B5EF4-FFF2-40B4-BE49-F238E27FC236}">
                  <a16:creationId xmlns:a16="http://schemas.microsoft.com/office/drawing/2014/main" id="{96EF392F-5350-00E2-7516-C3892E2DC405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E3CCE1C4-CEB2-2B81-960E-4B4BAAE048F0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56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56786A54-B65D-1E82-EE4A-6A375E15AE68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53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B1352199-71D0-4874-A95F-BC7A7A051D8D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0231FED-257B-FF5C-4F1E-8C234775C689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461628-E783-0AA5-22C8-7C6A4EF1D1FF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AB6045C-A1F4-E13A-EEE2-037FE0E4F26A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DCE32-501B-2A57-1D95-DC37C601D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03" y="2389880"/>
            <a:ext cx="5225352" cy="3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4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F7EA-EE60-2DD5-4D34-35CBDA79CB8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ITALIANO PER REGIONE - II SECONDARIA II GRADO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7AB2A8-EF1A-4CAE-6EBE-A5DE88F55F8A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D8310F6-75AB-6FB2-BA3E-A35C51E4E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3" y="1811813"/>
            <a:ext cx="6299996" cy="3234372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ADF2960E-4CC1-36A2-9B4D-8D9997D84B4E}"/>
              </a:ext>
            </a:extLst>
          </p:cNvPr>
          <p:cNvGrpSpPr/>
          <p:nvPr/>
        </p:nvGrpSpPr>
        <p:grpSpPr>
          <a:xfrm>
            <a:off x="1184612" y="5690987"/>
            <a:ext cx="4160778" cy="252000"/>
            <a:chOff x="480891" y="5690987"/>
            <a:chExt cx="4160778" cy="252000"/>
          </a:xfrm>
        </p:grpSpPr>
        <p:sp>
          <p:nvSpPr>
            <p:cNvPr id="29" name="Rettangolo 43">
              <a:extLst>
                <a:ext uri="{FF2B5EF4-FFF2-40B4-BE49-F238E27FC236}">
                  <a16:creationId xmlns:a16="http://schemas.microsoft.com/office/drawing/2014/main" id="{C1750EFA-E30F-FE50-BDC5-2607CFE9BB85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A0CBE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ttangolo 44">
              <a:extLst>
                <a:ext uri="{FF2B5EF4-FFF2-40B4-BE49-F238E27FC236}">
                  <a16:creationId xmlns:a16="http://schemas.microsoft.com/office/drawing/2014/main" id="{A528491A-982A-5CD9-C5D4-53FF0DD817A3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5B8CB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ttangolo 45">
              <a:extLst>
                <a:ext uri="{FF2B5EF4-FFF2-40B4-BE49-F238E27FC236}">
                  <a16:creationId xmlns:a16="http://schemas.microsoft.com/office/drawing/2014/main" id="{129BFB58-D04E-B998-2370-75651607D131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2A578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ttangolo 26">
              <a:extLst>
                <a:ext uri="{FF2B5EF4-FFF2-40B4-BE49-F238E27FC236}">
                  <a16:creationId xmlns:a16="http://schemas.microsoft.com/office/drawing/2014/main" id="{EBF0C436-1CE3-4598-D96E-D249E75FA937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ttangolo 26">
              <a:extLst>
                <a:ext uri="{FF2B5EF4-FFF2-40B4-BE49-F238E27FC236}">
                  <a16:creationId xmlns:a16="http://schemas.microsoft.com/office/drawing/2014/main" id="{008C7A7B-B62C-A41F-F9ED-92DD582A18A5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ttangolo 8">
              <a:extLst>
                <a:ext uri="{FF2B5EF4-FFF2-40B4-BE49-F238E27FC236}">
                  <a16:creationId xmlns:a16="http://schemas.microsoft.com/office/drawing/2014/main" id="{107F0D92-E8A5-D905-7B2A-A5CBC5990B14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35" name="Rettangolo 8">
              <a:extLst>
                <a:ext uri="{FF2B5EF4-FFF2-40B4-BE49-F238E27FC236}">
                  <a16:creationId xmlns:a16="http://schemas.microsoft.com/office/drawing/2014/main" id="{96844E9C-B233-5270-4137-8E0392897518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36" name="Rettangolo 8">
              <a:extLst>
                <a:ext uri="{FF2B5EF4-FFF2-40B4-BE49-F238E27FC236}">
                  <a16:creationId xmlns:a16="http://schemas.microsoft.com/office/drawing/2014/main" id="{BE6ACC5C-0F79-BD44-D8A8-20E15C84A7A9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37" name="Rettangolo 8">
              <a:extLst>
                <a:ext uri="{FF2B5EF4-FFF2-40B4-BE49-F238E27FC236}">
                  <a16:creationId xmlns:a16="http://schemas.microsoft.com/office/drawing/2014/main" id="{533F2577-446C-5AF3-A773-488DCAD36AFC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38" name="Rettangolo 8">
              <a:extLst>
                <a:ext uri="{FF2B5EF4-FFF2-40B4-BE49-F238E27FC236}">
                  <a16:creationId xmlns:a16="http://schemas.microsoft.com/office/drawing/2014/main" id="{E71AE199-87A6-864D-F381-2258DD9BC506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2F9107-0312-8623-6260-415CA09F29EB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C3AE93-4896-BC13-8E9A-4C075C0B2D34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04CBC4-41F0-7AAC-9932-D50772E99025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7396F6-0F25-AF07-AFF6-00856C8926DD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0065DE-B5CE-9345-A8E7-F59EBFC10F88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794B48-6A1F-47C9-8379-A0CA243DE76B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5C9B4A-BCC8-3840-7A50-2425E8C60705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A54715-E9DC-BB19-DBBA-6995127DADF4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7AC05B-A984-496D-0DDC-4FC29A654F79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8412C1-3033-E0AD-8501-C57A29156ADE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24AEE1-6A56-1A14-5988-9446905D6AC8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32</a:t>
              </a:r>
            </a:p>
          </p:txBody>
        </p:sp>
      </p:grpSp>
      <p:sp>
        <p:nvSpPr>
          <p:cNvPr id="40" name="CasellaDiTesto 5">
            <a:extLst>
              <a:ext uri="{FF2B5EF4-FFF2-40B4-BE49-F238E27FC236}">
                <a16:creationId xmlns:a16="http://schemas.microsoft.com/office/drawing/2014/main" id="{EBED8491-016A-F1B8-5C32-507B1C8CC57B}"/>
              </a:ext>
            </a:extLst>
          </p:cNvPr>
          <p:cNvSpPr txBox="1"/>
          <p:nvPr/>
        </p:nvSpPr>
        <p:spPr>
          <a:xfrm>
            <a:off x="7900534" y="2345588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in II secondaria II grado</a:t>
            </a:r>
          </a:p>
        </p:txBody>
      </p:sp>
      <p:sp>
        <p:nvSpPr>
          <p:cNvPr id="41" name="CasellaDiTesto 3">
            <a:extLst>
              <a:ext uri="{FF2B5EF4-FFF2-40B4-BE49-F238E27FC236}">
                <a16:creationId xmlns:a16="http://schemas.microsoft.com/office/drawing/2014/main" id="{B3AFF702-BE45-AE7F-176B-3AFA1529D58E}"/>
              </a:ext>
            </a:extLst>
          </p:cNvPr>
          <p:cNvSpPr txBox="1"/>
          <p:nvPr/>
        </p:nvSpPr>
        <p:spPr>
          <a:xfrm>
            <a:off x="7586031" y="262409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2728D4-374F-4F52-E1C5-2813DD1BF5D1}"/>
              </a:ext>
            </a:extLst>
          </p:cNvPr>
          <p:cNvSpPr txBox="1"/>
          <p:nvPr/>
        </p:nvSpPr>
        <p:spPr>
          <a:xfrm>
            <a:off x="7577976" y="3028518"/>
            <a:ext cx="4462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circa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i traguardi previsti per la II secondaria di II grado in Italiano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quota è ben più elevata, quasi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nella comprensione del testo in Calabria è dimezzata rispetto a quella nazionale, attestandosi appena sopra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718851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FFA38-8039-A9B2-62E4-7412A891BB03}"/>
              </a:ext>
            </a:extLst>
          </p:cNvPr>
          <p:cNvSpPr txBox="1"/>
          <p:nvPr/>
        </p:nvSpPr>
        <p:spPr>
          <a:xfrm>
            <a:off x="1038225" y="971550"/>
            <a:ext cx="505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24848-C89F-7632-8DE1-DF7B490F1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1979358"/>
            <a:ext cx="5591676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28687-9AB4-DD97-6330-8520A5C396CE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B0057-0CBA-FC66-789C-992D9143716A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1348E-53E6-E7AB-0C34-A7F11A1B5AEF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48C88-88A4-2661-31FF-2FDCC8DE44F5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82A4F-CE48-A289-85F5-C10581C135D0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977DB-44EB-E75A-34E7-F54A5CCDABF7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08933-1248-6930-0DBB-0470170D24C6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AA1C2-E7C5-2E00-161D-6D925A8A143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316E9-D517-4038-352F-68E29A063F96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L2,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punteggio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sulla soglia L4-L5</a:t>
            </a:r>
            <a:endParaRPr lang="it-IT" b="1" i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-17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08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27545-DF39-6868-B11D-E1A8A46CE0E1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1A365-E38A-CEE6-E307-BB5BAF73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1979358"/>
            <a:ext cx="5591676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61573-CB8F-CB1D-2B4E-A267041A7112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9933E-AD34-8D25-C832-397732381EEF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DE381-DBDE-1100-11A9-725FE7152AA9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2DFEC-D6C4-4D0A-5224-3D0068A5D963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E85FC-000B-E328-44FA-66CB685DF7B1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D636A-D564-33E1-EB09-B8EE0E4D5F37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75AD6-71FA-0194-5452-EAB348C1EB25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9A54A-43A3-F3C6-77F2-588CD4B54A7B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4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più debole: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L3,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L1, punteggio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assai contenuto</a:t>
            </a:r>
            <a:endParaRPr lang="it-IT" b="1" spc="-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68%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-20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D62AB-1756-24E6-9DFA-138A40920577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58863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B454F-F2E2-8914-D23A-E26373A0C618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8B169-D9A1-5697-FD91-81DBBB375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73" y="1979358"/>
            <a:ext cx="5595195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80A58-FDFC-BE81-FF2B-97094A72A17C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660E-AD1A-2DCB-CB37-865EBDE061D2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L3-L4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9BE0E-9EDC-75FE-C788-2166A1B50E78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BE549-CDAF-B964-D925-35009C652779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5476D-E064-68B2-7DFE-C8309D5F388D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63648-DBD8-2593-4A81-010BE721DC8B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3ABE9-2129-2086-CFC1-B2F030A37900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68FB59-2D36-6D6B-4A3F-C87816F21CB7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2-3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 al nazionale: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L2,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sulla soglia L3-L4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-20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3F59A-E3FF-1B9A-2EB6-9971358E3D02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126012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6D3E0-BFFC-EDDF-1588-EFAEDA2A3CFA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B1B58-8AA9-7C59-4BBA-9D3811AAD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73" y="1979358"/>
            <a:ext cx="5595195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9EA2E-E49B-42FB-36E4-6DF7358B1FC9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5CC94-7FB0-E193-8163-EE28BD072785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F29FA-2D2A-5498-A8A7-096122311CE5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CC09C-F978-033A-09C2-91715B5C223F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13CED-3644-C3A1-EBAF-C65FE28FFCE4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2F98F9-F4DC-2BAE-C094-00247CCBC140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501E7-4F72-9D52-CD2E-53D94C57C41F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53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F8CEFA-B586-A861-79EB-16D4E3C74D4A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debole: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L2,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L4; punteggio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quasi in linea col nazionale</a:t>
            </a:r>
            <a:endParaRPr lang="it-IT" b="1" i="1" spc="-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-23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45E6DA-9603-8F6D-53C3-F5407459965C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00770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78417-B120-8902-E475-58AB8BD30EA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II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26BA4-84D4-0D88-DDDD-E7871FFFADA1}"/>
              </a:ext>
            </a:extLst>
          </p:cNvPr>
          <p:cNvSpPr txBox="1"/>
          <p:nvPr/>
        </p:nvSpPr>
        <p:spPr>
          <a:xfrm>
            <a:off x="1038225" y="971550"/>
            <a:ext cx="5057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68E4C-4FEB-F68E-D63B-498AE999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73" y="1979358"/>
            <a:ext cx="5595195" cy="463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AB5A1-EE4F-57F2-CEA1-4964A839179F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L3-L4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8F6A9-1698-91AF-AD09-A30203DBDEC9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L3-L4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18057-432A-8120-3909-7287DDEB799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2CEAC-3346-3826-8652-3FFC67DEF795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L1-L2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F7430-C087-1573-7A39-5C829FA297CE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8A2A0-8DBC-7228-64A8-3E4140303BD9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B41A5-5E27-5D4D-91CA-5B3129C2EEE8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0D727-FBF0-46CD-E22A-351BEC9F939A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pressoché in linea con quello nazionale;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stento sopra soglia L1-L2</a:t>
            </a:r>
            <a:endParaRPr lang="it-IT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10%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-7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7EBE17-F8A5-DC7A-1B21-62A193F7EC70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890642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16E93-43BE-2A70-9A69-7DEF7631FA92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NEL TEMPO - II SECONDARIA II GRADO </a:t>
            </a: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B8DAF88D-20A6-D9B0-97DB-CE78AC375154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</a:t>
            </a:r>
            <a:r>
              <a:rPr lang="it-IT" sz="150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F29ADF-0E6B-BF5F-9CD3-42FBD91342F5}"/>
              </a:ext>
            </a:extLst>
          </p:cNvPr>
          <p:cNvGrpSpPr/>
          <p:nvPr/>
        </p:nvGrpSpPr>
        <p:grpSpPr>
          <a:xfrm>
            <a:off x="6096000" y="3096290"/>
            <a:ext cx="767535" cy="665420"/>
            <a:chOff x="4958563" y="3743140"/>
            <a:chExt cx="767535" cy="665420"/>
          </a:xfrm>
        </p:grpSpPr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7BE0AA7C-C525-0A73-8BC0-994F5BC659E9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8" name="Rettangolo 43">
              <a:extLst>
                <a:ext uri="{FF2B5EF4-FFF2-40B4-BE49-F238E27FC236}">
                  <a16:creationId xmlns:a16="http://schemas.microsoft.com/office/drawing/2014/main" id="{1C8F6DBC-8ED2-7B5E-79F9-1FA699409365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4">
              <a:extLst>
                <a:ext uri="{FF2B5EF4-FFF2-40B4-BE49-F238E27FC236}">
                  <a16:creationId xmlns:a16="http://schemas.microsoft.com/office/drawing/2014/main" id="{642B271C-0C5F-CC09-BE6B-D2BDBC1B3AE7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45">
              <a:extLst>
                <a:ext uri="{FF2B5EF4-FFF2-40B4-BE49-F238E27FC236}">
                  <a16:creationId xmlns:a16="http://schemas.microsoft.com/office/drawing/2014/main" id="{ED58532C-A1FE-4932-98EC-1EA7219DEC63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B38FEAA-6AC7-15FD-69BD-5D6B42478293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A6F50C9-CE50-ABB0-D81F-E49C23939955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22E23545-06AC-167D-DC3A-9232ACB386B3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39D2007-9540-C97F-4CF5-07C116CF92B5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64CBEE-A483-F667-9770-47A3CE0D1028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D7934-466C-60C9-3143-D94D4E9A65CC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14D5DF-6B6A-0BAD-958D-1178ECE3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03" y="2243693"/>
            <a:ext cx="5225352" cy="400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02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F7EA-EE60-2DD5-4D34-35CBDA79CB8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MATEMATICA PER REGIONE - II SECONDARIA II GRADO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FAF209-E99F-E6C4-F7D1-AA7A8895EEBA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C0F9985-518D-015E-F017-4FAAE62AE92D}"/>
              </a:ext>
            </a:extLst>
          </p:cNvPr>
          <p:cNvGrpSpPr/>
          <p:nvPr/>
        </p:nvGrpSpPr>
        <p:grpSpPr>
          <a:xfrm>
            <a:off x="1184613" y="5690987"/>
            <a:ext cx="4160778" cy="252000"/>
            <a:chOff x="480891" y="5690987"/>
            <a:chExt cx="4160778" cy="252000"/>
          </a:xfrm>
        </p:grpSpPr>
        <p:sp>
          <p:nvSpPr>
            <p:cNvPr id="6" name="Rettangolo 43">
              <a:extLst>
                <a:ext uri="{FF2B5EF4-FFF2-40B4-BE49-F238E27FC236}">
                  <a16:creationId xmlns:a16="http://schemas.microsoft.com/office/drawing/2014/main" id="{983329CA-52BE-7F60-AB43-7A85878777DE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BCE4D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ttangolo 44">
              <a:extLst>
                <a:ext uri="{FF2B5EF4-FFF2-40B4-BE49-F238E27FC236}">
                  <a16:creationId xmlns:a16="http://schemas.microsoft.com/office/drawing/2014/main" id="{B79AD6B5-CF61-09A9-ED34-C0C8782C65D1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92C0D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5">
              <a:extLst>
                <a:ext uri="{FF2B5EF4-FFF2-40B4-BE49-F238E27FC236}">
                  <a16:creationId xmlns:a16="http://schemas.microsoft.com/office/drawing/2014/main" id="{69CC704A-2858-243D-E4A7-DDC7FE3BF879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4E79A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26">
              <a:extLst>
                <a:ext uri="{FF2B5EF4-FFF2-40B4-BE49-F238E27FC236}">
                  <a16:creationId xmlns:a16="http://schemas.microsoft.com/office/drawing/2014/main" id="{C019DFBF-DAFA-042E-FFA4-01CA8413946B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41E8E44C-8373-9E47-29F1-EC08FCC56E8D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8">
              <a:extLst>
                <a:ext uri="{FF2B5EF4-FFF2-40B4-BE49-F238E27FC236}">
                  <a16:creationId xmlns:a16="http://schemas.microsoft.com/office/drawing/2014/main" id="{626E413E-7CEA-82ED-27AD-3C7D21A1BFD6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D15BC9C3-1679-96C1-D2BE-160E81958038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3" name="Rettangolo 8">
              <a:extLst>
                <a:ext uri="{FF2B5EF4-FFF2-40B4-BE49-F238E27FC236}">
                  <a16:creationId xmlns:a16="http://schemas.microsoft.com/office/drawing/2014/main" id="{D46576A2-CCC2-E144-06BC-AD4EAB8223E8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BBDB15CD-541C-21CC-92FD-EA268B76ECAB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FDCCB48B-2256-538C-EF54-6BFCC3665812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7A4076E7-22BE-3322-3389-7124BA145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4" y="1811813"/>
            <a:ext cx="6299994" cy="32343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D7F6C4-9618-DC7F-98E9-0CC97E4BD8C8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7A21B9-FBEC-5445-CDCD-D7BFE6178917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F61960-B888-1108-770C-21F7965849B8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A18E03-78EA-A96F-8E66-1BFF8FA8BC23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B95355-54C0-8258-524A-AFE2B3394F34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B4068D-F5D5-83C3-2298-561D24310D8A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5082AF-38A6-2C15-9FDA-D289823AAB56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DA7A2B-5B6B-FBD2-AAEF-4935B5751B6E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929C05-4B07-4A56-5BB5-5FE69014CB07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A1616B-964E-7C0D-4790-31C8C0D00C2E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F6AE89-6B9D-4593-EE4E-BA0F60218A70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</a:p>
          </p:txBody>
        </p:sp>
      </p:grpSp>
      <p:sp>
        <p:nvSpPr>
          <p:cNvPr id="28" name="CasellaDiTesto 5">
            <a:extLst>
              <a:ext uri="{FF2B5EF4-FFF2-40B4-BE49-F238E27FC236}">
                <a16:creationId xmlns:a16="http://schemas.microsoft.com/office/drawing/2014/main" id="{606A95A3-251C-D3F6-7B28-14A718A72799}"/>
              </a:ext>
            </a:extLst>
          </p:cNvPr>
          <p:cNvSpPr txBox="1"/>
          <p:nvPr/>
        </p:nvSpPr>
        <p:spPr>
          <a:xfrm>
            <a:off x="7900536" y="2345588"/>
            <a:ext cx="3853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in II secondaria II grado</a:t>
            </a:r>
          </a:p>
        </p:txBody>
      </p:sp>
      <p:sp>
        <p:nvSpPr>
          <p:cNvPr id="29" name="CasellaDiTesto 3">
            <a:extLst>
              <a:ext uri="{FF2B5EF4-FFF2-40B4-BE49-F238E27FC236}">
                <a16:creationId xmlns:a16="http://schemas.microsoft.com/office/drawing/2014/main" id="{EC5E61C8-5E35-DA38-6D7C-869A1E64523B}"/>
              </a:ext>
            </a:extLst>
          </p:cNvPr>
          <p:cNvSpPr txBox="1"/>
          <p:nvPr/>
        </p:nvSpPr>
        <p:spPr>
          <a:xfrm>
            <a:off x="7586031" y="262409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51C437-B3F3-1723-09CC-DF824BBA525A}"/>
              </a:ext>
            </a:extLst>
          </p:cNvPr>
          <p:cNvSpPr txBox="1"/>
          <p:nvPr/>
        </p:nvSpPr>
        <p:spPr>
          <a:xfrm>
            <a:off x="7577976" y="2847543"/>
            <a:ext cx="44624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ben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non raggiungono la soglia di adeguatezza (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in Matematica in II secondaria di II grado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quota oltrepassa ampiamente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il 60%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Matematica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Calabria è ben inferiore a quella nazionale (solo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studente su 20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contro il dato nazionale 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su 7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8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NEL TEMPO - II PRIMARIA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7665CD-D4BD-0993-4532-2B14A30CC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21" y="3687318"/>
            <a:ext cx="4820939" cy="2878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4D4D98-A4AD-7DB6-92AC-5CCD8BE8E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428" y="3690187"/>
            <a:ext cx="4813562" cy="28725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5A6EC94-615A-3FB2-0A53-DF89BBE42298}"/>
              </a:ext>
            </a:extLst>
          </p:cNvPr>
          <p:cNvSpPr/>
          <p:nvPr/>
        </p:nvSpPr>
        <p:spPr>
          <a:xfrm>
            <a:off x="4090525" y="3449419"/>
            <a:ext cx="4068000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fascia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EF9038-C8D3-E7CF-DE9E-55E9AC93DCC3}"/>
              </a:ext>
            </a:extLst>
          </p:cNvPr>
          <p:cNvGrpSpPr/>
          <p:nvPr/>
        </p:nvGrpSpPr>
        <p:grpSpPr>
          <a:xfrm>
            <a:off x="5740758" y="3845974"/>
            <a:ext cx="767535" cy="665420"/>
            <a:chOff x="4958563" y="3743140"/>
            <a:chExt cx="767535" cy="665420"/>
          </a:xfrm>
        </p:grpSpPr>
        <p:sp>
          <p:nvSpPr>
            <p:cNvPr id="18" name="Rettangolo 8">
              <a:extLst>
                <a:ext uri="{FF2B5EF4-FFF2-40B4-BE49-F238E27FC236}">
                  <a16:creationId xmlns:a16="http://schemas.microsoft.com/office/drawing/2014/main" id="{9A5479E8-81AB-990D-7126-174BA053380A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A3D13057-EFDE-E7C7-65E1-92A1B35FAD03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44">
              <a:extLst>
                <a:ext uri="{FF2B5EF4-FFF2-40B4-BE49-F238E27FC236}">
                  <a16:creationId xmlns:a16="http://schemas.microsoft.com/office/drawing/2014/main" id="{8BEB438E-1211-8B30-9E12-99BA275A3DF7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45">
              <a:extLst>
                <a:ext uri="{FF2B5EF4-FFF2-40B4-BE49-F238E27FC236}">
                  <a16:creationId xmlns:a16="http://schemas.microsoft.com/office/drawing/2014/main" id="{E6F1CBE7-6F51-8F95-C6AF-5C7256D171F2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6BABCB-88B4-8064-1D36-14C8E6CFB366}"/>
              </a:ext>
            </a:extLst>
          </p:cNvPr>
          <p:cNvSpPr txBox="1"/>
          <p:nvPr/>
        </p:nvSpPr>
        <p:spPr>
          <a:xfrm>
            <a:off x="351792" y="1457325"/>
            <a:ext cx="5631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relativamente stabile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Diminuzione quote di studenti nelle fasce centrali (3 e 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aumento quote di studenti nelle fasce estreme (1-2 e 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~72%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2560A-D756-F24F-68C3-0AF0CE8083EE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8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invariato come punteggio medio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Forte ridistribuzione allievi dalle fasce intermedie (3 e 4) alle estreme (1-2 e 5-6)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~68%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(dato simile al 2019 ma peggiorato di quasi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punti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rispetto al 2021)</a:t>
            </a:r>
          </a:p>
        </p:txBody>
      </p:sp>
    </p:spTree>
    <p:extLst>
      <p:ext uri="{BB962C8B-B14F-4D97-AF65-F5344CB8AC3E}">
        <p14:creationId xmlns:p14="http://schemas.microsoft.com/office/powerpoint/2010/main" val="533792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7A8ED-F2A1-75A3-2B4C-B38D94235046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SCUOLA SECONDARIA II GRADO (ULTIMO ANNO) - COME LEGGERE I DATI</a:t>
            </a:r>
          </a:p>
        </p:txBody>
      </p:sp>
    </p:spTree>
    <p:extLst>
      <p:ext uri="{BB962C8B-B14F-4D97-AF65-F5344CB8AC3E}">
        <p14:creationId xmlns:p14="http://schemas.microsoft.com/office/powerpoint/2010/main" val="2902750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902332-7516-6EF8-E55E-E333623A4652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ULTIMO ANNO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C6F71-2FA4-E05B-2D07-E7B1E4F1D3B2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1593E-16EE-2D92-0207-06BFB3796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2009270"/>
            <a:ext cx="5591675" cy="4571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E127DF-F2F8-85EE-6EC0-FD636A0B7660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C6E9F-5A13-9B9A-E021-D39AD5A689A4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F02FF-1663-A1BD-C1EC-D9ABC3041FEE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46409-2D10-2DCB-BDBD-F00BDBD5D31D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7FE10-0568-EF8B-3BAB-005C23569B74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34F7E-774F-BF37-9A3A-78F0228E79B4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9A1FA-84E6-0D73-042C-256852440DFD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FFE46-D768-D453-FBC6-5AAB73712BE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DCC7F-173C-EAB6-FE5C-F316EDB879F4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2-3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 al nazionale: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L2,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al di sotto di L5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-17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902332-7516-6EF8-E55E-E333623A4652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ULTIMO ANNO SECONDARIA II GRADO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64F81-388E-1544-479E-763DBED80672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SCIENTIFICI,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CLASSICI E LINGUISTICI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C19DE-07E1-375B-2667-7172352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2009270"/>
            <a:ext cx="5591675" cy="4571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498FC-4DA9-46C7-30E0-DA57CF5609AC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087A0-C992-79A2-B89C-8FAF7E6D9D19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0B6FD-814D-A19F-1AEA-3C118AFF5329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31D37-C355-AD42-7129-48803BB38BB2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39321-CAC3-C90B-7CCB-05457768C427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51DEF-50B6-C913-485A-A8E2E2034F1B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150B7-A4F1-6C5C-940F-455CD0D0B797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A427D-F4D1-153C-C162-8E187C77C1E9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EBE25-DB9A-CBDC-E65D-8E460057598A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3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nazionale: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punteggio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più bassi,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L4-L5</a:t>
            </a:r>
            <a:endParaRPr lang="it-IT" b="1" i="1" spc="-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-16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0F08DB-906C-0513-8BA7-4BA1E2D15B0E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2E115-680F-E827-0149-8493B1AC6A8C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880F4-4A60-53D7-ED27-1717B7470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2009270"/>
            <a:ext cx="5591675" cy="45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D8C058-6695-5D51-1975-F4AAC78725AD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73489-5DC5-114C-D730-E0A7CA83DE9F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07F65-24E2-ED66-1FD1-94B677B63EF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15FC8-B06B-B014-1B37-3EC67F245EDC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69186-7F1B-29AA-6224-8D9FFB095CE4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7814D-6DD8-9D83-093D-68A6A85AFB1D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864C3-2A9A-0E27-010B-9F72B498A941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4B839E-196F-0CAB-226B-1FFC7A995A5F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A8A3F-467A-1694-8566-19323FA73EEF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2-3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debole: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L2, punteggio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poco al di sopra della soglia L3-L4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-18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16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8AEB63-E38C-3887-16BE-4B0E94CFC644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7B837-D53A-65F3-AAFA-6A550A71F369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763F7-C39D-7BB7-0277-2BCC0BC67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2009270"/>
            <a:ext cx="5591675" cy="45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0D940-7EBA-F9EC-42E6-383C037CB1B2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CB7BD-99E9-B52A-EDF9-17E6824750E0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9FE6F-D0BF-0F28-8048-F3751639FB0C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2EE99-51E8-3867-D5EA-E47BF611CC0C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L1-L2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CC720-934E-7925-220D-757A1A43DD7C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F0CFD-4C6C-7F6D-6C22-7EF9FDE553B5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B11F0-D85F-501A-A6D5-19D2839E8DC8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5882B-2AF0-B551-873D-096BB5ACED83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A1633-2B6B-7641-990F-2DB0BB2E0B94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debole: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soglia L1-L2,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L3 (inferiore a dato nazionale)</a:t>
            </a:r>
            <a:endParaRPr lang="it-IT" b="1" spc="-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-23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20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A91BE1-EEEC-4A0C-29AE-A0FCDB9D217B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AF49A-D421-16FD-70F1-0590C530AB29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F3F75-E9A8-B81B-1863-17FDF3AFE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32" y="2009270"/>
            <a:ext cx="5591675" cy="45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023122-B057-6215-487B-52E1EA44AAF7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D193C-99F4-9352-82D1-50318DE45EEE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A6261-5239-E4D4-C94B-4ACD94E385AF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L1-L2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23A49-DD8F-5746-E906-D6798487AAD1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2228E-9D67-1420-08FA-6639932AE3EA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5CBC7-78C8-D506-C020-FE72F8031D2F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7FAD2-1444-B41D-2821-0D6A40C14B30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23279E-6950-52D9-0768-C820B61AC239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54D56A-5639-0338-956F-6F615FCA30AF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1-2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debolissimo: </a:t>
            </a:r>
            <a:r>
              <a:rPr lang="it-IT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L1, </a:t>
            </a:r>
            <a:r>
              <a:rPr lang="it-IT" b="1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stento L3, punteggio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deficitario</a:t>
            </a:r>
            <a:endParaRPr lang="it-IT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6%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-11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82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358909-A9C5-50FC-7006-19279F2F727A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NEL TEMPO - ULTIMO ANNO SECONDARIA II GRADO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F095FFE1-85C9-AB6E-E0B2-EA75152D0020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</a:t>
            </a:r>
            <a:r>
              <a:rPr lang="it-IT" sz="150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5992CCF-1159-7B66-383B-72ED9C8AF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580" y="2239175"/>
            <a:ext cx="5383196" cy="4016284"/>
          </a:xfrm>
          <a:prstGeom prst="rect">
            <a:avLst/>
          </a:prstGeom>
        </p:spPr>
      </p:pic>
      <p:grpSp>
        <p:nvGrpSpPr>
          <p:cNvPr id="17" name="Group 13">
            <a:extLst>
              <a:ext uri="{FF2B5EF4-FFF2-40B4-BE49-F238E27FC236}">
                <a16:creationId xmlns:a16="http://schemas.microsoft.com/office/drawing/2014/main" id="{60127EFD-B44E-35E9-EF87-792281D02D0D}"/>
              </a:ext>
            </a:extLst>
          </p:cNvPr>
          <p:cNvGrpSpPr/>
          <p:nvPr/>
        </p:nvGrpSpPr>
        <p:grpSpPr>
          <a:xfrm>
            <a:off x="6095173" y="2779987"/>
            <a:ext cx="767535" cy="665420"/>
            <a:chOff x="4958563" y="3743140"/>
            <a:chExt cx="767535" cy="665420"/>
          </a:xfrm>
        </p:grpSpPr>
        <p:sp>
          <p:nvSpPr>
            <p:cNvPr id="18" name="Rettangolo 8">
              <a:extLst>
                <a:ext uri="{FF2B5EF4-FFF2-40B4-BE49-F238E27FC236}">
                  <a16:creationId xmlns:a16="http://schemas.microsoft.com/office/drawing/2014/main" id="{AA8CB94F-1A09-8C9F-4043-3ABC636760E9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8CDFE27F-8C00-052D-E0E5-D2EB264B4AD2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44">
              <a:extLst>
                <a:ext uri="{FF2B5EF4-FFF2-40B4-BE49-F238E27FC236}">
                  <a16:creationId xmlns:a16="http://schemas.microsoft.com/office/drawing/2014/main" id="{BFC907D5-CC0B-E6D1-9462-3581195428E6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45">
              <a:extLst>
                <a:ext uri="{FF2B5EF4-FFF2-40B4-BE49-F238E27FC236}">
                  <a16:creationId xmlns:a16="http://schemas.microsoft.com/office/drawing/2014/main" id="{CBD71E6E-9D9A-AC98-7887-7189BB89C736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14">
            <a:extLst>
              <a:ext uri="{FF2B5EF4-FFF2-40B4-BE49-F238E27FC236}">
                <a16:creationId xmlns:a16="http://schemas.microsoft.com/office/drawing/2014/main" id="{6B6F058C-F384-AED9-82AC-088B7C32245D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0B0024B4-5359-A94C-A1CA-B683E02AB222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AB865FB8-E1B5-75C0-5B61-B3894F493DAA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90E6168C-D81D-FE2F-CA2A-FD50F840447C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6642E23F-56C5-DAB6-0591-C881179FA6E6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8402196E-7A86-3B77-DE4F-1BEEBC713A96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36032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6A9B1-60F7-C8B5-A93D-099F6D91E8F4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ITALIANO PER REGIONE - ULTIMO ANNO SECONDARIA II GRADO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502B1F-667F-E319-0CD4-4E1861B2D446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3D6BECD-0CC8-FF6A-296C-B0A8E66FB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4" y="1811813"/>
            <a:ext cx="6299994" cy="3234372"/>
          </a:xfrm>
          <a:prstGeom prst="rect">
            <a:avLst/>
          </a:prstGeom>
        </p:spPr>
      </p:pic>
      <p:grpSp>
        <p:nvGrpSpPr>
          <p:cNvPr id="17" name="Gruppo 27">
            <a:extLst>
              <a:ext uri="{FF2B5EF4-FFF2-40B4-BE49-F238E27FC236}">
                <a16:creationId xmlns:a16="http://schemas.microsoft.com/office/drawing/2014/main" id="{8DF7E7FC-CA92-F56E-3DAB-0B894EC0624A}"/>
              </a:ext>
            </a:extLst>
          </p:cNvPr>
          <p:cNvGrpSpPr/>
          <p:nvPr/>
        </p:nvGrpSpPr>
        <p:grpSpPr>
          <a:xfrm>
            <a:off x="1184612" y="5690987"/>
            <a:ext cx="4160778" cy="252000"/>
            <a:chOff x="480891" y="5690987"/>
            <a:chExt cx="4160778" cy="252000"/>
          </a:xfrm>
        </p:grpSpPr>
        <p:sp>
          <p:nvSpPr>
            <p:cNvPr id="18" name="Rettangolo 43">
              <a:extLst>
                <a:ext uri="{FF2B5EF4-FFF2-40B4-BE49-F238E27FC236}">
                  <a16:creationId xmlns:a16="http://schemas.microsoft.com/office/drawing/2014/main" id="{E8CB031B-99A7-CBA2-C5D0-5E93A3E08236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A0CBE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ttangolo 44">
              <a:extLst>
                <a:ext uri="{FF2B5EF4-FFF2-40B4-BE49-F238E27FC236}">
                  <a16:creationId xmlns:a16="http://schemas.microsoft.com/office/drawing/2014/main" id="{B45FF374-8386-15FD-585B-EF8C7C23A213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5B8CB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45">
              <a:extLst>
                <a:ext uri="{FF2B5EF4-FFF2-40B4-BE49-F238E27FC236}">
                  <a16:creationId xmlns:a16="http://schemas.microsoft.com/office/drawing/2014/main" id="{37B22E75-64B3-1FBE-8D0E-427AFE8DE9FA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2A578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6">
              <a:extLst>
                <a:ext uri="{FF2B5EF4-FFF2-40B4-BE49-F238E27FC236}">
                  <a16:creationId xmlns:a16="http://schemas.microsoft.com/office/drawing/2014/main" id="{1086D3D6-AAA0-3C69-5FD4-59442841300A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6">
              <a:extLst>
                <a:ext uri="{FF2B5EF4-FFF2-40B4-BE49-F238E27FC236}">
                  <a16:creationId xmlns:a16="http://schemas.microsoft.com/office/drawing/2014/main" id="{BDDE9D85-10D0-25E8-7469-D4CA9811DD7F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E83DD38A-D4EC-D59E-9AB7-5AA0BBAC288E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CD45BF01-DEB5-CAD5-0067-94DB4C3C8051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5" name="Rettangolo 8">
              <a:extLst>
                <a:ext uri="{FF2B5EF4-FFF2-40B4-BE49-F238E27FC236}">
                  <a16:creationId xmlns:a16="http://schemas.microsoft.com/office/drawing/2014/main" id="{22667002-881E-774C-C536-BF0976003D0E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6" name="Rettangolo 8">
              <a:extLst>
                <a:ext uri="{FF2B5EF4-FFF2-40B4-BE49-F238E27FC236}">
                  <a16:creationId xmlns:a16="http://schemas.microsoft.com/office/drawing/2014/main" id="{06FCEF4E-4EE9-B0BD-EFA3-937B1A0B0629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7" name="Rettangolo 8">
              <a:extLst>
                <a:ext uri="{FF2B5EF4-FFF2-40B4-BE49-F238E27FC236}">
                  <a16:creationId xmlns:a16="http://schemas.microsoft.com/office/drawing/2014/main" id="{F963FBEC-C45F-6C47-780D-74EE385776DA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67453D-C86D-D996-C4AF-21CD292BBF8A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D9421C-174B-CB94-D572-8ACEEEC3EF00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37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4792CA-4169-91E4-1418-05D17C528B9D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8B93A5-F318-E4EC-5D35-8FB9706374EE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25D798-2B53-EC11-10BA-D261B4DC9DAA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F14623-4FDA-37A9-E756-E9F69210EE0C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45636F-B638-248D-6B4B-09EFFF67F26C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B20F1E-434B-320C-9158-F531743336BD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45E3BB-A2C8-B9FD-4600-4CF4099F7BE8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E022F4-8278-6265-20B1-4B24C7DEC095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8A1342-3F5D-5330-025D-4714AE49F4CE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27</a:t>
              </a:r>
            </a:p>
          </p:txBody>
        </p:sp>
      </p:grpSp>
      <p:sp>
        <p:nvSpPr>
          <p:cNvPr id="39" name="CasellaDiTesto 5">
            <a:extLst>
              <a:ext uri="{FF2B5EF4-FFF2-40B4-BE49-F238E27FC236}">
                <a16:creationId xmlns:a16="http://schemas.microsoft.com/office/drawing/2014/main" id="{F52BAEF6-B88F-11E2-C10F-F79EC5A9818D}"/>
              </a:ext>
            </a:extLst>
          </p:cNvPr>
          <p:cNvSpPr txBox="1"/>
          <p:nvPr/>
        </p:nvSpPr>
        <p:spPr>
          <a:xfrm>
            <a:off x="7519019" y="2345588"/>
            <a:ext cx="4616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 di allievi per livelli nell’ultimo anno secondaria II grado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8042B0-C5B7-6B10-0B70-F5D23F210A41}"/>
              </a:ext>
            </a:extLst>
          </p:cNvPr>
          <p:cNvSpPr txBox="1"/>
          <p:nvPr/>
        </p:nvSpPr>
        <p:spPr>
          <a:xfrm>
            <a:off x="7558925" y="2914216"/>
            <a:ext cx="45580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quasi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allievo su 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raggiunge i traguardi previsti al termine del secondo ciclo d’istruzione in Italiano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condizione di inadeguatezza delle competenze </a:t>
            </a:r>
            <a:r>
              <a:rPr lang="it-IT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riguarda quasi </a:t>
            </a:r>
            <a:r>
              <a:rPr lang="it-IT" b="1" spc="-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allievi su 3</a:t>
            </a:r>
            <a:r>
              <a:rPr lang="it-IT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it-IT" b="1" spc="-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65</a:t>
            </a:r>
            <a:r>
              <a:rPr lang="it-IT" b="1" spc="-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r>
              <a:rPr lang="it-IT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it-IT" spc="-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nella comprensione del testo in Calabria è residuale, meno </a:t>
            </a:r>
            <a:r>
              <a:rPr lang="it-IT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 </a:t>
            </a:r>
            <a:r>
              <a:rPr lang="it-IT" b="1" spc="-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3%</a:t>
            </a:r>
            <a:r>
              <a:rPr lang="it-IT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 fronte di un dato nazionale comunque ben </a:t>
            </a:r>
            <a:r>
              <a:rPr lang="it-IT" b="1" spc="-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di sotto del 10%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879461-C1B3-13DB-C6A3-DD4849A962AC}"/>
              </a:ext>
            </a:extLst>
          </p:cNvPr>
          <p:cNvSpPr txBox="1"/>
          <p:nvPr/>
        </p:nvSpPr>
        <p:spPr>
          <a:xfrm>
            <a:off x="7586031" y="262409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</p:spTree>
    <p:extLst>
      <p:ext uri="{BB962C8B-B14F-4D97-AF65-F5344CB8AC3E}">
        <p14:creationId xmlns:p14="http://schemas.microsoft.com/office/powerpoint/2010/main" val="1334859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C168B1-CBFA-2282-2EEE-4C410FAEBA69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ULTIMO ANNO SECONDARIA II GRADO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1D0B6-8CFD-7F3D-F221-7796A65F4430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AC9A9-EBF5-57F9-1B84-D34A09214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4" cy="4671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07EE53-3270-7195-FD32-84FC8A7305B3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13DE0-3A63-A8AB-05F0-B1CAF58015BF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L4-L5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51510-087F-116F-FE27-03A89D4510F3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635BF-F90C-E231-F732-3D0EF08A0715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15ADC-FCE6-6ABA-5139-BB0D9D61CBA7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4E3E1-4A02-973D-9200-575931607C08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C0AB7-FD18-B4D6-3624-CD3C0CFD6D90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5EE33E-7C7C-D78E-19C7-8F0A04ED393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25CC8C-8199-77B1-AFAF-48D59507934D}"/>
              </a:ext>
            </a:extLst>
          </p:cNvPr>
          <p:cNvSpPr txBox="1"/>
          <p:nvPr/>
        </p:nvSpPr>
        <p:spPr>
          <a:xfrm>
            <a:off x="6515100" y="5476443"/>
            <a:ext cx="567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2-3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nazionale: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L2,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poco sopra soglia L4-L5</a:t>
            </a:r>
            <a:endParaRPr lang="it-IT" b="1" i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31% 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-19 punti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6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45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D5781A-3015-52D2-AA7A-B6C658AA6AA1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142F7-C791-0001-581B-B72A18C9D1C9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53E7B-5273-AA6A-7DEA-571B9503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3" cy="467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D3AF8-FCC5-8D2F-8996-E274FFE3BD53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E0D6C-2A63-89BA-276A-5F699E18C4CA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84A04-85F7-6633-D3B9-26D2CD7C6A44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9A34C-8297-B65B-9587-18B6D167329E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EDB02-3B25-00F1-3FEE-2BFC9234E2F1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2F864C-971A-A186-08BA-5AD8F88BD55D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E1ED5-9A70-B138-0AEF-5E767B0499CA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3734D-F47B-24BE-AE22-005BBE07657C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C9DA3-CBAC-F06C-325E-DC454E1F0CA5}"/>
              </a:ext>
            </a:extLst>
          </p:cNvPr>
          <p:cNvSpPr txBox="1"/>
          <p:nvPr/>
        </p:nvSpPr>
        <p:spPr>
          <a:xfrm>
            <a:off x="6515101" y="5476443"/>
            <a:ext cx="558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4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9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inferiore: </a:t>
            </a:r>
            <a:r>
              <a:rPr lang="it-IT" b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L3, punteggi </a:t>
            </a:r>
            <a:r>
              <a:rPr lang="it-IT" b="1" i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b="1" i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più bassi dei nazionali</a:t>
            </a:r>
            <a:endParaRPr lang="it-IT" b="1" i="1" spc="-9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7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57% </a:t>
            </a:r>
            <a:r>
              <a:rPr lang="it-IT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7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-23 punti</a:t>
            </a:r>
            <a:r>
              <a:rPr lang="it-IT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7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7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NEL TEMPO - II PRIMARIA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18E2AA-C58D-F461-6EB1-739EE1440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63" y="3689671"/>
            <a:ext cx="4813055" cy="28735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868D9E-C920-C509-5238-7B97CC7B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544" y="3690187"/>
            <a:ext cx="4811328" cy="28725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ttangolo 8">
            <a:extLst>
              <a:ext uri="{FF2B5EF4-FFF2-40B4-BE49-F238E27FC236}">
                <a16:creationId xmlns:a16="http://schemas.microsoft.com/office/drawing/2014/main" id="{0228ADC5-D2E8-AA1C-45FA-B076997012CF}"/>
              </a:ext>
            </a:extLst>
          </p:cNvPr>
          <p:cNvSpPr/>
          <p:nvPr/>
        </p:nvSpPr>
        <p:spPr>
          <a:xfrm>
            <a:off x="4090525" y="3449419"/>
            <a:ext cx="4068000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fascia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7521C-CEE7-77C3-5DCD-BA146DEF6653}"/>
              </a:ext>
            </a:extLst>
          </p:cNvPr>
          <p:cNvGrpSpPr/>
          <p:nvPr/>
        </p:nvGrpSpPr>
        <p:grpSpPr>
          <a:xfrm>
            <a:off x="5740758" y="3845974"/>
            <a:ext cx="767535" cy="665420"/>
            <a:chOff x="4958563" y="3743140"/>
            <a:chExt cx="767535" cy="665420"/>
          </a:xfrm>
        </p:grpSpPr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A9E767CE-26F7-A0BC-D759-51F93047DA53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6" name="Rettangolo 43">
              <a:extLst>
                <a:ext uri="{FF2B5EF4-FFF2-40B4-BE49-F238E27FC236}">
                  <a16:creationId xmlns:a16="http://schemas.microsoft.com/office/drawing/2014/main" id="{9B68348D-07F4-D482-87E9-099ED886ACC6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44">
              <a:extLst>
                <a:ext uri="{FF2B5EF4-FFF2-40B4-BE49-F238E27FC236}">
                  <a16:creationId xmlns:a16="http://schemas.microsoft.com/office/drawing/2014/main" id="{6A73414C-04C0-12D0-9B3A-BBE29D745BC7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tangolo 45">
              <a:extLst>
                <a:ext uri="{FF2B5EF4-FFF2-40B4-BE49-F238E27FC236}">
                  <a16:creationId xmlns:a16="http://schemas.microsoft.com/office/drawing/2014/main" id="{7483B76F-714F-83BB-C8C7-8CA03CCB4623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110F2BE-66F0-A016-159F-4D199ED98BBB}"/>
              </a:ext>
            </a:extLst>
          </p:cNvPr>
          <p:cNvSpPr txBox="1"/>
          <p:nvPr/>
        </p:nvSpPr>
        <p:spPr>
          <a:xfrm>
            <a:off x="351792" y="1457325"/>
            <a:ext cx="5622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relativamente stabile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diminuzione quote di studenti nelle fasce più elevate (5 e 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aumento quote di studenti nelle fasce più basse di risultato (1 e 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~70%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17BB8-0801-D5D4-ACEE-E71D1B77C03D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piuttosto stabili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Piccolo incremento di allievi nelle fasce estreme (1 e 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63%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(dato peggiorato di quasi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punti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rispetto al 2021)</a:t>
            </a:r>
          </a:p>
        </p:txBody>
      </p:sp>
    </p:spTree>
    <p:extLst>
      <p:ext uri="{BB962C8B-B14F-4D97-AF65-F5344CB8AC3E}">
        <p14:creationId xmlns:p14="http://schemas.microsoft.com/office/powerpoint/2010/main" val="2791577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4EB83-30EF-4113-BEA4-8DF20874BF7D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1DACD-8666-FB04-B2BB-16AB357C2674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64691-16C0-36DF-E84F-D8EF6DF80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3813"/>
            <a:ext cx="5881813" cy="4668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8C8B7-14CF-3AC9-8BB0-8B371DDB1187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D16DB-00A2-0ACA-B207-14C03EC0E4CC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8554C-FA45-492F-02E6-A2CE33EAA40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ECE4DD-E73C-3038-2ACE-E16D5A16D758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A2FC7-9214-B4BD-3D03-FFA1144A893C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9FB83-FF97-36AB-A335-C5A921A4D143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F6BC2-6AF8-6DB8-2F78-78105A6DD7FB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29C1A-0528-16A4-9065-2745BF378F7E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07339-4EC2-1F12-C2F1-39DF3356CCB3}"/>
              </a:ext>
            </a:extLst>
          </p:cNvPr>
          <p:cNvSpPr txBox="1"/>
          <p:nvPr/>
        </p:nvSpPr>
        <p:spPr>
          <a:xfrm>
            <a:off x="6515100" y="5476443"/>
            <a:ext cx="567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9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debole: </a:t>
            </a:r>
            <a:r>
              <a:rPr lang="it-IT" b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appena sopra soglia L1-L2, punteggio </a:t>
            </a:r>
            <a:r>
              <a:rPr lang="it-IT" b="1" i="1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 di sotto di L5</a:t>
            </a:r>
            <a:endParaRPr lang="it-IT" b="1" i="1" spc="-9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27% 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-16 punti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6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87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04334-5726-EEC9-812B-7E9338A35780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5C1CD-5766-4917-1E5C-3DF569996BEB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990D7-F46A-CDC4-4D35-15C2585C9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3" cy="467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30529-1F00-C8E8-D423-36A5642B9527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L5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0A6EF-0957-46B4-E230-1B89DE7B76BB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93EC8-A540-89F4-1F97-5EF89BDF1763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L2-L3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4CD68-D90F-5B62-F94F-AFC2B819B8D9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L1-L2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52B11-32D9-F37F-F0E0-8C39DDCAF6B4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F0DBD-1A9A-AA1D-DAA0-EE61BE981338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161AD-FEA2-305D-EA59-56891B5FAD8E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6E839-3A87-10E1-3EDB-546FF2D920E8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56BC0-3785-3265-53C7-6133AEC90D2B}"/>
              </a:ext>
            </a:extLst>
          </p:cNvPr>
          <p:cNvSpPr txBox="1"/>
          <p:nvPr/>
        </p:nvSpPr>
        <p:spPr>
          <a:xfrm>
            <a:off x="6515100" y="5476443"/>
            <a:ext cx="567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2-3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più basso del nazionale: </a:t>
            </a:r>
            <a:r>
              <a:rPr lang="it-IT" b="1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sulla soglia L1-L2, </a:t>
            </a:r>
            <a:r>
              <a:rPr lang="it-IT" b="1" i="1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stento L4</a:t>
            </a:r>
            <a:endParaRPr lang="it-IT" b="1" i="1" spc="-6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22% 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6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-27 punti</a:t>
            </a:r>
            <a:r>
              <a:rPr lang="it-IT" spc="-1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6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38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435581-D9A3-0E98-65BB-435F077B1D60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ED53C-73C8-1104-77A6-D660C6FFEA80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986D1-9D35-A76B-7F52-F7CB4DFC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3" cy="467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B2E6A-D0CB-668D-0F5B-50C331F79862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L3-L4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1172D-1E60-2E39-F104-BCF6C3CBAD6F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1C283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endParaRPr lang="it-IT" sz="2000" b="1" spc="-100" dirty="0">
              <a:solidFill>
                <a:schemeClr val="bg1"/>
              </a:solidFill>
              <a:highlight>
                <a:srgbClr val="1C283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3A46F-70C1-8948-A738-426A03227A73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2F6AB1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3FC7B-A4BB-C67C-3551-0C967FAD9919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2F6AB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059A2-19C7-6345-CDB1-DA22E8D1B90C}"/>
              </a:ext>
            </a:extLst>
          </p:cNvPr>
          <p:cNvSpPr txBox="1"/>
          <p:nvPr/>
        </p:nvSpPr>
        <p:spPr>
          <a:xfrm>
            <a:off x="9197153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highlight>
                <a:srgbClr val="7C141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2C717-E0C9-0041-24DA-B9C496B5F68F}"/>
              </a:ext>
            </a:extLst>
          </p:cNvPr>
          <p:cNvSpPr txBox="1"/>
          <p:nvPr/>
        </p:nvSpPr>
        <p:spPr>
          <a:xfrm>
            <a:off x="10725347" y="2620804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L1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D4274-2D9C-12E4-587A-104A05422CE0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r>
              <a:rPr lang="it-IT" sz="2000" b="1" spc="-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2062B-47B5-D82C-158F-FA3E381D6FDC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E6404-F3EF-F0E9-9AFF-066E566D01EB}"/>
              </a:ext>
            </a:extLst>
          </p:cNvPr>
          <p:cNvSpPr txBox="1"/>
          <p:nvPr/>
        </p:nvSpPr>
        <p:spPr>
          <a:xfrm>
            <a:off x="6515100" y="5476443"/>
            <a:ext cx="567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1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notevolmente debole: </a:t>
            </a:r>
            <a:r>
              <a:rPr lang="it-IT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L1,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L3, punteggio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basso</a:t>
            </a:r>
            <a:endParaRPr lang="it-IT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almeno L3: 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8%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-10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404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62745-A1D6-D745-F079-EEB6FF2A7D62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NEL TEMPO - ULTIMO ANNO SECONDARIA II GRADO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64FEAFE9-24F6-A3E2-B4F7-E5D9BCC80B35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</a:t>
            </a:r>
            <a:r>
              <a:rPr lang="it-IT" sz="1500" b="1" dirty="0">
                <a:solidFill>
                  <a:srgbClr val="0151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489A68D-C9FF-C6CD-34B9-C83C4621C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33" y="2239175"/>
            <a:ext cx="5405090" cy="401628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B9D45716-4957-344B-0A52-2054BFD14506}"/>
              </a:ext>
            </a:extLst>
          </p:cNvPr>
          <p:cNvGrpSpPr/>
          <p:nvPr/>
        </p:nvGrpSpPr>
        <p:grpSpPr>
          <a:xfrm>
            <a:off x="6095173" y="2779987"/>
            <a:ext cx="767535" cy="665420"/>
            <a:chOff x="4958563" y="3743140"/>
            <a:chExt cx="767535" cy="665420"/>
          </a:xfrm>
        </p:grpSpPr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9C9F9912-2503-5DBF-E8ED-FD25326FF17F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8" name="Rettangolo 43">
              <a:extLst>
                <a:ext uri="{FF2B5EF4-FFF2-40B4-BE49-F238E27FC236}">
                  <a16:creationId xmlns:a16="http://schemas.microsoft.com/office/drawing/2014/main" id="{AE539F0E-E842-3D4B-F966-0EE37448A7B9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4">
              <a:extLst>
                <a:ext uri="{FF2B5EF4-FFF2-40B4-BE49-F238E27FC236}">
                  <a16:creationId xmlns:a16="http://schemas.microsoft.com/office/drawing/2014/main" id="{6A97AE1A-89FA-4C77-6161-1D6A1ED3F5DA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45">
              <a:extLst>
                <a:ext uri="{FF2B5EF4-FFF2-40B4-BE49-F238E27FC236}">
                  <a16:creationId xmlns:a16="http://schemas.microsoft.com/office/drawing/2014/main" id="{B73FF447-12EB-389F-FB06-8E353634B354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4487089-2297-33BB-0D6F-DBD280263030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E252BDA-5FC5-8307-73F3-DD845F9BC7F0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27986FE2-BDB9-A1CE-BD4C-8AB9D9238503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0D2A341B-A254-E89E-B0BE-24FEDDA87F24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680FE-81D4-7FC0-A718-39CD225C033D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0D4151-AC02-7BB9-FFC9-45133B373317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70790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A9C45E-495A-A79F-FA7C-4C5C952C4403}"/>
              </a:ext>
            </a:extLst>
          </p:cNvPr>
          <p:cNvSpPr txBox="1"/>
          <p:nvPr/>
        </p:nvSpPr>
        <p:spPr>
          <a:xfrm>
            <a:off x="914399" y="361950"/>
            <a:ext cx="1140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MATEMATICA PER REGIONE - ULTIMO ANNO SECONDARIA II GRADO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D2598F-29BE-1EAD-E114-62483D41AA50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57A409-777B-C6C4-4DC1-D2EE585CFE53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4530F56-E87D-1ED4-31AB-4F61F197A1F2}"/>
              </a:ext>
            </a:extLst>
          </p:cNvPr>
          <p:cNvGrpSpPr/>
          <p:nvPr/>
        </p:nvGrpSpPr>
        <p:grpSpPr>
          <a:xfrm>
            <a:off x="1184613" y="5690987"/>
            <a:ext cx="4160778" cy="252000"/>
            <a:chOff x="480891" y="5690987"/>
            <a:chExt cx="4160778" cy="252000"/>
          </a:xfrm>
        </p:grpSpPr>
        <p:sp>
          <p:nvSpPr>
            <p:cNvPr id="7" name="Rettangolo 43">
              <a:extLst>
                <a:ext uri="{FF2B5EF4-FFF2-40B4-BE49-F238E27FC236}">
                  <a16:creationId xmlns:a16="http://schemas.microsoft.com/office/drawing/2014/main" id="{668055C8-8490-1BAE-EA0D-015E921F8D0A}"/>
                </a:ext>
              </a:extLst>
            </p:cNvPr>
            <p:cNvSpPr/>
            <p:nvPr/>
          </p:nvSpPr>
          <p:spPr>
            <a:xfrm>
              <a:off x="2191517" y="5762012"/>
              <a:ext cx="108000" cy="108000"/>
            </a:xfrm>
            <a:prstGeom prst="rect">
              <a:avLst/>
            </a:prstGeom>
            <a:solidFill>
              <a:srgbClr val="BCE4D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44">
              <a:extLst>
                <a:ext uri="{FF2B5EF4-FFF2-40B4-BE49-F238E27FC236}">
                  <a16:creationId xmlns:a16="http://schemas.microsoft.com/office/drawing/2014/main" id="{BF287179-CF89-C3EB-9560-81AB87104D85}"/>
                </a:ext>
              </a:extLst>
            </p:cNvPr>
            <p:cNvSpPr/>
            <p:nvPr/>
          </p:nvSpPr>
          <p:spPr>
            <a:xfrm>
              <a:off x="3046830" y="5762012"/>
              <a:ext cx="108000" cy="108000"/>
            </a:xfrm>
            <a:prstGeom prst="rect">
              <a:avLst/>
            </a:prstGeom>
            <a:solidFill>
              <a:srgbClr val="92C0D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5">
              <a:extLst>
                <a:ext uri="{FF2B5EF4-FFF2-40B4-BE49-F238E27FC236}">
                  <a16:creationId xmlns:a16="http://schemas.microsoft.com/office/drawing/2014/main" id="{E93EB543-6DB0-3E0A-B32E-18DB28ED3D98}"/>
                </a:ext>
              </a:extLst>
            </p:cNvPr>
            <p:cNvSpPr/>
            <p:nvPr/>
          </p:nvSpPr>
          <p:spPr>
            <a:xfrm>
              <a:off x="3902143" y="5762012"/>
              <a:ext cx="108000" cy="108000"/>
            </a:xfrm>
            <a:prstGeom prst="rect">
              <a:avLst/>
            </a:prstGeom>
            <a:solidFill>
              <a:srgbClr val="4E79A7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AE58BBEA-A96C-5ED3-8382-CFFB5E2A0394}"/>
                </a:ext>
              </a:extLst>
            </p:cNvPr>
            <p:cNvSpPr/>
            <p:nvPr/>
          </p:nvSpPr>
          <p:spPr>
            <a:xfrm>
              <a:off x="1336204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26">
              <a:extLst>
                <a:ext uri="{FF2B5EF4-FFF2-40B4-BE49-F238E27FC236}">
                  <a16:creationId xmlns:a16="http://schemas.microsoft.com/office/drawing/2014/main" id="{9BC3164C-308C-7CAC-650C-BCE0298AF84A}"/>
                </a:ext>
              </a:extLst>
            </p:cNvPr>
            <p:cNvSpPr/>
            <p:nvPr/>
          </p:nvSpPr>
          <p:spPr>
            <a:xfrm>
              <a:off x="480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1EBB650A-0C7D-8909-6F97-E7160D9C19FF}"/>
                </a:ext>
              </a:extLst>
            </p:cNvPr>
            <p:cNvSpPr/>
            <p:nvPr/>
          </p:nvSpPr>
          <p:spPr>
            <a:xfrm>
              <a:off x="572479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3" name="Rettangolo 8">
              <a:extLst>
                <a:ext uri="{FF2B5EF4-FFF2-40B4-BE49-F238E27FC236}">
                  <a16:creationId xmlns:a16="http://schemas.microsoft.com/office/drawing/2014/main" id="{A919BD99-67F7-5B16-BC6E-034EF50D87AF}"/>
                </a:ext>
              </a:extLst>
            </p:cNvPr>
            <p:cNvSpPr/>
            <p:nvPr/>
          </p:nvSpPr>
          <p:spPr>
            <a:xfrm>
              <a:off x="1427792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2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19EEC570-6989-1E75-D4CB-DBFFDFB53E58}"/>
                </a:ext>
              </a:extLst>
            </p:cNvPr>
            <p:cNvSpPr/>
            <p:nvPr/>
          </p:nvSpPr>
          <p:spPr>
            <a:xfrm>
              <a:off x="2283105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3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6BE9FA13-54FE-448B-BA1B-455C3F71D787}"/>
                </a:ext>
              </a:extLst>
            </p:cNvPr>
            <p:cNvSpPr/>
            <p:nvPr/>
          </p:nvSpPr>
          <p:spPr>
            <a:xfrm>
              <a:off x="3138418" y="5690987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4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6" name="Rettangolo 8">
              <a:extLst>
                <a:ext uri="{FF2B5EF4-FFF2-40B4-BE49-F238E27FC236}">
                  <a16:creationId xmlns:a16="http://schemas.microsoft.com/office/drawing/2014/main" id="{5976198C-78DE-F688-CD91-A4BE47F9F704}"/>
                </a:ext>
              </a:extLst>
            </p:cNvPr>
            <p:cNvSpPr/>
            <p:nvPr/>
          </p:nvSpPr>
          <p:spPr>
            <a:xfrm>
              <a:off x="3993727" y="5690987"/>
              <a:ext cx="6479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Livello 5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F8A7C834-2EFD-0A1A-C834-1D72B821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4" y="1811813"/>
            <a:ext cx="6299994" cy="32343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4F03C8-C841-C45D-65B8-474ED84871D5}"/>
              </a:ext>
            </a:extLst>
          </p:cNvPr>
          <p:cNvGrpSpPr/>
          <p:nvPr/>
        </p:nvGrpSpPr>
        <p:grpSpPr>
          <a:xfrm>
            <a:off x="8814620" y="1589061"/>
            <a:ext cx="3125888" cy="651266"/>
            <a:chOff x="8814620" y="1589061"/>
            <a:chExt cx="3125888" cy="6512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EED86C-C9AD-E209-1C1C-384353551CD6}"/>
                </a:ext>
              </a:extLst>
            </p:cNvPr>
            <p:cNvSpPr txBox="1"/>
            <p:nvPr/>
          </p:nvSpPr>
          <p:spPr>
            <a:xfrm>
              <a:off x="881953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9C4577-F946-9B24-7382-ACAD5B46B1D7}"/>
                </a:ext>
              </a:extLst>
            </p:cNvPr>
            <p:cNvSpPr txBox="1"/>
            <p:nvPr/>
          </p:nvSpPr>
          <p:spPr>
            <a:xfrm>
              <a:off x="1140050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9DC2A7-0414-5161-D7B4-27681599B200}"/>
                </a:ext>
              </a:extLst>
            </p:cNvPr>
            <p:cNvSpPr txBox="1"/>
            <p:nvPr/>
          </p:nvSpPr>
          <p:spPr>
            <a:xfrm>
              <a:off x="9464778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B219DF-9CDE-75D4-2211-F55039B2E75E}"/>
                </a:ext>
              </a:extLst>
            </p:cNvPr>
            <p:cNvSpPr txBox="1"/>
            <p:nvPr/>
          </p:nvSpPr>
          <p:spPr>
            <a:xfrm>
              <a:off x="10755264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A02D0F-1A4A-8868-BA51-803F1ED1334E}"/>
                </a:ext>
              </a:extLst>
            </p:cNvPr>
            <p:cNvSpPr txBox="1"/>
            <p:nvPr/>
          </p:nvSpPr>
          <p:spPr>
            <a:xfrm>
              <a:off x="10110021" y="1589061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8FB86-EB9A-4C90-3BE8-9A461882AB18}"/>
                </a:ext>
              </a:extLst>
            </p:cNvPr>
            <p:cNvSpPr txBox="1"/>
            <p:nvPr/>
          </p:nvSpPr>
          <p:spPr>
            <a:xfrm>
              <a:off x="881462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CA735-6C99-828C-D5D5-D82B0C996B69}"/>
                </a:ext>
              </a:extLst>
            </p:cNvPr>
            <p:cNvSpPr txBox="1"/>
            <p:nvPr/>
          </p:nvSpPr>
          <p:spPr>
            <a:xfrm>
              <a:off x="1139559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4690F8-B185-9F78-197C-96EC7535A619}"/>
                </a:ext>
              </a:extLst>
            </p:cNvPr>
            <p:cNvSpPr txBox="1"/>
            <p:nvPr/>
          </p:nvSpPr>
          <p:spPr>
            <a:xfrm>
              <a:off x="9459864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7414FB-0F90-5B41-655F-E128BFE54A0F}"/>
                </a:ext>
              </a:extLst>
            </p:cNvPr>
            <p:cNvSpPr txBox="1"/>
            <p:nvPr/>
          </p:nvSpPr>
          <p:spPr>
            <a:xfrm>
              <a:off x="10750350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BD5923-5FDA-DC00-1E9A-44F6FEE59DF5}"/>
                </a:ext>
              </a:extLst>
            </p:cNvPr>
            <p:cNvSpPr txBox="1"/>
            <p:nvPr/>
          </p:nvSpPr>
          <p:spPr>
            <a:xfrm>
              <a:off x="10105107" y="194793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21</a:t>
              </a:r>
            </a:p>
          </p:txBody>
        </p:sp>
      </p:grpSp>
      <p:sp>
        <p:nvSpPr>
          <p:cNvPr id="29" name="CasellaDiTesto 5">
            <a:extLst>
              <a:ext uri="{FF2B5EF4-FFF2-40B4-BE49-F238E27FC236}">
                <a16:creationId xmlns:a16="http://schemas.microsoft.com/office/drawing/2014/main" id="{19AF48DE-3290-983E-28FB-E5281AFE15EE}"/>
              </a:ext>
            </a:extLst>
          </p:cNvPr>
          <p:cNvSpPr txBox="1"/>
          <p:nvPr/>
        </p:nvSpPr>
        <p:spPr>
          <a:xfrm>
            <a:off x="7519019" y="2345588"/>
            <a:ext cx="4616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nell’ultimo anno secondaria II grado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F4F60E-9C70-1599-5801-E9CBB69D3E31}"/>
              </a:ext>
            </a:extLst>
          </p:cNvPr>
          <p:cNvSpPr txBox="1"/>
          <p:nvPr/>
        </p:nvSpPr>
        <p:spPr>
          <a:xfrm>
            <a:off x="7577976" y="2647518"/>
            <a:ext cx="4462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allievo su 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raggiunge i traguardi previsti al termine del secondo ciclo d’istruzione in Matematica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frazione supera addirittura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2/3 degli studenti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Matematica si collocano al livello di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competenze più elevate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Calabria è molto inferiore a quella nazionale (il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 fronte del dato nazionale intorno al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); meno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 10% anche coloro che conseguono il livello appena inferiore</a:t>
            </a:r>
            <a:endParaRPr lang="it-IT" b="1" spc="-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60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1CA38D-1B33-D672-7B15-14DFF393888D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C9D86-EA63-F895-B0D3-DC99921469C4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7F1D8-60D0-83A2-B391-79285CDBD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5" cy="4671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1324-A336-CE24-C4BE-917DFF7E016C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A8901-B0E9-B9FE-8F22-4C7B6852BD4F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it-IT" sz="28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85767-9C1B-1A28-B548-557F48BF6EE0}"/>
              </a:ext>
            </a:extLst>
          </p:cNvPr>
          <p:cNvSpPr txBox="1"/>
          <p:nvPr/>
        </p:nvSpPr>
        <p:spPr>
          <a:xfrm>
            <a:off x="917963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9796C-343C-E333-85F7-1564896615B4}"/>
              </a:ext>
            </a:extLst>
          </p:cNvPr>
          <p:cNvSpPr txBox="1"/>
          <p:nvPr/>
        </p:nvSpPr>
        <p:spPr>
          <a:xfrm>
            <a:off x="10713158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73775-2DAE-9741-28E9-1660B76FDBD0}"/>
              </a:ext>
            </a:extLst>
          </p:cNvPr>
          <p:cNvSpPr txBox="1"/>
          <p:nvPr/>
        </p:nvSpPr>
        <p:spPr>
          <a:xfrm>
            <a:off x="917963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B1-B2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34659-D889-DA96-DCA3-0C6889D00062}"/>
              </a:ext>
            </a:extLst>
          </p:cNvPr>
          <p:cNvSpPr txBox="1"/>
          <p:nvPr/>
        </p:nvSpPr>
        <p:spPr>
          <a:xfrm>
            <a:off x="10713158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Rettangolo 6">
            <a:extLst>
              <a:ext uri="{FF2B5EF4-FFF2-40B4-BE49-F238E27FC236}">
                <a16:creationId xmlns:a16="http://schemas.microsoft.com/office/drawing/2014/main" id="{D9C8FCAB-51D3-426B-A2E4-6BF8EDBD83FF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F59B0C7-E49C-3E42-944F-140603D69D8F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34" name="CasellaDiTesto 3">
              <a:extLst>
                <a:ext uri="{FF2B5EF4-FFF2-40B4-BE49-F238E27FC236}">
                  <a16:creationId xmlns:a16="http://schemas.microsoft.com/office/drawing/2014/main" id="{D58E8401-7BC3-E68D-0DEC-1A102404AF00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35" name="CasellaDiTesto 4">
              <a:extLst>
                <a:ext uri="{FF2B5EF4-FFF2-40B4-BE49-F238E27FC236}">
                  <a16:creationId xmlns:a16="http://schemas.microsoft.com/office/drawing/2014/main" id="{27720C30-3D5E-E757-D2BF-BA90BA25B757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51" name="Rettangolo 6">
            <a:extLst>
              <a:ext uri="{FF2B5EF4-FFF2-40B4-BE49-F238E27FC236}">
                <a16:creationId xmlns:a16="http://schemas.microsoft.com/office/drawing/2014/main" id="{E9E1BD93-2ECF-A1A0-423C-8EECA424FEE6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8D226C47-5B52-7209-49CC-BEDDEDDF61EB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53" name="CasellaDiTesto 3">
              <a:extLst>
                <a:ext uri="{FF2B5EF4-FFF2-40B4-BE49-F238E27FC236}">
                  <a16:creationId xmlns:a16="http://schemas.microsoft.com/office/drawing/2014/main" id="{E9B0DFAA-E664-389E-457D-57A516A0BF3C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54" name="CasellaDiTesto 4">
              <a:extLst>
                <a:ext uri="{FF2B5EF4-FFF2-40B4-BE49-F238E27FC236}">
                  <a16:creationId xmlns:a16="http://schemas.microsoft.com/office/drawing/2014/main" id="{8003A6A4-090E-3DF2-8B06-4AC7805FEACE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D485A42-CCA2-DE90-246B-5BC29F0C36FF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B1-B2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 dato nazionale: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B1,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ancor più in difficoltà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37%</a:t>
            </a:r>
            <a:r>
              <a:rPr lang="it-IT" b="1" spc="-13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-15 punti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3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8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3637D4-F7DC-6ACD-EF52-2BF55C8318C1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2A9C8-A0EE-6AFC-6D96-85D51CD31274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SCIENTIFICI,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CLASSICI E LINGUISTICI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8558A-892E-7440-321D-53C3DB308098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75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F2EEB-325F-4E36-9479-37813B2FEA68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AA5DA-1945-83F4-C112-5B42C43DC8E6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1ACFA-A946-2C0B-EAA9-DE6F63A1CAB3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0D257-9A65-C51C-2038-E716E93A2765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4CD4F-B42F-057D-892E-946BECF8F1FC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716DF-127E-A3C0-E951-018BF11DF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5" cy="46713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B0292C-D63D-E2B1-2A4C-60ACEE929F7C}"/>
              </a:ext>
            </a:extLst>
          </p:cNvPr>
          <p:cNvSpPr txBox="1"/>
          <p:nvPr/>
        </p:nvSpPr>
        <p:spPr>
          <a:xfrm>
            <a:off x="9116109" y="2620804"/>
            <a:ext cx="153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7C141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11FC5-8D95-2DD1-2A49-684F1DCDBFF5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nazionale, per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(più bassa) e </a:t>
            </a:r>
            <a:r>
              <a:rPr lang="it-IT" b="1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(non raggiungono B1)</a:t>
            </a:r>
            <a:endParaRPr lang="it-IT" b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4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59%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-16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D1593036-9B36-8288-7CB3-4E573E97FA3B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51">
            <a:extLst>
              <a:ext uri="{FF2B5EF4-FFF2-40B4-BE49-F238E27FC236}">
                <a16:creationId xmlns:a16="http://schemas.microsoft.com/office/drawing/2014/main" id="{D2428CF6-F0DB-1460-8B01-144927875DD5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18" name="CasellaDiTesto 3">
              <a:extLst>
                <a:ext uri="{FF2B5EF4-FFF2-40B4-BE49-F238E27FC236}">
                  <a16:creationId xmlns:a16="http://schemas.microsoft.com/office/drawing/2014/main" id="{AC054822-7B42-86BC-5C41-D477B769EED8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9" name="CasellaDiTesto 4">
              <a:extLst>
                <a:ext uri="{FF2B5EF4-FFF2-40B4-BE49-F238E27FC236}">
                  <a16:creationId xmlns:a16="http://schemas.microsoft.com/office/drawing/2014/main" id="{042D6CDF-58BA-FF13-A6C9-D481F361D16D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7361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BA9B8-0426-410F-99BF-ED5C4084E1F8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8C04A-55E0-5D63-7C1C-157061372301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DB126-0F97-A93F-1DFF-CFEDB0351AE7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CA93E-CD5A-4D02-CD6C-E569E0A47A82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F779E-BA59-BC0B-4C0D-D79C3C5EE313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45C3A-64EB-D96A-D649-B5434182BA81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6858D-FE12-31AC-920F-C7BC176D8294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7870C0-C3A7-E4DD-2314-163D64319052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1928B7-C00F-E613-D9CB-94CBF855A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5" cy="4671397"/>
          </a:xfrm>
          <a:prstGeom prst="rect">
            <a:avLst/>
          </a:prstGeom>
        </p:spPr>
      </p:pic>
      <p:sp>
        <p:nvSpPr>
          <p:cNvPr id="24" name="Rettangolo 6">
            <a:extLst>
              <a:ext uri="{FF2B5EF4-FFF2-40B4-BE49-F238E27FC236}">
                <a16:creationId xmlns:a16="http://schemas.microsoft.com/office/drawing/2014/main" id="{17067A50-ACCB-58DC-57AE-A17CCDBE712F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21EBA9D-B813-F05A-EC41-AC5F76DB4EEC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26" name="CasellaDiTesto 3">
              <a:extLst>
                <a:ext uri="{FF2B5EF4-FFF2-40B4-BE49-F238E27FC236}">
                  <a16:creationId xmlns:a16="http://schemas.microsoft.com/office/drawing/2014/main" id="{0E0E3142-81D2-CFBC-86EA-4CBA922C7F6B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7" name="CasellaDiTesto 4">
              <a:extLst>
                <a:ext uri="{FF2B5EF4-FFF2-40B4-BE49-F238E27FC236}">
                  <a16:creationId xmlns:a16="http://schemas.microsoft.com/office/drawing/2014/main" id="{53DB5496-ABA0-D3C5-D023-483337566851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8" name="Rettangolo 6">
            <a:extLst>
              <a:ext uri="{FF2B5EF4-FFF2-40B4-BE49-F238E27FC236}">
                <a16:creationId xmlns:a16="http://schemas.microsoft.com/office/drawing/2014/main" id="{04E49E19-4551-4679-DF96-47AFEC18F484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0B4616F-AF79-C22A-6CF9-D76C6D540483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30" name="CasellaDiTesto 3">
              <a:extLst>
                <a:ext uri="{FF2B5EF4-FFF2-40B4-BE49-F238E27FC236}">
                  <a16:creationId xmlns:a16="http://schemas.microsoft.com/office/drawing/2014/main" id="{7E975C7E-3AE8-E339-0F27-929519F8D116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31" name="CasellaDiTesto 4">
              <a:extLst>
                <a:ext uri="{FF2B5EF4-FFF2-40B4-BE49-F238E27FC236}">
                  <a16:creationId xmlns:a16="http://schemas.microsoft.com/office/drawing/2014/main" id="{95517F70-264D-7D62-7F57-BD8923B121E6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4A38B9-567D-0830-507F-6070E70A5CDB}"/>
              </a:ext>
            </a:extLst>
          </p:cNvPr>
          <p:cNvSpPr txBox="1"/>
          <p:nvPr/>
        </p:nvSpPr>
        <p:spPr>
          <a:xfrm>
            <a:off x="6515101" y="5476443"/>
            <a:ext cx="5581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 (punteggi più bassi, specie in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per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29%</a:t>
            </a:r>
            <a:r>
              <a:rPr lang="it-IT" b="1" spc="-1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-13 punti</a:t>
            </a:r>
            <a:r>
              <a:rPr lang="it-IT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5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76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58C95B-1B59-B6E9-6A6D-52258BF43B31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88168-30DE-1476-3DD6-FDC51FA7A604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E0031-304C-F96B-666F-10E7EE2F4695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0879C-A821-8E23-BDA7-D0479EE86A01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37AE1-F1B7-3739-1C1A-D8EBB7BE657C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499CA-E1D5-D684-4769-7DC1FD11DD4D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7B701-2588-EECE-7264-E296AFFCDE18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DF8F1-3302-3381-E977-18D87615435A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3BE7D-B7B3-CACC-C3FF-C79D5230B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5" cy="4671397"/>
          </a:xfrm>
          <a:prstGeom prst="rect">
            <a:avLst/>
          </a:prstGeom>
        </p:spPr>
      </p:pic>
      <p:sp>
        <p:nvSpPr>
          <p:cNvPr id="20" name="Rettangolo 6">
            <a:extLst>
              <a:ext uri="{FF2B5EF4-FFF2-40B4-BE49-F238E27FC236}">
                <a16:creationId xmlns:a16="http://schemas.microsoft.com/office/drawing/2014/main" id="{33023DF6-0D81-EAE0-F101-4793A0CBDA72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4E04698-FDD2-5E78-4E48-7AF826076777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22" name="CasellaDiTesto 3">
              <a:extLst>
                <a:ext uri="{FF2B5EF4-FFF2-40B4-BE49-F238E27FC236}">
                  <a16:creationId xmlns:a16="http://schemas.microsoft.com/office/drawing/2014/main" id="{552B6560-5799-8066-BE3D-FB90EEB0AB58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3" name="CasellaDiTesto 4">
              <a:extLst>
                <a:ext uri="{FF2B5EF4-FFF2-40B4-BE49-F238E27FC236}">
                  <a16:creationId xmlns:a16="http://schemas.microsoft.com/office/drawing/2014/main" id="{14D727BB-89F9-84CB-EA29-0AE5620E8EC7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4" name="Rettangolo 6">
            <a:extLst>
              <a:ext uri="{FF2B5EF4-FFF2-40B4-BE49-F238E27FC236}">
                <a16:creationId xmlns:a16="http://schemas.microsoft.com/office/drawing/2014/main" id="{ECFF3BA4-32BC-C749-9725-91369BFF1A38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436E032-9316-BFDB-246B-E83C5AAB97D1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26" name="CasellaDiTesto 3">
              <a:extLst>
                <a:ext uri="{FF2B5EF4-FFF2-40B4-BE49-F238E27FC236}">
                  <a16:creationId xmlns:a16="http://schemas.microsoft.com/office/drawing/2014/main" id="{E4BCB5B3-C628-F9A3-20A3-7C55077C9FCA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7" name="CasellaDiTesto 4">
              <a:extLst>
                <a:ext uri="{FF2B5EF4-FFF2-40B4-BE49-F238E27FC236}">
                  <a16:creationId xmlns:a16="http://schemas.microsoft.com/office/drawing/2014/main" id="{F6459B4A-9BE6-79D7-24BB-9BB853B7B257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0E3A8F-C627-B406-0C0F-2917E226C5B2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inferiore: punteggi più bassi, specie in </a:t>
            </a:r>
            <a:r>
              <a:rPr lang="it-IT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per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4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21%</a:t>
            </a:r>
            <a:r>
              <a:rPr lang="it-IT" b="1" spc="-14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4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-22 punti</a:t>
            </a:r>
            <a:r>
              <a:rPr lang="it-IT" spc="-1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4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072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BCF0E-B585-902F-BEA6-707280E49016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2B40C-6E8A-3F6A-2EFE-21E37958FEA5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4F164-546B-98D3-E0AD-43BA923E1D6A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174B3-4831-2423-2DBA-7AB32C2F3838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CCA50-F6A4-AA5A-207B-2B2056904395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7A111-CAA0-5A37-416A-A7C5B66984EC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1550D-E0E5-E29D-681C-04990AF3253B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B51ED-B545-98C1-ACCB-E8AF7C3D3FF5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ED9D5-2573-5BE8-27A1-5F3F0DC9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1" y="1852344"/>
            <a:ext cx="5881815" cy="4671397"/>
          </a:xfrm>
          <a:prstGeom prst="rect">
            <a:avLst/>
          </a:prstGeom>
        </p:spPr>
      </p:pic>
      <p:sp>
        <p:nvSpPr>
          <p:cNvPr id="16" name="Rettangolo 6">
            <a:extLst>
              <a:ext uri="{FF2B5EF4-FFF2-40B4-BE49-F238E27FC236}">
                <a16:creationId xmlns:a16="http://schemas.microsoft.com/office/drawing/2014/main" id="{B201D46D-9A8E-E0B7-1ED7-DE94B24E9E7F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5BFCFAC-9BC2-E08E-8668-640861FDCF3A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18" name="CasellaDiTesto 3">
              <a:extLst>
                <a:ext uri="{FF2B5EF4-FFF2-40B4-BE49-F238E27FC236}">
                  <a16:creationId xmlns:a16="http://schemas.microsoft.com/office/drawing/2014/main" id="{090F73ED-953D-DCB8-20A2-C4E6EF649201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9" name="CasellaDiTesto 4">
              <a:extLst>
                <a:ext uri="{FF2B5EF4-FFF2-40B4-BE49-F238E27FC236}">
                  <a16:creationId xmlns:a16="http://schemas.microsoft.com/office/drawing/2014/main" id="{686427E0-6E80-E93C-6A2D-E962521E9015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0" name="Rettangolo 6">
            <a:extLst>
              <a:ext uri="{FF2B5EF4-FFF2-40B4-BE49-F238E27FC236}">
                <a16:creationId xmlns:a16="http://schemas.microsoft.com/office/drawing/2014/main" id="{29800D59-8AB6-DE85-0647-728EF2245B0C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988AA5F-49AB-A5D2-4085-51B5C1A76E4E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22" name="CasellaDiTesto 3">
              <a:extLst>
                <a:ext uri="{FF2B5EF4-FFF2-40B4-BE49-F238E27FC236}">
                  <a16:creationId xmlns:a16="http://schemas.microsoft.com/office/drawing/2014/main" id="{A24B212E-648C-2F87-DE33-694B58C23CC0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3" name="CasellaDiTesto 4">
              <a:extLst>
                <a:ext uri="{FF2B5EF4-FFF2-40B4-BE49-F238E27FC236}">
                  <a16:creationId xmlns:a16="http://schemas.microsoft.com/office/drawing/2014/main" id="{BBE80AB8-B791-37CC-9BF0-117C52571E94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2804B6B-D496-4359-7ACC-A83F788CB765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8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debole: </a:t>
            </a:r>
            <a:r>
              <a:rPr lang="it-IT" b="1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stento B2, </a:t>
            </a:r>
            <a:r>
              <a:rPr lang="it-IT" b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appena B1, </a:t>
            </a:r>
            <a:r>
              <a:rPr lang="it-IT" b="1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grave difficoltà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8%</a:t>
            </a:r>
            <a:r>
              <a:rPr lang="it-IT" b="1" spc="-1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-10 punti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4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ITALIANO NEL TEMPO - V PRIMARIA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DAD9B-F875-A510-41C7-BD21FED0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96" y="3690187"/>
            <a:ext cx="4807590" cy="28725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B7635-3FF6-DCA6-A24C-61532D13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427" y="3690187"/>
            <a:ext cx="4813562" cy="28725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ttangolo 8">
            <a:extLst>
              <a:ext uri="{FF2B5EF4-FFF2-40B4-BE49-F238E27FC236}">
                <a16:creationId xmlns:a16="http://schemas.microsoft.com/office/drawing/2014/main" id="{C1C1DDFE-E2B5-AFFB-FFC3-781E3DB9A011}"/>
              </a:ext>
            </a:extLst>
          </p:cNvPr>
          <p:cNvSpPr/>
          <p:nvPr/>
        </p:nvSpPr>
        <p:spPr>
          <a:xfrm>
            <a:off x="4090525" y="3449419"/>
            <a:ext cx="4068000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fascia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8070F1-651A-5E5D-5F89-2B39909CA25F}"/>
              </a:ext>
            </a:extLst>
          </p:cNvPr>
          <p:cNvGrpSpPr/>
          <p:nvPr/>
        </p:nvGrpSpPr>
        <p:grpSpPr>
          <a:xfrm>
            <a:off x="5740758" y="3845974"/>
            <a:ext cx="767535" cy="665420"/>
            <a:chOff x="4958563" y="3743140"/>
            <a:chExt cx="767535" cy="665420"/>
          </a:xfrm>
        </p:grpSpPr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5EAF5E54-2773-1DDA-8901-4CC1645723DA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6" name="Rettangolo 43">
              <a:extLst>
                <a:ext uri="{FF2B5EF4-FFF2-40B4-BE49-F238E27FC236}">
                  <a16:creationId xmlns:a16="http://schemas.microsoft.com/office/drawing/2014/main" id="{733B1856-6CF0-C4E3-BC7D-E2D64CBCF767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44">
              <a:extLst>
                <a:ext uri="{FF2B5EF4-FFF2-40B4-BE49-F238E27FC236}">
                  <a16:creationId xmlns:a16="http://schemas.microsoft.com/office/drawing/2014/main" id="{8B8ED82B-81F9-4159-AFE9-D3ED8491A150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tangolo 45">
              <a:extLst>
                <a:ext uri="{FF2B5EF4-FFF2-40B4-BE49-F238E27FC236}">
                  <a16:creationId xmlns:a16="http://schemas.microsoft.com/office/drawing/2014/main" id="{8682B480-AF14-E17B-EEE3-236989113F84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B8F5336-5EE2-E519-AC8F-29CE0D9A855A}"/>
              </a:ext>
            </a:extLst>
          </p:cNvPr>
          <p:cNvSpPr txBox="1"/>
          <p:nvPr/>
        </p:nvSpPr>
        <p:spPr>
          <a:xfrm>
            <a:off x="351793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relativamente stabile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Incremento quota di studenti nella fascia minima di adeguatezza (fascia 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aumento quote di studenti nelle fasce più basse rispetto al 2021 (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78595B-B5A7-B4C2-3CC9-779924249731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piuttosto negativo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Aumento allievi nelle fasce deboli (1 e 2) e calo in quelle delle competenze più elevate (5 e 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spc="-5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~71%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(dato peggiorato di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punti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rispetto al 2019 ma migliorato di </a:t>
            </a:r>
            <a:r>
              <a:rPr lang="it-IT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punti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 2021)</a:t>
            </a:r>
          </a:p>
        </p:txBody>
      </p:sp>
    </p:spTree>
    <p:extLst>
      <p:ext uri="{BB962C8B-B14F-4D97-AF65-F5344CB8AC3E}">
        <p14:creationId xmlns:p14="http://schemas.microsoft.com/office/powerpoint/2010/main" val="3508145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8C8EFE-998C-5955-B64B-758D93EAB159}"/>
              </a:ext>
            </a:extLst>
          </p:cNvPr>
          <p:cNvSpPr txBox="1"/>
          <p:nvPr/>
        </p:nvSpPr>
        <p:spPr>
          <a:xfrm>
            <a:off x="914400" y="36195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ULTIMO ANNO SECONDARIA II GRADO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40881259-AA66-9140-5469-0E503CDBAE9C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B2)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C3022C8-8B14-855F-4379-BAA2DC15C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581" y="2239175"/>
            <a:ext cx="5383195" cy="401628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BBF3D440-C6B9-2969-734B-300FC4D82AF5}"/>
              </a:ext>
            </a:extLst>
          </p:cNvPr>
          <p:cNvGrpSpPr/>
          <p:nvPr/>
        </p:nvGrpSpPr>
        <p:grpSpPr>
          <a:xfrm>
            <a:off x="6095173" y="2779987"/>
            <a:ext cx="767535" cy="665420"/>
            <a:chOff x="4958563" y="3743140"/>
            <a:chExt cx="767535" cy="665420"/>
          </a:xfrm>
        </p:grpSpPr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38EB75E9-0E1D-975C-1304-E81F91940616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8" name="Rettangolo 43">
              <a:extLst>
                <a:ext uri="{FF2B5EF4-FFF2-40B4-BE49-F238E27FC236}">
                  <a16:creationId xmlns:a16="http://schemas.microsoft.com/office/drawing/2014/main" id="{BF4CC79F-46EC-BED1-167D-F2BBEC6F3D0B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4">
              <a:extLst>
                <a:ext uri="{FF2B5EF4-FFF2-40B4-BE49-F238E27FC236}">
                  <a16:creationId xmlns:a16="http://schemas.microsoft.com/office/drawing/2014/main" id="{5BB34132-CF68-A6C6-0CD3-FEE98FCD3FC4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45">
              <a:extLst>
                <a:ext uri="{FF2B5EF4-FFF2-40B4-BE49-F238E27FC236}">
                  <a16:creationId xmlns:a16="http://schemas.microsoft.com/office/drawing/2014/main" id="{6442C114-3A9B-11DA-F641-33F49517E3BD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3D043C5-67B0-6EEA-3463-26AA186E7700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1873D83-C6BA-96E0-EC8F-EF2D8AE37664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0BFE61FA-8924-AF41-98F6-291EE6DCF686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68BB7290-5FFD-ABDD-EAFF-676FAA4C8816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37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233413-936D-EEB0-B986-1FFAA5F3A125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62D70-BF21-A406-7D8F-0E56164A248C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149407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B0804E-6389-270E-81E7-E688F6A1CAED}"/>
              </a:ext>
            </a:extLst>
          </p:cNvPr>
          <p:cNvSpPr txBox="1"/>
          <p:nvPr/>
        </p:nvSpPr>
        <p:spPr>
          <a:xfrm>
            <a:off x="914400" y="36195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INGLESE </a:t>
            </a:r>
            <a:r>
              <a:rPr lang="it-IT" sz="2000" b="1" i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 REGIONE - ULTIMO ANNO SECONDARIA II GRADO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65EF53-306E-87BD-36A1-0EB2946952C5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49A144-C72E-E5BB-E38D-42F05DD5049D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81A5371-80EB-036E-A6CF-B2FCCB976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4" y="1811813"/>
            <a:ext cx="6299994" cy="3234372"/>
          </a:xfrm>
          <a:prstGeom prst="rect">
            <a:avLst/>
          </a:prstGeom>
        </p:spPr>
      </p:pic>
      <p:grpSp>
        <p:nvGrpSpPr>
          <p:cNvPr id="18" name="Gruppo 5">
            <a:extLst>
              <a:ext uri="{FF2B5EF4-FFF2-40B4-BE49-F238E27FC236}">
                <a16:creationId xmlns:a16="http://schemas.microsoft.com/office/drawing/2014/main" id="{548F6907-7EBA-8CB2-F304-A41D69D9A8F3}"/>
              </a:ext>
            </a:extLst>
          </p:cNvPr>
          <p:cNvGrpSpPr/>
          <p:nvPr/>
        </p:nvGrpSpPr>
        <p:grpSpPr>
          <a:xfrm>
            <a:off x="1534061" y="5681462"/>
            <a:ext cx="2985630" cy="252000"/>
            <a:chOff x="99891" y="5681462"/>
            <a:chExt cx="2985630" cy="252000"/>
          </a:xfrm>
        </p:grpSpPr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F2A90F66-2920-6515-19E7-A3908809326E}"/>
                </a:ext>
              </a:extLst>
            </p:cNvPr>
            <p:cNvSpPr/>
            <p:nvPr/>
          </p:nvSpPr>
          <p:spPr>
            <a:xfrm>
              <a:off x="2096267" y="5762012"/>
              <a:ext cx="108000" cy="108000"/>
            </a:xfrm>
            <a:prstGeom prst="rect">
              <a:avLst/>
            </a:prstGeom>
            <a:solidFill>
              <a:srgbClr val="76B7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26">
              <a:extLst>
                <a:ext uri="{FF2B5EF4-FFF2-40B4-BE49-F238E27FC236}">
                  <a16:creationId xmlns:a16="http://schemas.microsoft.com/office/drawing/2014/main" id="{5BD88DF5-5CEC-C486-69F6-B9C8D65B92C6}"/>
                </a:ext>
              </a:extLst>
            </p:cNvPr>
            <p:cNvSpPr/>
            <p:nvPr/>
          </p:nvSpPr>
          <p:spPr>
            <a:xfrm>
              <a:off x="1383829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6">
              <a:extLst>
                <a:ext uri="{FF2B5EF4-FFF2-40B4-BE49-F238E27FC236}">
                  <a16:creationId xmlns:a16="http://schemas.microsoft.com/office/drawing/2014/main" id="{18F7FD8A-D4DF-A209-6E6D-938FF1C7766D}"/>
                </a:ext>
              </a:extLst>
            </p:cNvPr>
            <p:cNvSpPr/>
            <p:nvPr/>
          </p:nvSpPr>
          <p:spPr>
            <a:xfrm>
              <a:off x="99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8">
              <a:extLst>
                <a:ext uri="{FF2B5EF4-FFF2-40B4-BE49-F238E27FC236}">
                  <a16:creationId xmlns:a16="http://schemas.microsoft.com/office/drawing/2014/main" id="{170F0982-2481-AB05-8354-5312DA39A6C3}"/>
                </a:ext>
              </a:extLst>
            </p:cNvPr>
            <p:cNvSpPr/>
            <p:nvPr/>
          </p:nvSpPr>
          <p:spPr>
            <a:xfrm>
              <a:off x="162904" y="5681462"/>
              <a:ext cx="11880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raggiunge B1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6661F8C2-53F6-F499-0078-D035BC5D7472}"/>
                </a:ext>
              </a:extLst>
            </p:cNvPr>
            <p:cNvSpPr/>
            <p:nvPr/>
          </p:nvSpPr>
          <p:spPr>
            <a:xfrm>
              <a:off x="1475417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68CEF500-5FAE-79FC-D3D8-E08934102E77}"/>
                </a:ext>
              </a:extLst>
            </p:cNvPr>
            <p:cNvSpPr/>
            <p:nvPr/>
          </p:nvSpPr>
          <p:spPr>
            <a:xfrm>
              <a:off x="2187855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38B4527-EBAB-BA05-E4D9-01DFA29B1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56592"/>
              </p:ext>
            </p:extLst>
          </p:nvPr>
        </p:nvGraphicFramePr>
        <p:xfrm>
          <a:off x="8852400" y="1119600"/>
          <a:ext cx="3106992" cy="464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5664">
                  <a:extLst>
                    <a:ext uri="{9D8B030D-6E8A-4147-A177-3AD203B41FA5}">
                      <a16:colId xmlns:a16="http://schemas.microsoft.com/office/drawing/2014/main" val="3126385161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796976503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02073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0" spc="-8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 raggiunge</a:t>
                      </a:r>
                    </a:p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845431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B3D35D7B-7FBF-6FA2-4A20-1602CCD72DEA}"/>
              </a:ext>
            </a:extLst>
          </p:cNvPr>
          <p:cNvGrpSpPr/>
          <p:nvPr/>
        </p:nvGrpSpPr>
        <p:grpSpPr>
          <a:xfrm>
            <a:off x="9112046" y="1648053"/>
            <a:ext cx="2604782" cy="690594"/>
            <a:chOff x="9112046" y="1648053"/>
            <a:chExt cx="2604782" cy="69059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B12DC5-0791-E01D-511B-5CAFAA050B5E}"/>
                </a:ext>
              </a:extLst>
            </p:cNvPr>
            <p:cNvSpPr txBox="1"/>
            <p:nvPr/>
          </p:nvSpPr>
          <p:spPr>
            <a:xfrm>
              <a:off x="9112046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B506EE-5460-BE03-05C1-0B716130048A}"/>
                </a:ext>
              </a:extLst>
            </p:cNvPr>
            <p:cNvSpPr txBox="1"/>
            <p:nvPr/>
          </p:nvSpPr>
          <p:spPr>
            <a:xfrm>
              <a:off x="11176828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9C23EE-EAE8-A72C-5C69-76CAB733536F}"/>
                </a:ext>
              </a:extLst>
            </p:cNvPr>
            <p:cNvSpPr txBox="1"/>
            <p:nvPr/>
          </p:nvSpPr>
          <p:spPr>
            <a:xfrm>
              <a:off x="10141979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8D5DEA-DF07-E3A8-3946-1AE552523D19}"/>
                </a:ext>
              </a:extLst>
            </p:cNvPr>
            <p:cNvSpPr txBox="1"/>
            <p:nvPr/>
          </p:nvSpPr>
          <p:spPr>
            <a:xfrm>
              <a:off x="9112046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747A3F-58F9-E596-CEE0-04C8B14F1E12}"/>
                </a:ext>
              </a:extLst>
            </p:cNvPr>
            <p:cNvSpPr txBox="1"/>
            <p:nvPr/>
          </p:nvSpPr>
          <p:spPr>
            <a:xfrm>
              <a:off x="11176828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FF680B-6C15-A7DE-28BD-7B3E32325B84}"/>
                </a:ext>
              </a:extLst>
            </p:cNvPr>
            <p:cNvSpPr txBox="1"/>
            <p:nvPr/>
          </p:nvSpPr>
          <p:spPr>
            <a:xfrm>
              <a:off x="10141979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35</a:t>
              </a:r>
            </a:p>
          </p:txBody>
        </p:sp>
      </p:grpSp>
      <p:sp>
        <p:nvSpPr>
          <p:cNvPr id="31" name="CasellaDiTesto 5">
            <a:extLst>
              <a:ext uri="{FF2B5EF4-FFF2-40B4-BE49-F238E27FC236}">
                <a16:creationId xmlns:a16="http://schemas.microsoft.com/office/drawing/2014/main" id="{0A25656F-4551-344C-1EA2-A23382AC9C36}"/>
              </a:ext>
            </a:extLst>
          </p:cNvPr>
          <p:cNvSpPr txBox="1"/>
          <p:nvPr/>
        </p:nvSpPr>
        <p:spPr>
          <a:xfrm>
            <a:off x="7519019" y="2404580"/>
            <a:ext cx="4616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nell’ultimo anno secondaria II grado</a:t>
            </a:r>
          </a:p>
        </p:txBody>
      </p:sp>
      <p:sp>
        <p:nvSpPr>
          <p:cNvPr id="32" name="CasellaDiTesto 3">
            <a:extLst>
              <a:ext uri="{FF2B5EF4-FFF2-40B4-BE49-F238E27FC236}">
                <a16:creationId xmlns:a16="http://schemas.microsoft.com/office/drawing/2014/main" id="{DC2AA1C8-A1C4-911C-FB54-EB949A511C99}"/>
              </a:ext>
            </a:extLst>
          </p:cNvPr>
          <p:cNvSpPr txBox="1"/>
          <p:nvPr/>
        </p:nvSpPr>
        <p:spPr>
          <a:xfrm>
            <a:off x="7586031" y="264314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3A9691-28D2-F3C8-E1FC-FEBE5B71FA66}"/>
              </a:ext>
            </a:extLst>
          </p:cNvPr>
          <p:cNvSpPr txBox="1"/>
          <p:nvPr/>
        </p:nvSpPr>
        <p:spPr>
          <a:xfrm>
            <a:off x="7505699" y="2895168"/>
            <a:ext cx="4651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quasi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metà degli studenti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raggiungono il livello previsto (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nell’abilità di lettura in Inglese al termine del secondo ciclo d’istruzione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percentuale supera ampiamente il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include una quota rilevante (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di allievi che non raggiungono neppure il livello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pc="-2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Calabria si collocano al livello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è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analoga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quella rilevata nelle due </a:t>
            </a:r>
            <a:r>
              <a:rPr lang="it-IT" b="1" spc="-5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Isole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maggiori (dato più debole d’Italia)</a:t>
            </a:r>
            <a:endParaRPr lang="it-IT" b="1" spc="-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61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05A1E3-89E5-F79C-2368-FFBD1F28C058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50952-9143-1553-D636-1A4F5E7450E5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TUTTE LE TIPOLOGIE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SCUOLA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FA419-FEE2-85C7-4D2C-107F0F9A0235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38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99978-18AA-C200-6640-546D9697EFB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69058-C835-1161-CC5F-7AE30BF7321C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58568-B2D2-1668-6E6A-EBB6F5D15285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65A2E-8701-6C91-2C2E-653A40DD75EE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D18AC-536D-8FA8-A467-5AF5A71BC6EB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1556A-2437-6125-9B82-365BD4452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1" y="1852344"/>
            <a:ext cx="5885515" cy="4671397"/>
          </a:xfrm>
          <a:prstGeom prst="rect">
            <a:avLst/>
          </a:prstGeom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A89B4157-18E6-B41D-83A7-CD90B6587A49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D15B3A6-5413-E5C6-2DD9-07C9951FD103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17" name="CasellaDiTesto 3">
              <a:extLst>
                <a:ext uri="{FF2B5EF4-FFF2-40B4-BE49-F238E27FC236}">
                  <a16:creationId xmlns:a16="http://schemas.microsoft.com/office/drawing/2014/main" id="{0037B906-14BF-B07B-FFCB-E56C35B5C4F7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8" name="CasellaDiTesto 4">
              <a:extLst>
                <a:ext uri="{FF2B5EF4-FFF2-40B4-BE49-F238E27FC236}">
                  <a16:creationId xmlns:a16="http://schemas.microsoft.com/office/drawing/2014/main" id="{4B7AADBC-40BC-D3D9-E089-21B5E67B437A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Rettangolo 6">
            <a:extLst>
              <a:ext uri="{FF2B5EF4-FFF2-40B4-BE49-F238E27FC236}">
                <a16:creationId xmlns:a16="http://schemas.microsoft.com/office/drawing/2014/main" id="{4A89979B-E7C1-3149-AB81-1836326CEFF7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B6007B9-406D-F892-676F-30759DB90E95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21" name="CasellaDiTesto 3">
              <a:extLst>
                <a:ext uri="{FF2B5EF4-FFF2-40B4-BE49-F238E27FC236}">
                  <a16:creationId xmlns:a16="http://schemas.microsoft.com/office/drawing/2014/main" id="{4826C749-5C19-B281-6029-30FA190D9817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2" name="CasellaDiTesto 4">
              <a:extLst>
                <a:ext uri="{FF2B5EF4-FFF2-40B4-BE49-F238E27FC236}">
                  <a16:creationId xmlns:a16="http://schemas.microsoft.com/office/drawing/2014/main" id="{360EF950-1C0F-7E74-C452-4F85B985C336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3211B0-C411-53DC-97A0-C403ACADFDC8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inferiore al nazionale 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(sia in </a:t>
            </a:r>
            <a:r>
              <a:rPr lang="it-IT" b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sia punteggi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b="1" i="1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19%</a:t>
            </a:r>
            <a:r>
              <a:rPr lang="it-IT" b="1" spc="-13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-19 punti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3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07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64F31C-DC28-4BD5-3DE5-AC5EE804B85B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4B738-D748-1C35-84CA-D31F4F5BD4F8}"/>
              </a:ext>
            </a:extLst>
          </p:cNvPr>
          <p:cNvSpPr txBox="1"/>
          <p:nvPr/>
        </p:nvSpPr>
        <p:spPr>
          <a:xfrm>
            <a:off x="1038225" y="971550"/>
            <a:ext cx="50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LICEI SCIENTIFICI,</a:t>
            </a:r>
          </a:p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CLASSICI E LINGUISTICI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886C8-4944-D340-63A7-3479FDA1E005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AF43F-A70C-F54B-7AA6-0EF2F91EE51A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BC7D4-EE97-029D-20F4-C612530D8917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AF1B2-7A22-4326-7BE9-79769E500909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C6FD4-5038-5450-3CDE-95F071F5326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DAB44-A6FD-44A0-E579-BE458EBCCD91}"/>
              </a:ext>
            </a:extLst>
          </p:cNvPr>
          <p:cNvSpPr txBox="1"/>
          <p:nvPr/>
        </p:nvSpPr>
        <p:spPr>
          <a:xfrm>
            <a:off x="10725347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B50C11-71C9-0124-005B-6A2D33E7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1" y="1852344"/>
            <a:ext cx="5885515" cy="467139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5BF79813-68B6-339F-2281-D6A166173E07}"/>
              </a:ext>
            </a:extLst>
          </p:cNvPr>
          <p:cNvGrpSpPr/>
          <p:nvPr/>
        </p:nvGrpSpPr>
        <p:grpSpPr>
          <a:xfrm>
            <a:off x="8915695" y="2606786"/>
            <a:ext cx="1899554" cy="523220"/>
            <a:chOff x="8915695" y="2968736"/>
            <a:chExt cx="1899554" cy="523220"/>
          </a:xfrm>
        </p:grpSpPr>
        <p:sp>
          <p:nvSpPr>
            <p:cNvPr id="17" name="Rettangolo 6">
              <a:extLst>
                <a:ext uri="{FF2B5EF4-FFF2-40B4-BE49-F238E27FC236}">
                  <a16:creationId xmlns:a16="http://schemas.microsoft.com/office/drawing/2014/main" id="{615FE064-B343-398A-D048-7081EDC0FBAE}"/>
                </a:ext>
              </a:extLst>
            </p:cNvPr>
            <p:cNvSpPr/>
            <p:nvPr/>
          </p:nvSpPr>
          <p:spPr>
            <a:xfrm>
              <a:off x="9293109" y="3030143"/>
              <a:ext cx="1080000" cy="396000"/>
            </a:xfrm>
            <a:prstGeom prst="rect">
              <a:avLst/>
            </a:prstGeom>
            <a:solidFill>
              <a:srgbClr val="7C1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72DC1D97-FB6D-0EC6-875B-9C04397F5464}"/>
                </a:ext>
              </a:extLst>
            </p:cNvPr>
            <p:cNvGrpSpPr/>
            <p:nvPr/>
          </p:nvGrpSpPr>
          <p:grpSpPr>
            <a:xfrm>
              <a:off x="8915695" y="2968736"/>
              <a:ext cx="1899554" cy="523220"/>
              <a:chOff x="10223611" y="3256851"/>
              <a:chExt cx="1899554" cy="523220"/>
            </a:xfrm>
          </p:grpSpPr>
          <p:sp>
            <p:nvSpPr>
              <p:cNvPr id="19" name="CasellaDiTesto 3">
                <a:extLst>
                  <a:ext uri="{FF2B5EF4-FFF2-40B4-BE49-F238E27FC236}">
                    <a16:creationId xmlns:a16="http://schemas.microsoft.com/office/drawing/2014/main" id="{6200C62F-602C-1BD8-4717-A29F63425F67}"/>
                  </a:ext>
                </a:extLst>
              </p:cNvPr>
              <p:cNvSpPr txBox="1"/>
              <p:nvPr/>
            </p:nvSpPr>
            <p:spPr>
              <a:xfrm>
                <a:off x="10223611" y="3298984"/>
                <a:ext cx="13584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spc="-1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non </a:t>
                </a:r>
              </a:p>
              <a:p>
                <a:pPr algn="ctr"/>
                <a:r>
                  <a:rPr lang="it-IT" sz="1050" spc="-1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raggiunge</a:t>
                </a:r>
              </a:p>
            </p:txBody>
          </p:sp>
          <p:sp>
            <p:nvSpPr>
              <p:cNvPr id="20" name="CasellaDiTesto 4">
                <a:extLst>
                  <a:ext uri="{FF2B5EF4-FFF2-40B4-BE49-F238E27FC236}">
                    <a16:creationId xmlns:a16="http://schemas.microsoft.com/office/drawing/2014/main" id="{D5403EC4-6CB0-ADEE-D9B7-C2B226A1F065}"/>
                  </a:ext>
                </a:extLst>
              </p:cNvPr>
              <p:cNvSpPr txBox="1"/>
              <p:nvPr/>
            </p:nvSpPr>
            <p:spPr>
              <a:xfrm>
                <a:off x="10696772" y="3256851"/>
                <a:ext cx="14263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spc="-2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B1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F1A94D6-FE4A-32CE-A371-C99AAEF4D74C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B2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10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inferiore al nazionale, specie in </a:t>
            </a:r>
            <a:r>
              <a:rPr lang="it-IT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(B1); punteggio </a:t>
            </a:r>
            <a:r>
              <a:rPr lang="it-IT" b="1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molto basso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36%</a:t>
            </a:r>
            <a:r>
              <a:rPr lang="it-IT" b="1" spc="-13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-25 punti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3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id="{9B8720D7-B760-DE44-7086-F5CEE89F257B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9">
            <a:extLst>
              <a:ext uri="{FF2B5EF4-FFF2-40B4-BE49-F238E27FC236}">
                <a16:creationId xmlns:a16="http://schemas.microsoft.com/office/drawing/2014/main" id="{C6C43CE9-E6B0-5EDF-DB56-251396E5016F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14" name="CasellaDiTesto 3">
              <a:extLst>
                <a:ext uri="{FF2B5EF4-FFF2-40B4-BE49-F238E27FC236}">
                  <a16:creationId xmlns:a16="http://schemas.microsoft.com/office/drawing/2014/main" id="{9FADAF65-F749-1D22-C497-5F21F26E83F4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5" name="CasellaDiTesto 4">
              <a:extLst>
                <a:ext uri="{FF2B5EF4-FFF2-40B4-BE49-F238E27FC236}">
                  <a16:creationId xmlns:a16="http://schemas.microsoft.com/office/drawing/2014/main" id="{15EDD063-7178-13B1-CC56-9C938C2EE367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7020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904A7-48A8-CDF8-873C-D1ACDF35A160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E1A07-A4E2-FEBD-C8F8-3820411501F1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ALTRI LICEI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226E1-46EF-F07C-39D3-32514BBA6F71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C323C-EBF5-C7B0-168F-CF8AADEC3C22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DEA6C-8EAA-4EE2-BAB9-8F84C146F976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D8E70-EB49-C825-3AD4-652351E5B285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3F1B0-32A0-88F9-BF38-652D2EDA2210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0F8CD-AF52-AF43-9D3A-B1C9F43F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1" y="1852344"/>
            <a:ext cx="5885515" cy="4671397"/>
          </a:xfrm>
          <a:prstGeom prst="rect">
            <a:avLst/>
          </a:prstGeom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F69639A1-0064-CCCE-A459-C5A6D0879E4F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D6D5F06-1138-363F-0ECF-570BC02C1F55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17" name="CasellaDiTesto 3">
              <a:extLst>
                <a:ext uri="{FF2B5EF4-FFF2-40B4-BE49-F238E27FC236}">
                  <a16:creationId xmlns:a16="http://schemas.microsoft.com/office/drawing/2014/main" id="{B52740E1-B775-3D7C-3384-1D181FDD8460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8" name="CasellaDiTesto 4">
              <a:extLst>
                <a:ext uri="{FF2B5EF4-FFF2-40B4-BE49-F238E27FC236}">
                  <a16:creationId xmlns:a16="http://schemas.microsoft.com/office/drawing/2014/main" id="{714B8DE8-CA78-4F0B-6D1E-AA44966B0E67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Rettangolo 6">
            <a:extLst>
              <a:ext uri="{FF2B5EF4-FFF2-40B4-BE49-F238E27FC236}">
                <a16:creationId xmlns:a16="http://schemas.microsoft.com/office/drawing/2014/main" id="{AA5E13B6-1EF1-0C4E-5680-8F43A2B85C9E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73DDD4B-A127-A03B-F822-FA10274FA3F3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21" name="CasellaDiTesto 3">
              <a:extLst>
                <a:ext uri="{FF2B5EF4-FFF2-40B4-BE49-F238E27FC236}">
                  <a16:creationId xmlns:a16="http://schemas.microsoft.com/office/drawing/2014/main" id="{29729964-16B3-0D14-EBAD-4036A88D80FC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2" name="CasellaDiTesto 4">
              <a:extLst>
                <a:ext uri="{FF2B5EF4-FFF2-40B4-BE49-F238E27FC236}">
                  <a16:creationId xmlns:a16="http://schemas.microsoft.com/office/drawing/2014/main" id="{94F84304-9403-300A-09F6-DAB73A2B6F55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AAFF34-C3AB-875C-1CEB-992F18D8E823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inferiore al nazionale: </a:t>
            </a:r>
            <a:r>
              <a:rPr lang="it-IT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stento B1, punteggio </a:t>
            </a:r>
            <a:r>
              <a:rPr lang="it-IT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piuttosto contenuto</a:t>
            </a:r>
            <a:endParaRPr lang="it-IT" b="1" i="1" spc="-12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10%</a:t>
            </a:r>
            <a:r>
              <a:rPr lang="it-IT" b="1" spc="-13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3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-21 punti</a:t>
            </a:r>
            <a:r>
              <a:rPr lang="it-IT" spc="-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3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" name="Gruppo 36">
            <a:extLst>
              <a:ext uri="{FF2B5EF4-FFF2-40B4-BE49-F238E27FC236}">
                <a16:creationId xmlns:a16="http://schemas.microsoft.com/office/drawing/2014/main" id="{D433E2DE-85A1-2A69-922D-C7DDB64B07CB}"/>
              </a:ext>
            </a:extLst>
          </p:cNvPr>
          <p:cNvGrpSpPr/>
          <p:nvPr/>
        </p:nvGrpSpPr>
        <p:grpSpPr>
          <a:xfrm>
            <a:off x="10304789" y="2093702"/>
            <a:ext cx="2043985" cy="446276"/>
            <a:chOff x="8765023" y="6117374"/>
            <a:chExt cx="2043985" cy="446276"/>
          </a:xfrm>
        </p:grpSpPr>
        <p:sp>
          <p:nvSpPr>
            <p:cNvPr id="11" name="Rettangolo 6">
              <a:extLst>
                <a:ext uri="{FF2B5EF4-FFF2-40B4-BE49-F238E27FC236}">
                  <a16:creationId xmlns:a16="http://schemas.microsoft.com/office/drawing/2014/main" id="{A897E3CC-25E5-C77E-3AC6-3B0BE4C319EF}"/>
                </a:ext>
              </a:extLst>
            </p:cNvPr>
            <p:cNvSpPr/>
            <p:nvPr/>
          </p:nvSpPr>
          <p:spPr>
            <a:xfrm>
              <a:off x="9137956" y="6133924"/>
              <a:ext cx="1440000" cy="396000"/>
            </a:xfrm>
            <a:prstGeom prst="rect">
              <a:avLst/>
            </a:prstGeom>
            <a:solidFill>
              <a:srgbClr val="5FAB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3">
              <a:extLst>
                <a:ext uri="{FF2B5EF4-FFF2-40B4-BE49-F238E27FC236}">
                  <a16:creationId xmlns:a16="http://schemas.microsoft.com/office/drawing/2014/main" id="{EAF7D425-361E-A655-D6F5-EF5BCD1C6F2F}"/>
                </a:ext>
              </a:extLst>
            </p:cNvPr>
            <p:cNvSpPr txBox="1"/>
            <p:nvPr/>
          </p:nvSpPr>
          <p:spPr>
            <a:xfrm>
              <a:off x="8765023" y="6132647"/>
              <a:ext cx="135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0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4" name="CasellaDiTesto 4">
              <a:extLst>
                <a:ext uri="{FF2B5EF4-FFF2-40B4-BE49-F238E27FC236}">
                  <a16:creationId xmlns:a16="http://schemas.microsoft.com/office/drawing/2014/main" id="{55D7CF22-9A7F-4B50-C8D8-785084C82321}"/>
                </a:ext>
              </a:extLst>
            </p:cNvPr>
            <p:cNvSpPr txBox="1"/>
            <p:nvPr/>
          </p:nvSpPr>
          <p:spPr>
            <a:xfrm>
              <a:off x="9450608" y="6117374"/>
              <a:ext cx="13584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3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B1-B1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678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91C318-6E7B-D7ED-E79A-DBDBE4617142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78009-DBF7-E796-9AFD-8F033651FD1D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TECNICI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2DD7E-323D-5CA4-A19E-774FE84AB974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26A85-12F9-ACAC-A710-984B35094022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678E9-5375-E8AC-F216-F761EBA1C6AA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63BAA-CE18-EE16-50AA-B0E8A30B9A12}"/>
              </a:ext>
            </a:extLst>
          </p:cNvPr>
          <p:cNvSpPr txBox="1"/>
          <p:nvPr/>
        </p:nvSpPr>
        <p:spPr>
          <a:xfrm>
            <a:off x="10725347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BCB2C-A3E1-22D6-8FB9-DD9B104404B1}"/>
              </a:ext>
            </a:extLst>
          </p:cNvPr>
          <p:cNvSpPr txBox="1"/>
          <p:nvPr/>
        </p:nvSpPr>
        <p:spPr>
          <a:xfrm>
            <a:off x="9197153" y="2045770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5FABA5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5FABA5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2D9D6E-FC6D-FEA0-4D10-2DDA8B14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1" y="1852344"/>
            <a:ext cx="5885515" cy="4671397"/>
          </a:xfrm>
          <a:prstGeom prst="rect">
            <a:avLst/>
          </a:prstGeom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B46D0696-EE38-AE93-6096-1A7ACEDD7340}"/>
              </a:ext>
            </a:extLst>
          </p:cNvPr>
          <p:cNvSpPr/>
          <p:nvPr/>
        </p:nvSpPr>
        <p:spPr>
          <a:xfrm>
            <a:off x="9293109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D7A196C-7172-8733-314E-DD68B982B7FC}"/>
              </a:ext>
            </a:extLst>
          </p:cNvPr>
          <p:cNvGrpSpPr/>
          <p:nvPr/>
        </p:nvGrpSpPr>
        <p:grpSpPr>
          <a:xfrm>
            <a:off x="8915695" y="2616311"/>
            <a:ext cx="1899554" cy="523220"/>
            <a:chOff x="10223611" y="3256851"/>
            <a:chExt cx="1899554" cy="523220"/>
          </a:xfrm>
        </p:grpSpPr>
        <p:sp>
          <p:nvSpPr>
            <p:cNvPr id="17" name="CasellaDiTesto 3">
              <a:extLst>
                <a:ext uri="{FF2B5EF4-FFF2-40B4-BE49-F238E27FC236}">
                  <a16:creationId xmlns:a16="http://schemas.microsoft.com/office/drawing/2014/main" id="{A3485873-CB8D-9D13-C3C2-2ACEAD7C3B7C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8" name="CasellaDiTesto 4">
              <a:extLst>
                <a:ext uri="{FF2B5EF4-FFF2-40B4-BE49-F238E27FC236}">
                  <a16:creationId xmlns:a16="http://schemas.microsoft.com/office/drawing/2014/main" id="{D963101D-CE7E-CB85-9B45-C102C03C8B7B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19" name="Rettangolo 6">
            <a:extLst>
              <a:ext uri="{FF2B5EF4-FFF2-40B4-BE49-F238E27FC236}">
                <a16:creationId xmlns:a16="http://schemas.microsoft.com/office/drawing/2014/main" id="{B4FC133D-6058-0AA1-2869-E7FA59638AE7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609CDFE-69C8-A612-11C7-94D24E0F5A2F}"/>
              </a:ext>
            </a:extLst>
          </p:cNvPr>
          <p:cNvGrpSpPr/>
          <p:nvPr/>
        </p:nvGrpSpPr>
        <p:grpSpPr>
          <a:xfrm>
            <a:off x="10449220" y="2616311"/>
            <a:ext cx="1899554" cy="523220"/>
            <a:chOff x="10223611" y="3256851"/>
            <a:chExt cx="1899554" cy="523220"/>
          </a:xfrm>
        </p:grpSpPr>
        <p:sp>
          <p:nvSpPr>
            <p:cNvPr id="21" name="CasellaDiTesto 3">
              <a:extLst>
                <a:ext uri="{FF2B5EF4-FFF2-40B4-BE49-F238E27FC236}">
                  <a16:creationId xmlns:a16="http://schemas.microsoft.com/office/drawing/2014/main" id="{54FE6F4F-A0C7-EDE2-F2A8-D61B3D4FE27F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2" name="CasellaDiTesto 4">
              <a:extLst>
                <a:ext uri="{FF2B5EF4-FFF2-40B4-BE49-F238E27FC236}">
                  <a16:creationId xmlns:a16="http://schemas.microsoft.com/office/drawing/2014/main" id="{4753994E-8231-1C60-6A31-86F87A44650C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921EDF-1213-7E62-E0BC-4242B327103C}"/>
              </a:ext>
            </a:extLst>
          </p:cNvPr>
          <p:cNvSpPr txBox="1"/>
          <p:nvPr/>
        </p:nvSpPr>
        <p:spPr>
          <a:xfrm>
            <a:off x="6515101" y="5476443"/>
            <a:ext cx="567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Livello B1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debole: </a:t>
            </a:r>
            <a:r>
              <a:rPr lang="it-IT" b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 B1, punteggi </a:t>
            </a:r>
            <a:r>
              <a:rPr lang="it-IT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b="1" i="1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al di sotto del dato italiano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7%</a:t>
            </a:r>
            <a:r>
              <a:rPr lang="it-IT" b="1" spc="-1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1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-20 punti</a:t>
            </a:r>
            <a:r>
              <a:rPr lang="it-IT" spc="-1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1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ttangolo 6">
            <a:extLst>
              <a:ext uri="{FF2B5EF4-FFF2-40B4-BE49-F238E27FC236}">
                <a16:creationId xmlns:a16="http://schemas.microsoft.com/office/drawing/2014/main" id="{9B764639-D3C1-7C68-3709-94747C05498E}"/>
              </a:ext>
            </a:extLst>
          </p:cNvPr>
          <p:cNvSpPr/>
          <p:nvPr/>
        </p:nvSpPr>
        <p:spPr>
          <a:xfrm>
            <a:off x="10838192" y="2102147"/>
            <a:ext cx="1080000" cy="396000"/>
          </a:xfrm>
          <a:prstGeom prst="rect">
            <a:avLst/>
          </a:prstGeom>
          <a:solidFill>
            <a:srgbClr val="5FA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highlight>
                <a:srgbClr val="5FABA5"/>
              </a:highlight>
            </a:endParaRP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185FC0CA-81D4-F164-912A-8F1CED52EEB7}"/>
              </a:ext>
            </a:extLst>
          </p:cNvPr>
          <p:cNvGrpSpPr/>
          <p:nvPr/>
        </p:nvGrpSpPr>
        <p:grpSpPr>
          <a:xfrm>
            <a:off x="10452481" y="2040740"/>
            <a:ext cx="1899554" cy="523220"/>
            <a:chOff x="10223611" y="3256851"/>
            <a:chExt cx="1899554" cy="523220"/>
          </a:xfrm>
        </p:grpSpPr>
        <p:sp>
          <p:nvSpPr>
            <p:cNvPr id="12" name="CasellaDiTesto 3">
              <a:extLst>
                <a:ext uri="{FF2B5EF4-FFF2-40B4-BE49-F238E27FC236}">
                  <a16:creationId xmlns:a16="http://schemas.microsoft.com/office/drawing/2014/main" id="{2E272592-D077-BC9D-F86F-51534B82D463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14" name="CasellaDiTesto 4">
              <a:extLst>
                <a:ext uri="{FF2B5EF4-FFF2-40B4-BE49-F238E27FC236}">
                  <a16:creationId xmlns:a16="http://schemas.microsoft.com/office/drawing/2014/main" id="{E4E06E2A-12BF-65C9-A5B8-10D03CC46002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033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968643-269A-0F93-E1CD-AC49E5F02347}"/>
              </a:ext>
            </a:extLst>
          </p:cNvPr>
          <p:cNvSpPr txBox="1"/>
          <p:nvPr/>
        </p:nvSpPr>
        <p:spPr>
          <a:xfrm>
            <a:off x="914400" y="361950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ULTIMO ANNO SECONDARIA II GRADO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73C8B-71FF-F536-D5B2-D999A2D49D1E}"/>
              </a:ext>
            </a:extLst>
          </p:cNvPr>
          <p:cNvSpPr txBox="1"/>
          <p:nvPr/>
        </p:nvSpPr>
        <p:spPr>
          <a:xfrm>
            <a:off x="1038225" y="971550"/>
            <a:ext cx="505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ISTITUTI PROFESSIONALI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4D14A-9B69-35C9-87DA-1EAD309F455F}"/>
              </a:ext>
            </a:extLst>
          </p:cNvPr>
          <p:cNvSpPr txBox="1"/>
          <p:nvPr/>
        </p:nvSpPr>
        <p:spPr>
          <a:xfrm>
            <a:off x="8634588" y="4219432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E6ADA-116C-855F-02B8-297697F699F4}"/>
              </a:ext>
            </a:extLst>
          </p:cNvPr>
          <p:cNvSpPr txBox="1"/>
          <p:nvPr/>
        </p:nvSpPr>
        <p:spPr>
          <a:xfrm>
            <a:off x="9724722" y="438574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it-IT" sz="2000" b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3D7B0-D7EB-70A1-1D2E-5EE4335DC8CD}"/>
              </a:ext>
            </a:extLst>
          </p:cNvPr>
          <p:cNvSpPr txBox="1"/>
          <p:nvPr/>
        </p:nvSpPr>
        <p:spPr>
          <a:xfrm>
            <a:off x="10718174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3FD87F-8833-5546-51D6-34AB05D23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1" y="1852344"/>
            <a:ext cx="5885515" cy="4671397"/>
          </a:xfrm>
          <a:prstGeom prst="rect">
            <a:avLst/>
          </a:prstGeom>
        </p:spPr>
      </p:pic>
      <p:sp>
        <p:nvSpPr>
          <p:cNvPr id="25" name="Rettangolo 6">
            <a:extLst>
              <a:ext uri="{FF2B5EF4-FFF2-40B4-BE49-F238E27FC236}">
                <a16:creationId xmlns:a16="http://schemas.microsoft.com/office/drawing/2014/main" id="{1F6A497E-1635-B69C-3AFA-6E23033E04B0}"/>
              </a:ext>
            </a:extLst>
          </p:cNvPr>
          <p:cNvSpPr/>
          <p:nvPr/>
        </p:nvSpPr>
        <p:spPr>
          <a:xfrm>
            <a:off x="9294688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CE8252B-258D-B6B8-8873-1CB32A0B31D4}"/>
              </a:ext>
            </a:extLst>
          </p:cNvPr>
          <p:cNvGrpSpPr/>
          <p:nvPr/>
        </p:nvGrpSpPr>
        <p:grpSpPr>
          <a:xfrm>
            <a:off x="8913486" y="2616311"/>
            <a:ext cx="1899554" cy="523220"/>
            <a:chOff x="10242661" y="3256851"/>
            <a:chExt cx="1899554" cy="523220"/>
          </a:xfrm>
        </p:grpSpPr>
        <p:sp>
          <p:nvSpPr>
            <p:cNvPr id="27" name="CasellaDiTesto 3">
              <a:extLst>
                <a:ext uri="{FF2B5EF4-FFF2-40B4-BE49-F238E27FC236}">
                  <a16:creationId xmlns:a16="http://schemas.microsoft.com/office/drawing/2014/main" id="{E91615D2-1F62-71F8-7A7C-DF6E1953CC60}"/>
                </a:ext>
              </a:extLst>
            </p:cNvPr>
            <p:cNvSpPr txBox="1"/>
            <p:nvPr/>
          </p:nvSpPr>
          <p:spPr>
            <a:xfrm>
              <a:off x="1024266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8" name="CasellaDiTesto 4">
              <a:extLst>
                <a:ext uri="{FF2B5EF4-FFF2-40B4-BE49-F238E27FC236}">
                  <a16:creationId xmlns:a16="http://schemas.microsoft.com/office/drawing/2014/main" id="{4EA1AB91-12AE-1C13-5659-25E6D55E3587}"/>
                </a:ext>
              </a:extLst>
            </p:cNvPr>
            <p:cNvSpPr txBox="1"/>
            <p:nvPr/>
          </p:nvSpPr>
          <p:spPr>
            <a:xfrm>
              <a:off x="1071582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9" name="Rettangolo 6">
            <a:extLst>
              <a:ext uri="{FF2B5EF4-FFF2-40B4-BE49-F238E27FC236}">
                <a16:creationId xmlns:a16="http://schemas.microsoft.com/office/drawing/2014/main" id="{135A6E2C-7EA5-09DD-7F90-95318BE1544E}"/>
              </a:ext>
            </a:extLst>
          </p:cNvPr>
          <p:cNvSpPr/>
          <p:nvPr/>
        </p:nvSpPr>
        <p:spPr>
          <a:xfrm>
            <a:off x="10839947" y="2677718"/>
            <a:ext cx="1080000" cy="396000"/>
          </a:xfrm>
          <a:prstGeom prst="rect">
            <a:avLst/>
          </a:prstGeom>
          <a:solidFill>
            <a:srgbClr val="7C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9978C7E2-87B1-F0BA-FC0A-83F84E5D4C70}"/>
              </a:ext>
            </a:extLst>
          </p:cNvPr>
          <p:cNvGrpSpPr/>
          <p:nvPr/>
        </p:nvGrpSpPr>
        <p:grpSpPr>
          <a:xfrm>
            <a:off x="10454236" y="2616311"/>
            <a:ext cx="1899554" cy="523220"/>
            <a:chOff x="10223611" y="3256851"/>
            <a:chExt cx="1899554" cy="523220"/>
          </a:xfrm>
        </p:grpSpPr>
        <p:sp>
          <p:nvSpPr>
            <p:cNvPr id="31" name="CasellaDiTesto 3">
              <a:extLst>
                <a:ext uri="{FF2B5EF4-FFF2-40B4-BE49-F238E27FC236}">
                  <a16:creationId xmlns:a16="http://schemas.microsoft.com/office/drawing/2014/main" id="{FD8C520A-623D-19A0-3C72-AD5A8DD5174B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32" name="CasellaDiTesto 4">
              <a:extLst>
                <a:ext uri="{FF2B5EF4-FFF2-40B4-BE49-F238E27FC236}">
                  <a16:creationId xmlns:a16="http://schemas.microsoft.com/office/drawing/2014/main" id="{00C251C4-AB6E-4D3E-07F2-CDC6F9CD7384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FAA030C5-1B5A-4484-F9FB-E2DD02656C60}"/>
              </a:ext>
            </a:extLst>
          </p:cNvPr>
          <p:cNvGrpSpPr/>
          <p:nvPr/>
        </p:nvGrpSpPr>
        <p:grpSpPr>
          <a:xfrm>
            <a:off x="8779358" y="2065437"/>
            <a:ext cx="2043985" cy="446276"/>
            <a:chOff x="8765023" y="6117374"/>
            <a:chExt cx="2043985" cy="446276"/>
          </a:xfrm>
        </p:grpSpPr>
        <p:sp>
          <p:nvSpPr>
            <p:cNvPr id="34" name="Rettangolo 6">
              <a:extLst>
                <a:ext uri="{FF2B5EF4-FFF2-40B4-BE49-F238E27FC236}">
                  <a16:creationId xmlns:a16="http://schemas.microsoft.com/office/drawing/2014/main" id="{7A75C551-1FBF-72B8-5FFF-F56976F2E18D}"/>
                </a:ext>
              </a:extLst>
            </p:cNvPr>
            <p:cNvSpPr/>
            <p:nvPr/>
          </p:nvSpPr>
          <p:spPr>
            <a:xfrm>
              <a:off x="9137956" y="6133924"/>
              <a:ext cx="1440000" cy="396000"/>
            </a:xfrm>
            <a:prstGeom prst="rect">
              <a:avLst/>
            </a:prstGeom>
            <a:solidFill>
              <a:srgbClr val="5FAB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">
              <a:extLst>
                <a:ext uri="{FF2B5EF4-FFF2-40B4-BE49-F238E27FC236}">
                  <a16:creationId xmlns:a16="http://schemas.microsoft.com/office/drawing/2014/main" id="{6EA5463C-6372-DAFE-30C8-48D546B15013}"/>
                </a:ext>
              </a:extLst>
            </p:cNvPr>
            <p:cNvSpPr txBox="1"/>
            <p:nvPr/>
          </p:nvSpPr>
          <p:spPr>
            <a:xfrm>
              <a:off x="8765023" y="6132647"/>
              <a:ext cx="135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0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36" name="CasellaDiTesto 4">
              <a:extLst>
                <a:ext uri="{FF2B5EF4-FFF2-40B4-BE49-F238E27FC236}">
                  <a16:creationId xmlns:a16="http://schemas.microsoft.com/office/drawing/2014/main" id="{6627B54F-757B-AC55-8B0C-0031F2DD3064}"/>
                </a:ext>
              </a:extLst>
            </p:cNvPr>
            <p:cNvSpPr txBox="1"/>
            <p:nvPr/>
          </p:nvSpPr>
          <p:spPr>
            <a:xfrm>
              <a:off x="9450608" y="6117374"/>
              <a:ext cx="13584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3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B1-B1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51EDA51-868A-1D24-6BFD-40CD70102569}"/>
              </a:ext>
            </a:extLst>
          </p:cNvPr>
          <p:cNvSpPr txBox="1"/>
          <p:nvPr/>
        </p:nvSpPr>
        <p:spPr>
          <a:xfrm>
            <a:off x="6515100" y="5476443"/>
            <a:ext cx="568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medio </a:t>
            </a:r>
            <a:r>
              <a:rPr lang="it-IT" b="1" spc="-10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non raggiunge B1-B1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estremamente debole: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 B1,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B1, </a:t>
            </a:r>
            <a:r>
              <a:rPr lang="it-IT" b="1" i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fragili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forte difficoltà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Allievi calabresi B2 QCER: </a:t>
            </a:r>
            <a:r>
              <a:rPr lang="it-IT" b="1" spc="-9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2%</a:t>
            </a:r>
            <a:r>
              <a:rPr lang="it-IT" b="1" spc="-9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spc="-9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-8 punti</a:t>
            </a:r>
            <a:r>
              <a:rPr lang="it-IT" spc="-9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 Italia)</a:t>
            </a:r>
            <a:endParaRPr lang="it-IT" b="1" spc="-9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487A4E48-D62F-7939-B0EC-9021EA0D02A0}"/>
              </a:ext>
            </a:extLst>
          </p:cNvPr>
          <p:cNvSpPr/>
          <p:nvPr/>
        </p:nvSpPr>
        <p:spPr>
          <a:xfrm>
            <a:off x="10838192" y="2102147"/>
            <a:ext cx="1080000" cy="396000"/>
          </a:xfrm>
          <a:prstGeom prst="rect">
            <a:avLst/>
          </a:prstGeom>
          <a:solidFill>
            <a:srgbClr val="5FA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highlight>
                <a:srgbClr val="5FABA5"/>
              </a:highlight>
            </a:endParaRPr>
          </a:p>
        </p:txBody>
      </p:sp>
      <p:grpSp>
        <p:nvGrpSpPr>
          <p:cNvPr id="18" name="Gruppo 29">
            <a:extLst>
              <a:ext uri="{FF2B5EF4-FFF2-40B4-BE49-F238E27FC236}">
                <a16:creationId xmlns:a16="http://schemas.microsoft.com/office/drawing/2014/main" id="{AF211552-1209-18B4-F96E-CEE7D79A8E5C}"/>
              </a:ext>
            </a:extLst>
          </p:cNvPr>
          <p:cNvGrpSpPr/>
          <p:nvPr/>
        </p:nvGrpSpPr>
        <p:grpSpPr>
          <a:xfrm>
            <a:off x="10452481" y="2040740"/>
            <a:ext cx="1899554" cy="523220"/>
            <a:chOff x="10223611" y="3256851"/>
            <a:chExt cx="1899554" cy="523220"/>
          </a:xfrm>
        </p:grpSpPr>
        <p:sp>
          <p:nvSpPr>
            <p:cNvPr id="19" name="CasellaDiTesto 3">
              <a:extLst>
                <a:ext uri="{FF2B5EF4-FFF2-40B4-BE49-F238E27FC236}">
                  <a16:creationId xmlns:a16="http://schemas.microsoft.com/office/drawing/2014/main" id="{B7C0F195-E4CE-36B5-417A-FB2C9D9C342F}"/>
                </a:ext>
              </a:extLst>
            </p:cNvPr>
            <p:cNvSpPr txBox="1"/>
            <p:nvPr/>
          </p:nvSpPr>
          <p:spPr>
            <a:xfrm>
              <a:off x="10223611" y="3298984"/>
              <a:ext cx="1358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</a:t>
              </a:r>
            </a:p>
            <a:p>
              <a:pPr algn="ctr"/>
              <a:r>
                <a:rPr lang="it-IT" sz="1050" spc="-11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raggiunge</a:t>
              </a:r>
            </a:p>
          </p:txBody>
        </p:sp>
        <p:sp>
          <p:nvSpPr>
            <p:cNvPr id="20" name="CasellaDiTesto 4">
              <a:extLst>
                <a:ext uri="{FF2B5EF4-FFF2-40B4-BE49-F238E27FC236}">
                  <a16:creationId xmlns:a16="http://schemas.microsoft.com/office/drawing/2014/main" id="{7CAD93C3-94D6-FAF4-2E5E-9C6F82EA4EBF}"/>
                </a:ext>
              </a:extLst>
            </p:cNvPr>
            <p:cNvSpPr txBox="1"/>
            <p:nvPr/>
          </p:nvSpPr>
          <p:spPr>
            <a:xfrm>
              <a:off x="10696772" y="3256851"/>
              <a:ext cx="1426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spc="-2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8A0BCE8-4DF4-33C5-E2F5-85736A529C64}"/>
              </a:ext>
            </a:extLst>
          </p:cNvPr>
          <p:cNvSpPr txBox="1"/>
          <p:nvPr/>
        </p:nvSpPr>
        <p:spPr>
          <a:xfrm>
            <a:off x="9197153" y="1440882"/>
            <a:ext cx="1371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-100" dirty="0">
                <a:solidFill>
                  <a:schemeClr val="bg1"/>
                </a:solidFill>
                <a:highlight>
                  <a:srgbClr val="3F7874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endParaRPr lang="it-IT" sz="2000" b="1" spc="-100" dirty="0">
              <a:solidFill>
                <a:schemeClr val="bg1"/>
              </a:solidFill>
              <a:highlight>
                <a:srgbClr val="3F7874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00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9E144E-7327-0698-EBD7-9C986F8C42F4}"/>
              </a:ext>
            </a:extLst>
          </p:cNvPr>
          <p:cNvSpPr txBox="1"/>
          <p:nvPr/>
        </p:nvSpPr>
        <p:spPr>
          <a:xfrm>
            <a:off x="914400" y="36195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1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000" b="1" i="1" spc="-1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spc="-1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ULTIMO ANNO SECONDARIA II GRADO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DC71F4B5-20E0-CC99-9529-79FD06BD439D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che raggiungono i traguardi previsti dalle Indicazioni nazionali (almeno B2)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BF86D1D-EA87-0D92-43CD-28DF26B3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330" y="2242467"/>
            <a:ext cx="5403696" cy="4009699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23217C81-879D-E23E-EEE8-51403D89E10C}"/>
              </a:ext>
            </a:extLst>
          </p:cNvPr>
          <p:cNvGrpSpPr/>
          <p:nvPr/>
        </p:nvGrpSpPr>
        <p:grpSpPr>
          <a:xfrm>
            <a:off x="6095173" y="2779987"/>
            <a:ext cx="767535" cy="665420"/>
            <a:chOff x="4958563" y="3743140"/>
            <a:chExt cx="767535" cy="665420"/>
          </a:xfrm>
        </p:grpSpPr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F4AAD259-14B4-2937-D35F-1777D3FA28ED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8" name="Rettangolo 43">
              <a:extLst>
                <a:ext uri="{FF2B5EF4-FFF2-40B4-BE49-F238E27FC236}">
                  <a16:creationId xmlns:a16="http://schemas.microsoft.com/office/drawing/2014/main" id="{E53923AB-6E0F-E5F3-4D1F-DF9650296487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44">
              <a:extLst>
                <a:ext uri="{FF2B5EF4-FFF2-40B4-BE49-F238E27FC236}">
                  <a16:creationId xmlns:a16="http://schemas.microsoft.com/office/drawing/2014/main" id="{C060E2FD-E608-1688-670E-C3141FABE094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45">
              <a:extLst>
                <a:ext uri="{FF2B5EF4-FFF2-40B4-BE49-F238E27FC236}">
                  <a16:creationId xmlns:a16="http://schemas.microsoft.com/office/drawing/2014/main" id="{3DC839B4-035A-2DF9-ADD2-654001FCB598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4CE5C815-A3DA-0785-3D87-DEB495D57D38}"/>
              </a:ext>
            </a:extLst>
          </p:cNvPr>
          <p:cNvSpPr txBox="1"/>
          <p:nvPr/>
        </p:nvSpPr>
        <p:spPr>
          <a:xfrm>
            <a:off x="8826006" y="3477353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8D54AF67-833B-6DC5-0BBD-EAE9F915204B}"/>
              </a:ext>
            </a:extLst>
          </p:cNvPr>
          <p:cNvSpPr txBox="1"/>
          <p:nvPr/>
        </p:nvSpPr>
        <p:spPr>
          <a:xfrm>
            <a:off x="9724131" y="360311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DC36668-03B5-A5F7-B44E-1CC836DF0420}"/>
              </a:ext>
            </a:extLst>
          </p:cNvPr>
          <p:cNvSpPr txBox="1"/>
          <p:nvPr/>
        </p:nvSpPr>
        <p:spPr>
          <a:xfrm>
            <a:off x="9818705" y="5529020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BFA8EC35-303A-35C9-3EC1-E90F0446716B}"/>
              </a:ext>
            </a:extLst>
          </p:cNvPr>
          <p:cNvSpPr txBox="1"/>
          <p:nvPr/>
        </p:nvSpPr>
        <p:spPr>
          <a:xfrm>
            <a:off x="10956527" y="5663664"/>
            <a:ext cx="10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906B3-B373-07F8-A101-C81AE12B0827}"/>
              </a:ext>
            </a:extLst>
          </p:cNvPr>
          <p:cNvSpPr txBox="1"/>
          <p:nvPr/>
        </p:nvSpPr>
        <p:spPr>
          <a:xfrm>
            <a:off x="7151732" y="1738329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8B866-C3E4-7724-8B22-FC0750406D24}"/>
              </a:ext>
            </a:extLst>
          </p:cNvPr>
          <p:cNvSpPr txBox="1"/>
          <p:nvPr/>
        </p:nvSpPr>
        <p:spPr>
          <a:xfrm>
            <a:off x="8049857" y="1864095"/>
            <a:ext cx="81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39448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642038-A3E6-0101-5E21-6A7051C2DC42}"/>
              </a:ext>
            </a:extLst>
          </p:cNvPr>
          <p:cNvSpPr txBox="1"/>
          <p:nvPr/>
        </p:nvSpPr>
        <p:spPr>
          <a:xfrm>
            <a:off x="914400" y="36195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LIVELLI IN INGLESE </a:t>
            </a:r>
            <a:r>
              <a:rPr lang="it-IT" sz="2000" b="1" i="1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000" b="1" spc="-1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 REGIONE - ULTIMO ANNO SECONDARIA II GRADO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F92EEA-0EE8-051B-C55C-E4A990F74D8C}"/>
              </a:ext>
            </a:extLst>
          </p:cNvPr>
          <p:cNvSpPr txBox="1"/>
          <p:nvPr/>
        </p:nvSpPr>
        <p:spPr>
          <a:xfrm>
            <a:off x="3302019" y="5054382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</a:rPr>
              <a:t>Valori percentuali (%)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E826D4-A64D-2CB2-6AB2-541017A7F0BF}"/>
              </a:ext>
            </a:extLst>
          </p:cNvPr>
          <p:cNvSpPr txBox="1"/>
          <p:nvPr/>
        </p:nvSpPr>
        <p:spPr>
          <a:xfrm>
            <a:off x="34822" y="5131326"/>
            <a:ext cx="24144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*Provincia autonoma di Bolzano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.),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lad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 e (l. </a:t>
            </a:r>
            <a:r>
              <a:rPr lang="it-IT" sz="600" dirty="0" err="1">
                <a:latin typeface="Verdana" panose="020B0604030504040204" pitchFamily="34" charset="0"/>
                <a:ea typeface="Verdana" panose="020B0604030504040204" pitchFamily="34" charset="0"/>
              </a:rPr>
              <a:t>ted</a:t>
            </a:r>
            <a:r>
              <a:rPr lang="it-IT" sz="600" dirty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E0C81F-E41E-84F3-EF54-ADE17E43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4" y="1811813"/>
            <a:ext cx="6299994" cy="3234372"/>
          </a:xfrm>
          <a:prstGeom prst="rect">
            <a:avLst/>
          </a:prstGeom>
        </p:spPr>
      </p:pic>
      <p:grpSp>
        <p:nvGrpSpPr>
          <p:cNvPr id="18" name="Gruppo 5">
            <a:extLst>
              <a:ext uri="{FF2B5EF4-FFF2-40B4-BE49-F238E27FC236}">
                <a16:creationId xmlns:a16="http://schemas.microsoft.com/office/drawing/2014/main" id="{DC2986DB-EE8C-7C05-E296-B5A472E74299}"/>
              </a:ext>
            </a:extLst>
          </p:cNvPr>
          <p:cNvGrpSpPr/>
          <p:nvPr/>
        </p:nvGrpSpPr>
        <p:grpSpPr>
          <a:xfrm>
            <a:off x="1534061" y="5681462"/>
            <a:ext cx="2985630" cy="252000"/>
            <a:chOff x="99891" y="5681462"/>
            <a:chExt cx="2985630" cy="252000"/>
          </a:xfrm>
        </p:grpSpPr>
        <p:sp>
          <p:nvSpPr>
            <p:cNvPr id="19" name="Rettangolo 43">
              <a:extLst>
                <a:ext uri="{FF2B5EF4-FFF2-40B4-BE49-F238E27FC236}">
                  <a16:creationId xmlns:a16="http://schemas.microsoft.com/office/drawing/2014/main" id="{951CF54A-395F-CB5B-7C7A-C03583C98038}"/>
                </a:ext>
              </a:extLst>
            </p:cNvPr>
            <p:cNvSpPr/>
            <p:nvPr/>
          </p:nvSpPr>
          <p:spPr>
            <a:xfrm>
              <a:off x="2096267" y="5762012"/>
              <a:ext cx="108000" cy="108000"/>
            </a:xfrm>
            <a:prstGeom prst="rect">
              <a:avLst/>
            </a:prstGeom>
            <a:solidFill>
              <a:srgbClr val="76B7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tangolo 26">
              <a:extLst>
                <a:ext uri="{FF2B5EF4-FFF2-40B4-BE49-F238E27FC236}">
                  <a16:creationId xmlns:a16="http://schemas.microsoft.com/office/drawing/2014/main" id="{E42CACC6-14E5-A78C-BF7D-A25BB36D2DC1}"/>
                </a:ext>
              </a:extLst>
            </p:cNvPr>
            <p:cNvSpPr/>
            <p:nvPr/>
          </p:nvSpPr>
          <p:spPr>
            <a:xfrm>
              <a:off x="1383829" y="5762012"/>
              <a:ext cx="108000" cy="108000"/>
            </a:xfrm>
            <a:prstGeom prst="rect">
              <a:avLst/>
            </a:prstGeom>
            <a:solidFill>
              <a:srgbClr val="FFBE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26">
              <a:extLst>
                <a:ext uri="{FF2B5EF4-FFF2-40B4-BE49-F238E27FC236}">
                  <a16:creationId xmlns:a16="http://schemas.microsoft.com/office/drawing/2014/main" id="{468262F0-4A9E-DCFC-91FA-91B23562F9FD}"/>
                </a:ext>
              </a:extLst>
            </p:cNvPr>
            <p:cNvSpPr/>
            <p:nvPr/>
          </p:nvSpPr>
          <p:spPr>
            <a:xfrm>
              <a:off x="99891" y="5762012"/>
              <a:ext cx="108000" cy="108000"/>
            </a:xfrm>
            <a:prstGeom prst="rect">
              <a:avLst/>
            </a:prstGeom>
            <a:solidFill>
              <a:srgbClr val="E25A5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8">
              <a:extLst>
                <a:ext uri="{FF2B5EF4-FFF2-40B4-BE49-F238E27FC236}">
                  <a16:creationId xmlns:a16="http://schemas.microsoft.com/office/drawing/2014/main" id="{AB7804AF-6FBA-09DA-3238-8F8316DFCAF9}"/>
                </a:ext>
              </a:extLst>
            </p:cNvPr>
            <p:cNvSpPr/>
            <p:nvPr/>
          </p:nvSpPr>
          <p:spPr>
            <a:xfrm>
              <a:off x="162904" y="5681462"/>
              <a:ext cx="11880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non raggiunge B1</a:t>
              </a:r>
              <a:r>
                <a:rPr kumimoji="0" lang="it-IT" sz="105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3" name="Rettangolo 8">
              <a:extLst>
                <a:ext uri="{FF2B5EF4-FFF2-40B4-BE49-F238E27FC236}">
                  <a16:creationId xmlns:a16="http://schemas.microsoft.com/office/drawing/2014/main" id="{3F4F3E82-53E2-8C9B-8B01-9BB363FD4032}"/>
                </a:ext>
              </a:extLst>
            </p:cNvPr>
            <p:cNvSpPr/>
            <p:nvPr/>
          </p:nvSpPr>
          <p:spPr>
            <a:xfrm>
              <a:off x="1475417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E54853D6-8541-7E5E-C010-60400EADC52C}"/>
                </a:ext>
              </a:extLst>
            </p:cNvPr>
            <p:cNvSpPr/>
            <p:nvPr/>
          </p:nvSpPr>
          <p:spPr>
            <a:xfrm>
              <a:off x="2187855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</a:t>
              </a: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60045F-2F32-B297-3A2D-F9B7E63EE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559042"/>
              </p:ext>
            </p:extLst>
          </p:nvPr>
        </p:nvGraphicFramePr>
        <p:xfrm>
          <a:off x="8852400" y="1119600"/>
          <a:ext cx="3106992" cy="464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5664">
                  <a:extLst>
                    <a:ext uri="{9D8B030D-6E8A-4147-A177-3AD203B41FA5}">
                      <a16:colId xmlns:a16="http://schemas.microsoft.com/office/drawing/2014/main" val="3126385161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796976503"/>
                    </a:ext>
                  </a:extLst>
                </a:gridCol>
                <a:gridCol w="1035664">
                  <a:extLst>
                    <a:ext uri="{9D8B030D-6E8A-4147-A177-3AD203B41FA5}">
                      <a16:colId xmlns:a16="http://schemas.microsoft.com/office/drawing/2014/main" val="2020731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0" spc="-8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non raggiunge</a:t>
                      </a:r>
                    </a:p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84543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BD6A4-BCB4-2960-C70A-330C998A5AF0}"/>
              </a:ext>
            </a:extLst>
          </p:cNvPr>
          <p:cNvGrpSpPr/>
          <p:nvPr/>
        </p:nvGrpSpPr>
        <p:grpSpPr>
          <a:xfrm>
            <a:off x="9112046" y="1648053"/>
            <a:ext cx="2604782" cy="690594"/>
            <a:chOff x="9112046" y="1648053"/>
            <a:chExt cx="2604782" cy="6905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F0E46E-1EAE-EA71-CF2C-BFB7630CC6AB}"/>
                </a:ext>
              </a:extLst>
            </p:cNvPr>
            <p:cNvSpPr txBox="1"/>
            <p:nvPr/>
          </p:nvSpPr>
          <p:spPr>
            <a:xfrm>
              <a:off x="9112046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127B56-2EC3-C68B-B357-7CEAEC10F127}"/>
                </a:ext>
              </a:extLst>
            </p:cNvPr>
            <p:cNvSpPr txBox="1"/>
            <p:nvPr/>
          </p:nvSpPr>
          <p:spPr>
            <a:xfrm>
              <a:off x="11176828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124F95-7C16-2372-B9C1-F74AFE7B0C34}"/>
                </a:ext>
              </a:extLst>
            </p:cNvPr>
            <p:cNvSpPr txBox="1"/>
            <p:nvPr/>
          </p:nvSpPr>
          <p:spPr>
            <a:xfrm>
              <a:off x="10141979" y="1648053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729C90-465D-7CD2-56DF-8CD60C157192}"/>
                </a:ext>
              </a:extLst>
            </p:cNvPr>
            <p:cNvSpPr txBox="1"/>
            <p:nvPr/>
          </p:nvSpPr>
          <p:spPr>
            <a:xfrm>
              <a:off x="9112046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43CC28-95C1-4E9C-3F03-CF2E9435A4CD}"/>
                </a:ext>
              </a:extLst>
            </p:cNvPr>
            <p:cNvSpPr txBox="1"/>
            <p:nvPr/>
          </p:nvSpPr>
          <p:spPr>
            <a:xfrm>
              <a:off x="11176828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56F6E-6D1C-191B-621B-A7DEECAAEC8C}"/>
                </a:ext>
              </a:extLst>
            </p:cNvPr>
            <p:cNvSpPr txBox="1"/>
            <p:nvPr/>
          </p:nvSpPr>
          <p:spPr>
            <a:xfrm>
              <a:off x="10141979" y="2046259"/>
              <a:ext cx="5400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b="1" spc="-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36</a:t>
              </a:r>
            </a:p>
          </p:txBody>
        </p:sp>
      </p:grpSp>
      <p:sp>
        <p:nvSpPr>
          <p:cNvPr id="30" name="CasellaDiTesto 5">
            <a:extLst>
              <a:ext uri="{FF2B5EF4-FFF2-40B4-BE49-F238E27FC236}">
                <a16:creationId xmlns:a16="http://schemas.microsoft.com/office/drawing/2014/main" id="{266161BF-1A5E-D4D5-883D-9B6AEB0C1748}"/>
              </a:ext>
            </a:extLst>
          </p:cNvPr>
          <p:cNvSpPr txBox="1"/>
          <p:nvPr/>
        </p:nvSpPr>
        <p:spPr>
          <a:xfrm>
            <a:off x="7519019" y="2404580"/>
            <a:ext cx="4616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Percentuale* di allievi per livelli nell’ultimo anno secondaria II grado</a:t>
            </a:r>
          </a:p>
        </p:txBody>
      </p:sp>
      <p:sp>
        <p:nvSpPr>
          <p:cNvPr id="31" name="CasellaDiTesto 3">
            <a:extLst>
              <a:ext uri="{FF2B5EF4-FFF2-40B4-BE49-F238E27FC236}">
                <a16:creationId xmlns:a16="http://schemas.microsoft.com/office/drawing/2014/main" id="{A762773C-221D-B8C4-25D4-4DC211DCA7DD}"/>
              </a:ext>
            </a:extLst>
          </p:cNvPr>
          <p:cNvSpPr txBox="1"/>
          <p:nvPr/>
        </p:nvSpPr>
        <p:spPr>
          <a:xfrm>
            <a:off x="7586031" y="2643142"/>
            <a:ext cx="450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*Alcuni totali di riga potrebbero non assommare a 100 per ragioni di approssimazione dei parziali per livello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9D91AB-EEC3-03CE-74A5-AB2B298EF954}"/>
              </a:ext>
            </a:extLst>
          </p:cNvPr>
          <p:cNvSpPr txBox="1"/>
          <p:nvPr/>
        </p:nvSpPr>
        <p:spPr>
          <a:xfrm>
            <a:off x="7505699" y="2895168"/>
            <a:ext cx="4651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oltre il 60%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degli studenti non raggiungono il livello previsto (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nell’abilità di ascolto in Inglese al termine del secondo ciclo d’istruzione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tale percentuale supera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l’80%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inoltre,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1 allievo su 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raggiunge neppure il livello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B1</a:t>
            </a:r>
            <a:endParaRPr lang="it-IT" spc="-2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percentuale di allievi che in Calabria si collocano al livello </a:t>
            </a:r>
            <a:r>
              <a:rPr lang="it-IT" b="1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è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più bassa d’Italia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di poco inferiore anche rispetto a quella di altre realtà del </a:t>
            </a:r>
            <a:r>
              <a:rPr lang="it-IT" b="1" spc="-20" dirty="0">
                <a:solidFill>
                  <a:srgbClr val="2A57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Mezzogiorno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(Campania, Sicilia)</a:t>
            </a:r>
            <a:endParaRPr lang="it-IT" b="1" spc="-20" dirty="0">
              <a:solidFill>
                <a:srgbClr val="2A57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98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4728C-F380-7B75-3471-F4CC21A6001C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GLI STUDENTI </a:t>
            </a:r>
            <a:r>
              <a:rPr lang="it-IT" sz="2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 TERMINE DEL II CICLO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D5B29-D7CF-50EF-3471-D18A27443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34" y="2089056"/>
            <a:ext cx="6453510" cy="3538485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5C2A09-1ECB-254D-1F07-024FD05E374D}"/>
              </a:ext>
            </a:extLst>
          </p:cNvPr>
          <p:cNvSpPr txBox="1"/>
          <p:nvPr/>
        </p:nvSpPr>
        <p:spPr>
          <a:xfrm>
            <a:off x="7542464" y="1013932"/>
            <a:ext cx="4614024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 allievi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 questa sede, si fa riferimento agli studenti che raggiungono almeno il livello 4 in Italiano e in Matematica e il livello B2 in entrambe le prove di Inglese (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al termine del secondo ciclo di istruzione.</a:t>
            </a:r>
          </a:p>
          <a:p>
            <a:pPr marL="180000" indent="-1800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dopo il brusco calo della quota di allievi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2021, quest’anno la situazione si è stabilizzata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poco sotto il 14%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osserva una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ripresa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della quota di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che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oltrepassa di poco il 5%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 resta </a:t>
            </a:r>
            <a:r>
              <a:rPr lang="it-IT" b="1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punto al di sotto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quanto rilevato nel 2019 (prima rilevazione che coinvolse l’ultimo anno della scuola secondaria di II grado), quando gli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regione si attestarono circa al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6%</a:t>
            </a:r>
            <a:endParaRPr lang="it-IT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2C8BA-4D23-97A5-7A9B-F7209AB71870}"/>
              </a:ext>
            </a:extLst>
          </p:cNvPr>
          <p:cNvGrpSpPr/>
          <p:nvPr/>
        </p:nvGrpSpPr>
        <p:grpSpPr>
          <a:xfrm>
            <a:off x="2082212" y="5770242"/>
            <a:ext cx="2612754" cy="252000"/>
            <a:chOff x="1711621" y="5770242"/>
            <a:chExt cx="2612754" cy="252000"/>
          </a:xfrm>
        </p:grpSpPr>
        <p:sp>
          <p:nvSpPr>
            <p:cNvPr id="9" name="Rettangolo 43">
              <a:extLst>
                <a:ext uri="{FF2B5EF4-FFF2-40B4-BE49-F238E27FC236}">
                  <a16:creationId xmlns:a16="http://schemas.microsoft.com/office/drawing/2014/main" id="{56BD42C2-BBEE-3614-5617-13280B77298E}"/>
                </a:ext>
              </a:extLst>
            </p:cNvPr>
            <p:cNvSpPr/>
            <p:nvPr/>
          </p:nvSpPr>
          <p:spPr>
            <a:xfrm>
              <a:off x="3352877" y="5850792"/>
              <a:ext cx="108000" cy="108000"/>
            </a:xfrm>
            <a:prstGeom prst="rect">
              <a:avLst/>
            </a:prstGeom>
            <a:solidFill>
              <a:srgbClr val="507F3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26">
              <a:extLst>
                <a:ext uri="{FF2B5EF4-FFF2-40B4-BE49-F238E27FC236}">
                  <a16:creationId xmlns:a16="http://schemas.microsoft.com/office/drawing/2014/main" id="{8DCCAE5B-AAC4-55A1-536E-DD75C30C47D1}"/>
                </a:ext>
              </a:extLst>
            </p:cNvPr>
            <p:cNvSpPr/>
            <p:nvPr/>
          </p:nvSpPr>
          <p:spPr>
            <a:xfrm>
              <a:off x="2532249" y="5850792"/>
              <a:ext cx="108000" cy="108000"/>
            </a:xfrm>
            <a:prstGeom prst="rect">
              <a:avLst/>
            </a:prstGeom>
            <a:solidFill>
              <a:srgbClr val="A9D18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26">
              <a:extLst>
                <a:ext uri="{FF2B5EF4-FFF2-40B4-BE49-F238E27FC236}">
                  <a16:creationId xmlns:a16="http://schemas.microsoft.com/office/drawing/2014/main" id="{30162408-CE80-3E6E-B6D7-91ACAD1F0BED}"/>
                </a:ext>
              </a:extLst>
            </p:cNvPr>
            <p:cNvSpPr/>
            <p:nvPr/>
          </p:nvSpPr>
          <p:spPr>
            <a:xfrm>
              <a:off x="1711621" y="5850792"/>
              <a:ext cx="108000" cy="108000"/>
            </a:xfrm>
            <a:prstGeom prst="rect">
              <a:avLst/>
            </a:prstGeom>
            <a:solidFill>
              <a:srgbClr val="DCECD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65D2DF00-472F-DBD8-1A6F-9EF7B17C66FC}"/>
                </a:ext>
              </a:extLst>
            </p:cNvPr>
            <p:cNvSpPr/>
            <p:nvPr/>
          </p:nvSpPr>
          <p:spPr>
            <a:xfrm>
              <a:off x="1774634" y="5770242"/>
              <a:ext cx="8964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tangolo 8">
              <a:extLst>
                <a:ext uri="{FF2B5EF4-FFF2-40B4-BE49-F238E27FC236}">
                  <a16:creationId xmlns:a16="http://schemas.microsoft.com/office/drawing/2014/main" id="{345015DB-19DA-5767-5DD7-F255339F9CB7}"/>
                </a:ext>
              </a:extLst>
            </p:cNvPr>
            <p:cNvSpPr/>
            <p:nvPr/>
          </p:nvSpPr>
          <p:spPr>
            <a:xfrm>
              <a:off x="2600039" y="577024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ttangolo 8">
              <a:extLst>
                <a:ext uri="{FF2B5EF4-FFF2-40B4-BE49-F238E27FC236}">
                  <a16:creationId xmlns:a16="http://schemas.microsoft.com/office/drawing/2014/main" id="{0A2BE0EE-BF53-CB26-FD5C-D164DF97FCF8}"/>
                </a:ext>
              </a:extLst>
            </p:cNvPr>
            <p:cNvSpPr/>
            <p:nvPr/>
          </p:nvSpPr>
          <p:spPr>
            <a:xfrm>
              <a:off x="3426709" y="577024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99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MATEMATICA NEL TEMPO - V PRIMARIA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BF760-F8CF-E086-FE6C-98241FB01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63" y="3689671"/>
            <a:ext cx="4813055" cy="28735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C7B1-FD9C-5236-2610-4ECAA02B2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544" y="3690187"/>
            <a:ext cx="4811328" cy="28725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ttangolo 8">
            <a:extLst>
              <a:ext uri="{FF2B5EF4-FFF2-40B4-BE49-F238E27FC236}">
                <a16:creationId xmlns:a16="http://schemas.microsoft.com/office/drawing/2014/main" id="{44A25775-234A-2CA2-DA3C-FFDC1DED4EE6}"/>
              </a:ext>
            </a:extLst>
          </p:cNvPr>
          <p:cNvSpPr/>
          <p:nvPr/>
        </p:nvSpPr>
        <p:spPr>
          <a:xfrm>
            <a:off x="4090525" y="3449419"/>
            <a:ext cx="4068000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fascia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A4EAF-6BE8-A153-1CA0-7925BCF0D268}"/>
              </a:ext>
            </a:extLst>
          </p:cNvPr>
          <p:cNvGrpSpPr/>
          <p:nvPr/>
        </p:nvGrpSpPr>
        <p:grpSpPr>
          <a:xfrm>
            <a:off x="5740758" y="3845974"/>
            <a:ext cx="767535" cy="665420"/>
            <a:chOff x="4958563" y="3743140"/>
            <a:chExt cx="767535" cy="665420"/>
          </a:xfrm>
        </p:grpSpPr>
        <p:sp>
          <p:nvSpPr>
            <p:cNvPr id="15" name="Rettangolo 8">
              <a:extLst>
                <a:ext uri="{FF2B5EF4-FFF2-40B4-BE49-F238E27FC236}">
                  <a16:creationId xmlns:a16="http://schemas.microsoft.com/office/drawing/2014/main" id="{F6DBD20B-3FB1-CA85-3728-5FBECA214215}"/>
                </a:ext>
              </a:extLst>
            </p:cNvPr>
            <p:cNvSpPr/>
            <p:nvPr/>
          </p:nvSpPr>
          <p:spPr>
            <a:xfrm>
              <a:off x="5026525" y="3814426"/>
              <a:ext cx="699573" cy="51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16" name="Rettangolo 43">
              <a:extLst>
                <a:ext uri="{FF2B5EF4-FFF2-40B4-BE49-F238E27FC236}">
                  <a16:creationId xmlns:a16="http://schemas.microsoft.com/office/drawing/2014/main" id="{66E0C1FA-8068-0936-9EFE-402FEE2DAE24}"/>
                </a:ext>
              </a:extLst>
            </p:cNvPr>
            <p:cNvSpPr/>
            <p:nvPr/>
          </p:nvSpPr>
          <p:spPr>
            <a:xfrm>
              <a:off x="4958563" y="37431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44">
              <a:extLst>
                <a:ext uri="{FF2B5EF4-FFF2-40B4-BE49-F238E27FC236}">
                  <a16:creationId xmlns:a16="http://schemas.microsoft.com/office/drawing/2014/main" id="{493D71F8-E069-5526-FB2D-159B6888C9C6}"/>
                </a:ext>
              </a:extLst>
            </p:cNvPr>
            <p:cNvSpPr/>
            <p:nvPr/>
          </p:nvSpPr>
          <p:spPr>
            <a:xfrm>
              <a:off x="4960488" y="3995956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tangolo 45">
              <a:extLst>
                <a:ext uri="{FF2B5EF4-FFF2-40B4-BE49-F238E27FC236}">
                  <a16:creationId xmlns:a16="http://schemas.microsoft.com/office/drawing/2014/main" id="{766060F5-E990-D089-DAAE-0A3D899A6623}"/>
                </a:ext>
              </a:extLst>
            </p:cNvPr>
            <p:cNvSpPr/>
            <p:nvPr/>
          </p:nvSpPr>
          <p:spPr>
            <a:xfrm>
              <a:off x="4958563" y="4256160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C5DE61-7B18-9C24-EBDB-C32FF4DA60FD}"/>
              </a:ext>
            </a:extLst>
          </p:cNvPr>
          <p:cNvSpPr txBox="1"/>
          <p:nvPr/>
        </p:nvSpPr>
        <p:spPr>
          <a:xfrm>
            <a:off x="351793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lieve peggioramento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Diminuzione quote di studenti nelle fasce centrali (3 e 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Lieve incremento (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+5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quote di studenti nelle fasce più basse (1 e 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1DFF83-96EE-CAD9-8A88-BFAB61CF2E2A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piuttosto negativo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pc="-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Aumento allievi nelle fasce deboli (1 e 2) e calo spiccato in quelle dell’adeguatezza (3 e 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Studenti che raggiungono almeno F3: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(dato peggiorato 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oltre 10 punti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rispetto al 2021)</a:t>
            </a:r>
          </a:p>
        </p:txBody>
      </p:sp>
    </p:spTree>
    <p:extLst>
      <p:ext uri="{BB962C8B-B14F-4D97-AF65-F5344CB8AC3E}">
        <p14:creationId xmlns:p14="http://schemas.microsoft.com/office/powerpoint/2010/main" val="1053832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29533-FBA8-C22B-2A70-016F428AF03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it-IT" sz="2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 TERMINE DEL II CICLO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76CAE-A107-BBC0-B017-7ABE52FCA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34" y="2089056"/>
            <a:ext cx="6453510" cy="35384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1E0E49-BEFF-1197-B5B2-77EB8B2230C0}"/>
              </a:ext>
            </a:extLst>
          </p:cNvPr>
          <p:cNvGrpSpPr/>
          <p:nvPr/>
        </p:nvGrpSpPr>
        <p:grpSpPr>
          <a:xfrm>
            <a:off x="2082212" y="5770242"/>
            <a:ext cx="2612754" cy="252000"/>
            <a:chOff x="1711621" y="5770242"/>
            <a:chExt cx="2612754" cy="252000"/>
          </a:xfrm>
        </p:grpSpPr>
        <p:sp>
          <p:nvSpPr>
            <p:cNvPr id="5" name="Rettangolo 43">
              <a:extLst>
                <a:ext uri="{FF2B5EF4-FFF2-40B4-BE49-F238E27FC236}">
                  <a16:creationId xmlns:a16="http://schemas.microsoft.com/office/drawing/2014/main" id="{BE8F7AAB-70FD-E217-6611-A043CEEF9DF8}"/>
                </a:ext>
              </a:extLst>
            </p:cNvPr>
            <p:cNvSpPr/>
            <p:nvPr/>
          </p:nvSpPr>
          <p:spPr>
            <a:xfrm>
              <a:off x="3352877" y="5850792"/>
              <a:ext cx="108000" cy="108000"/>
            </a:xfrm>
            <a:prstGeom prst="rect">
              <a:avLst/>
            </a:prstGeom>
            <a:solidFill>
              <a:srgbClr val="507F3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ttangolo 26">
              <a:extLst>
                <a:ext uri="{FF2B5EF4-FFF2-40B4-BE49-F238E27FC236}">
                  <a16:creationId xmlns:a16="http://schemas.microsoft.com/office/drawing/2014/main" id="{42F77B25-1C29-5E51-B0D1-F38D5E92A412}"/>
                </a:ext>
              </a:extLst>
            </p:cNvPr>
            <p:cNvSpPr/>
            <p:nvPr/>
          </p:nvSpPr>
          <p:spPr>
            <a:xfrm>
              <a:off x="2532249" y="5850792"/>
              <a:ext cx="108000" cy="108000"/>
            </a:xfrm>
            <a:prstGeom prst="rect">
              <a:avLst/>
            </a:prstGeom>
            <a:solidFill>
              <a:srgbClr val="A9D18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ttangolo 26">
              <a:extLst>
                <a:ext uri="{FF2B5EF4-FFF2-40B4-BE49-F238E27FC236}">
                  <a16:creationId xmlns:a16="http://schemas.microsoft.com/office/drawing/2014/main" id="{580ECF97-C5FC-0655-6C5D-137C31FE893B}"/>
                </a:ext>
              </a:extLst>
            </p:cNvPr>
            <p:cNvSpPr/>
            <p:nvPr/>
          </p:nvSpPr>
          <p:spPr>
            <a:xfrm>
              <a:off x="1711621" y="5850792"/>
              <a:ext cx="108000" cy="108000"/>
            </a:xfrm>
            <a:prstGeom prst="rect">
              <a:avLst/>
            </a:prstGeom>
            <a:solidFill>
              <a:srgbClr val="DCECD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8">
              <a:extLst>
                <a:ext uri="{FF2B5EF4-FFF2-40B4-BE49-F238E27FC236}">
                  <a16:creationId xmlns:a16="http://schemas.microsoft.com/office/drawing/2014/main" id="{44776FB8-7347-CD30-C78F-31A505AD46A6}"/>
                </a:ext>
              </a:extLst>
            </p:cNvPr>
            <p:cNvSpPr/>
            <p:nvPr/>
          </p:nvSpPr>
          <p:spPr>
            <a:xfrm>
              <a:off x="1774634" y="5770242"/>
              <a:ext cx="8964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2019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9B41B61-C4F1-4E75-2279-75B008D141EA}"/>
                </a:ext>
              </a:extLst>
            </p:cNvPr>
            <p:cNvSpPr/>
            <p:nvPr/>
          </p:nvSpPr>
          <p:spPr>
            <a:xfrm>
              <a:off x="2600039" y="577024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2021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8">
              <a:extLst>
                <a:ext uri="{FF2B5EF4-FFF2-40B4-BE49-F238E27FC236}">
                  <a16:creationId xmlns:a16="http://schemas.microsoft.com/office/drawing/2014/main" id="{F3F87157-9F11-9249-5124-A0BCF36888F4}"/>
                </a:ext>
              </a:extLst>
            </p:cNvPr>
            <p:cNvSpPr/>
            <p:nvPr/>
          </p:nvSpPr>
          <p:spPr>
            <a:xfrm>
              <a:off x="3426709" y="577024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2022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F5C1F2-D323-7D18-9BD2-9FF13EE44276}"/>
              </a:ext>
            </a:extLst>
          </p:cNvPr>
          <p:cNvSpPr txBox="1"/>
          <p:nvPr/>
        </p:nvSpPr>
        <p:spPr>
          <a:xfrm>
            <a:off x="7542464" y="1058142"/>
            <a:ext cx="461402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 allievi in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fa riferimento agli studenti che non raggiungono la soglia di adeguatezza (livello 3) in Italiano e in Matematica, né il livello B1 in alcuna delle prove di Inglese (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al termine del secondo ciclo d’istruzione.</a:t>
            </a:r>
          </a:p>
          <a:p>
            <a:pPr marL="180000" indent="-180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dopo l’aumento della quota di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2021, quest’anno si assiste a una lieve riduzione, dal 9,8 al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9,7%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tendenza nel tempo sembra piuttosto favorevole, con la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ora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scesa al 18%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degli allievi in uscita dalla scuola secondaria di II grado, ben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punti in meno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2021; tale quota resta però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punto più alta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</a:t>
            </a:r>
            <a:r>
              <a:rPr lang="it-IT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alla rilevazione pre-pandemia (2019)</a:t>
            </a:r>
            <a:endParaRPr lang="it-IT" b="1" spc="-20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23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51FC45-32C6-824B-79C6-9EBADDEC58F4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L’ECCELLENZA RISPETTO ALL’ORIGINE SOCIALE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BBCED4-E706-0D28-7F71-7FEE6B8515B9}"/>
              </a:ext>
            </a:extLst>
          </p:cNvPr>
          <p:cNvGrpSpPr/>
          <p:nvPr/>
        </p:nvGrpSpPr>
        <p:grpSpPr>
          <a:xfrm>
            <a:off x="2744041" y="5996095"/>
            <a:ext cx="1545601" cy="252000"/>
            <a:chOff x="99891" y="5681462"/>
            <a:chExt cx="1545601" cy="252000"/>
          </a:xfrm>
        </p:grpSpPr>
        <p:sp>
          <p:nvSpPr>
            <p:cNvPr id="8" name="Rettangolo 26">
              <a:extLst>
                <a:ext uri="{FF2B5EF4-FFF2-40B4-BE49-F238E27FC236}">
                  <a16:creationId xmlns:a16="http://schemas.microsoft.com/office/drawing/2014/main" id="{9E66F2AB-60A9-9DF2-DBC7-5B37F77D47B0}"/>
                </a:ext>
              </a:extLst>
            </p:cNvPr>
            <p:cNvSpPr/>
            <p:nvPr/>
          </p:nvSpPr>
          <p:spPr>
            <a:xfrm>
              <a:off x="656238" y="5762012"/>
              <a:ext cx="108000" cy="108000"/>
            </a:xfrm>
            <a:prstGeom prst="rect">
              <a:avLst/>
            </a:prstGeom>
            <a:solidFill>
              <a:srgbClr val="D6BD2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ttangolo 26">
              <a:extLst>
                <a:ext uri="{FF2B5EF4-FFF2-40B4-BE49-F238E27FC236}">
                  <a16:creationId xmlns:a16="http://schemas.microsoft.com/office/drawing/2014/main" id="{37758BD7-D7F5-8611-9F5A-7640B99E4A8D}"/>
                </a:ext>
              </a:extLst>
            </p:cNvPr>
            <p:cNvSpPr/>
            <p:nvPr/>
          </p:nvSpPr>
          <p:spPr>
            <a:xfrm>
              <a:off x="99891" y="5762012"/>
              <a:ext cx="108000" cy="108000"/>
            </a:xfrm>
            <a:prstGeom prst="rect">
              <a:avLst/>
            </a:prstGeom>
            <a:solidFill>
              <a:srgbClr val="2F6A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ttangolo 8">
              <a:extLst>
                <a:ext uri="{FF2B5EF4-FFF2-40B4-BE49-F238E27FC236}">
                  <a16:creationId xmlns:a16="http://schemas.microsoft.com/office/drawing/2014/main" id="{1B578B57-D0EF-891F-E624-4013B9D04944}"/>
                </a:ext>
              </a:extLst>
            </p:cNvPr>
            <p:cNvSpPr/>
            <p:nvPr/>
          </p:nvSpPr>
          <p:spPr>
            <a:xfrm>
              <a:off x="162904" y="5681462"/>
              <a:ext cx="11880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Italia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8">
              <a:extLst>
                <a:ext uri="{FF2B5EF4-FFF2-40B4-BE49-F238E27FC236}">
                  <a16:creationId xmlns:a16="http://schemas.microsoft.com/office/drawing/2014/main" id="{BAB3BAFD-818B-90C2-5D01-CDC8B14D5001}"/>
                </a:ext>
              </a:extLst>
            </p:cNvPr>
            <p:cNvSpPr/>
            <p:nvPr/>
          </p:nvSpPr>
          <p:spPr>
            <a:xfrm>
              <a:off x="747826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-80" normalizeH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Calabria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8FFDF0CE-5CCB-1A7A-A010-05CAB2AF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65" y="2322698"/>
            <a:ext cx="5188351" cy="3455357"/>
          </a:xfrm>
          <a:prstGeom prst="rect">
            <a:avLst/>
          </a:prstGeom>
        </p:spPr>
      </p:pic>
      <p:sp>
        <p:nvSpPr>
          <p:cNvPr id="2" name="Rettangolo 8">
            <a:extLst>
              <a:ext uri="{FF2B5EF4-FFF2-40B4-BE49-F238E27FC236}">
                <a16:creationId xmlns:a16="http://schemas.microsoft.com/office/drawing/2014/main" id="{679FFDCD-30D1-340D-B84B-E281C1A2BBAB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</a:t>
            </a:r>
            <a:r>
              <a:rPr kumimoji="0" lang="it-IT" sz="1500" b="1" i="1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endParaRPr lang="it-IT" sz="1500" b="1" dirty="0">
              <a:solidFill>
                <a:srgbClr val="0151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all’interno di ciascuna classe ESCS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0190B-E3F6-EB70-B904-17E9B73098FA}"/>
              </a:ext>
            </a:extLst>
          </p:cNvPr>
          <p:cNvSpPr txBox="1"/>
          <p:nvPr/>
        </p:nvSpPr>
        <p:spPr>
          <a:xfrm>
            <a:off x="7561514" y="985357"/>
            <a:ext cx="4554286" cy="577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Gli esiti delle prove al termine del secondo ciclo d’istruzione confermano anche per quest’anno la forte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correlazione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 il raggiungimento di risultati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il contesto</a:t>
            </a:r>
            <a:r>
              <a:rPr lang="it-IT" spc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socio-economico-culturale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provenienza</a:t>
            </a:r>
          </a:p>
          <a:p>
            <a:pPr algn="just">
              <a:lnSpc>
                <a:spcPct val="95000"/>
              </a:lnSpc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tra gli studenti avvantaggiati (ESCS sopra la media)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oltre 1 su 5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(il 20,5%) consegue esiti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tra gli allievi con ESCS sotto la media, invece, ciò avviene solamente per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studente su 12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Emblematico che, in caso 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assenza del dato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sull’ESCS, la quota di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crolli al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2,7%</a:t>
            </a:r>
            <a:endParaRPr lang="it-IT" b="1" i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95000"/>
              </a:lnSpc>
              <a:spcBef>
                <a:spcPts val="600"/>
              </a:spcBef>
            </a:pP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rileva una tendenza </a:t>
            </a:r>
            <a:r>
              <a:rPr lang="it-IT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analoga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con una sproporzione ancor maggiore a vantaggio degli allievi agiati (</a:t>
            </a:r>
            <a:r>
              <a:rPr lang="it-IT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su 12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 fronte di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su 40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 i meno abbienti); quasi nessun allievo </a:t>
            </a:r>
            <a:r>
              <a:rPr lang="it-IT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caso di assenza del dato ESCS</a:t>
            </a:r>
            <a:endParaRPr lang="it-IT" i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662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359002-57E2-5D0F-31C5-1035891CA9E1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FRAGILITÀ RISPETTO ALL’ORIGINE SOCIALE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62064B8-58CA-B0D5-2028-C53B056BC95D}"/>
              </a:ext>
            </a:extLst>
          </p:cNvPr>
          <p:cNvGrpSpPr/>
          <p:nvPr/>
        </p:nvGrpSpPr>
        <p:grpSpPr>
          <a:xfrm>
            <a:off x="2744041" y="5996095"/>
            <a:ext cx="1545601" cy="252000"/>
            <a:chOff x="99891" y="5681462"/>
            <a:chExt cx="1545601" cy="252000"/>
          </a:xfrm>
        </p:grpSpPr>
        <p:sp>
          <p:nvSpPr>
            <p:cNvPr id="5" name="Rettangolo 26">
              <a:extLst>
                <a:ext uri="{FF2B5EF4-FFF2-40B4-BE49-F238E27FC236}">
                  <a16:creationId xmlns:a16="http://schemas.microsoft.com/office/drawing/2014/main" id="{E2FBCAF4-973A-FC28-1DE1-1DA7022DD598}"/>
                </a:ext>
              </a:extLst>
            </p:cNvPr>
            <p:cNvSpPr/>
            <p:nvPr/>
          </p:nvSpPr>
          <p:spPr>
            <a:xfrm>
              <a:off x="656238" y="5762012"/>
              <a:ext cx="108000" cy="108000"/>
            </a:xfrm>
            <a:prstGeom prst="rect">
              <a:avLst/>
            </a:prstGeom>
            <a:solidFill>
              <a:srgbClr val="D6BD2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BEB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ttangolo 26">
              <a:extLst>
                <a:ext uri="{FF2B5EF4-FFF2-40B4-BE49-F238E27FC236}">
                  <a16:creationId xmlns:a16="http://schemas.microsoft.com/office/drawing/2014/main" id="{13F66395-1D8B-C78B-A10A-E558A14858B8}"/>
                </a:ext>
              </a:extLst>
            </p:cNvPr>
            <p:cNvSpPr/>
            <p:nvPr/>
          </p:nvSpPr>
          <p:spPr>
            <a:xfrm>
              <a:off x="99891" y="5762012"/>
              <a:ext cx="108000" cy="108000"/>
            </a:xfrm>
            <a:prstGeom prst="rect">
              <a:avLst/>
            </a:prstGeom>
            <a:solidFill>
              <a:srgbClr val="2F6AB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E25A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ttangolo 8">
              <a:extLst>
                <a:ext uri="{FF2B5EF4-FFF2-40B4-BE49-F238E27FC236}">
                  <a16:creationId xmlns:a16="http://schemas.microsoft.com/office/drawing/2014/main" id="{71F4C301-F5EC-A503-FE76-29DD97AD6871}"/>
                </a:ext>
              </a:extLst>
            </p:cNvPr>
            <p:cNvSpPr/>
            <p:nvPr/>
          </p:nvSpPr>
          <p:spPr>
            <a:xfrm>
              <a:off x="162904" y="5681462"/>
              <a:ext cx="1188000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Italia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ttangolo 8">
              <a:extLst>
                <a:ext uri="{FF2B5EF4-FFF2-40B4-BE49-F238E27FC236}">
                  <a16:creationId xmlns:a16="http://schemas.microsoft.com/office/drawing/2014/main" id="{6876A40C-23E0-CDBF-56AA-4F8BBDDD7BE9}"/>
                </a:ext>
              </a:extLst>
            </p:cNvPr>
            <p:cNvSpPr/>
            <p:nvPr/>
          </p:nvSpPr>
          <p:spPr>
            <a:xfrm>
              <a:off x="747826" y="5681462"/>
              <a:ext cx="897666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spc="-80" dirty="0">
                  <a:solidFill>
                    <a:srgbClr val="E7E6E6">
                      <a:lumMod val="2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Calabria</a:t>
              </a:r>
              <a:endParaRPr kumimoji="0" lang="it-IT" sz="1050" b="0" i="0" u="none" strike="noStrike" kern="1200" cap="none" spc="-8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6584E346-2868-A219-FEA2-8BD967B95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77" y="2322698"/>
            <a:ext cx="5205645" cy="345535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D6FCB66-AF02-8FD8-118D-5F653094AF14}"/>
              </a:ext>
            </a:extLst>
          </p:cNvPr>
          <p:cNvSpPr/>
          <p:nvPr/>
        </p:nvSpPr>
        <p:spPr>
          <a:xfrm>
            <a:off x="290885" y="1482276"/>
            <a:ext cx="5834712" cy="541833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in </a:t>
            </a:r>
            <a:r>
              <a:rPr kumimoji="0" lang="it-IT" sz="1500" b="1" i="1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endParaRPr lang="it-IT" sz="1500" b="1" i="1" dirty="0">
              <a:solidFill>
                <a:srgbClr val="0151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all’interno di ciascuna classe ESCS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47FA3-14F1-3C28-31BA-8C46719B69B7}"/>
              </a:ext>
            </a:extLst>
          </p:cNvPr>
          <p:cNvSpPr txBox="1"/>
          <p:nvPr/>
        </p:nvSpPr>
        <p:spPr>
          <a:xfrm>
            <a:off x="7561514" y="985357"/>
            <a:ext cx="4554286" cy="577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Analogamente alle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eccellenze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si rileva una forte </a:t>
            </a:r>
            <a:r>
              <a:rPr lang="it-IT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correlazione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ma opposta, tra la percentuale di studenti in </a:t>
            </a:r>
            <a:r>
              <a:rPr lang="it-IT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la situazione</a:t>
            </a:r>
            <a:r>
              <a:rPr lang="it-IT" spc="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i="1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socio-economico-culturale</a:t>
            </a:r>
            <a:r>
              <a:rPr lang="it-IT" spc="-8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provenienza</a:t>
            </a:r>
          </a:p>
          <a:p>
            <a:pPr algn="just">
              <a:lnSpc>
                <a:spcPct val="95000"/>
              </a:lnSpc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base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tra gli studenti avvantaggiati (ESCS sopra la media) solo il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5,6%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termina il secondo ciclo d’istruzione in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tra gli allievi con ESCS sotto la media tale percentuale è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 che doppia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Emblematico che, in caso di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assenza del dato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sull’ESCS, la quota di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salga al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19,8%</a:t>
            </a:r>
            <a:endParaRPr lang="it-IT" b="1" i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95000"/>
              </a:lnSpc>
              <a:spcBef>
                <a:spcPts val="600"/>
              </a:spcBef>
            </a:pP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rileva una tendenza </a:t>
            </a:r>
            <a:r>
              <a:rPr lang="it-IT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analoga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quella nazionale, con quote di </a:t>
            </a:r>
            <a:r>
              <a:rPr lang="it-IT" i="1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dispersione implicita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circa 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doppie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 dato nazionale tra gli allievi per i quali l’ESCS è dichiarato, e una quota enorme (</a:t>
            </a:r>
            <a:r>
              <a:rPr lang="it-IT" b="1" spc="-1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il 40%</a:t>
            </a:r>
            <a:r>
              <a:rPr lang="it-IT" spc="-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in assenza del dato ESCS</a:t>
            </a:r>
            <a:endParaRPr lang="it-IT" i="1" spc="-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36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9987C-6D72-529A-4795-55EA1D5DDF65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SECONDARIA II GRADO - CONSIDERAZIONI FINALI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339A9-9CB8-120C-55BE-73840C02F681}"/>
              </a:ext>
            </a:extLst>
          </p:cNvPr>
          <p:cNvSpPr txBox="1"/>
          <p:nvPr/>
        </p:nvSpPr>
        <p:spPr>
          <a:xfrm>
            <a:off x="485774" y="1380012"/>
            <a:ext cx="11477625" cy="517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al termine del secondo ciclo di istruzione mostrano che: </a:t>
            </a:r>
          </a:p>
          <a:p>
            <a:pPr marL="285750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Nelle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 II 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della scuola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secondaria di II grado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su base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studente su 3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Italiano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quasi 1 su 2 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(il 46%) in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Matematica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non raggiungono i traguardi previsti dalle Indicazioni nazionali. In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tali dati sono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significativamente peggiori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sfondando addirittura il 60% in Matematica.</a:t>
            </a:r>
          </a:p>
          <a:p>
            <a:pPr marL="266700" algn="just">
              <a:spcBef>
                <a:spcPts val="200"/>
              </a:spcBef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Analizzando gli esiti nel tempo, occorre sottolineare che per questo grado scolastico la rilevazione del 2022 è stata la prima successiva all’insorgenza dell’evento pandemico; pertanto, su base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stupisce relativamente osservare un calo della quota di studenti che raggiungono competenze almeno adeguate, sia in Italiano sia in Matematica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-4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-8 punti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 2019); analogo andamento negativo si ravvisa in Matematica per la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-5 punti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mentre in Italiano si rileva un incoraggiante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 punti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esito che consente alla regione una ripresa rispetto alle altre realtà di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 e Isole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pur in un quadro di difficoltà.</a:t>
            </a:r>
            <a:endParaRPr lang="it-IT" sz="1600" b="1" dirty="0">
              <a:solidFill>
                <a:srgbClr val="F39C6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Nell’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ultimo anno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della scuola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secondaria di II grado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su base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all’incirca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studente su 2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raggiunge il traguardo previsto in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Italiano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Matematica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Inglese Reading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tale frazione cala sotto i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allievi su 5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Inglese Listening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In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dati sono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 inferiori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alla media nazionale in tutte le discipline, con esiti particolarmente preoccupanti in Matematica e Listening.</a:t>
            </a:r>
          </a:p>
          <a:p>
            <a:pPr marL="266700" algn="just">
              <a:spcBef>
                <a:spcPts val="200"/>
              </a:spcBef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Analizzando gli esiti </a:t>
            </a:r>
            <a:r>
              <a:rPr lang="it-IT" sz="1600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nazionali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tempo, in Italiano e Matematica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nel 2022 si arresta il calo della quota di allievi che raggiungono i traguardi previsti; in Inglese (sia Reading sia, ancor più, Listening) si rileva un </a:t>
            </a:r>
            <a:r>
              <a:rPr lang="it-IT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positivo della quota di quanti raggiungono il livello </a:t>
            </a:r>
            <a:r>
              <a:rPr lang="it-I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B2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prescritto. </a:t>
            </a:r>
            <a:r>
              <a:rPr lang="it-IT" sz="16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Nota positiva per la </a:t>
            </a:r>
            <a:r>
              <a:rPr lang="it-IT" sz="1600" b="1" spc="-2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sz="1600" spc="-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è l’aumento di tali quote, che si rileva rispetto al 2021 in tutte le discipline analizzate, in un quadro pur critico.</a:t>
            </a:r>
          </a:p>
          <a:p>
            <a:pPr algn="just">
              <a:spcBef>
                <a:spcPts val="200"/>
              </a:spcBef>
            </a:pP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Grande rilievo assumono, </a:t>
            </a:r>
            <a:r>
              <a:rPr lang="it-IT" sz="1600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tutte le discipline analizzate</a:t>
            </a:r>
            <a:r>
              <a:rPr lang="it-I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nella scuola secondaria di II grado, le forti differenze per macro-indirizzo di studio, con esiti molto più deboli negli istituti tecnici e, soprattutto, nei professionali. </a:t>
            </a:r>
          </a:p>
        </p:txBody>
      </p:sp>
    </p:spTree>
    <p:extLst>
      <p:ext uri="{BB962C8B-B14F-4D97-AF65-F5344CB8AC3E}">
        <p14:creationId xmlns:p14="http://schemas.microsoft.com/office/powerpoint/2010/main" val="323650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READING</a:t>
            </a:r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V PRIMARIA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D37E6-4299-E0DD-C558-C01BC0535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96" y="3734943"/>
            <a:ext cx="3849589" cy="2878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941E9-CD29-7385-B971-9DC91F785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543" y="3737812"/>
            <a:ext cx="3851943" cy="288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ttangolo 8">
            <a:extLst>
              <a:ext uri="{FF2B5EF4-FFF2-40B4-BE49-F238E27FC236}">
                <a16:creationId xmlns:a16="http://schemas.microsoft.com/office/drawing/2014/main" id="{0E4D9D2B-13E2-53C6-3951-A6A1A18AD481}"/>
              </a:ext>
            </a:extLst>
          </p:cNvPr>
          <p:cNvSpPr/>
          <p:nvPr/>
        </p:nvSpPr>
        <p:spPr>
          <a:xfrm>
            <a:off x="4090525" y="3449419"/>
            <a:ext cx="4112442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livello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41C7000B-78C0-E3DB-E862-BA05A5D53E77}"/>
              </a:ext>
            </a:extLst>
          </p:cNvPr>
          <p:cNvGrpSpPr/>
          <p:nvPr/>
        </p:nvGrpSpPr>
        <p:grpSpPr>
          <a:xfrm>
            <a:off x="5742000" y="3845400"/>
            <a:ext cx="766572" cy="894076"/>
            <a:chOff x="6096828" y="2786515"/>
            <a:chExt cx="766572" cy="894076"/>
          </a:xfrm>
        </p:grpSpPr>
        <p:sp>
          <p:nvSpPr>
            <p:cNvPr id="19" name="Rettangolo 8">
              <a:extLst>
                <a:ext uri="{FF2B5EF4-FFF2-40B4-BE49-F238E27FC236}">
                  <a16:creationId xmlns:a16="http://schemas.microsoft.com/office/drawing/2014/main" id="{DDFC6911-7245-884F-1538-7295FC028C2C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0" name="Rettangolo 43">
              <a:extLst>
                <a:ext uri="{FF2B5EF4-FFF2-40B4-BE49-F238E27FC236}">
                  <a16:creationId xmlns:a16="http://schemas.microsoft.com/office/drawing/2014/main" id="{4C993951-48B0-16D1-5480-19D738D3D11E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tangolo 44">
              <a:extLst>
                <a:ext uri="{FF2B5EF4-FFF2-40B4-BE49-F238E27FC236}">
                  <a16:creationId xmlns:a16="http://schemas.microsoft.com/office/drawing/2014/main" id="{B19C7136-6E7C-1B2E-0244-C926140CF0E5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45">
              <a:extLst>
                <a:ext uri="{FF2B5EF4-FFF2-40B4-BE49-F238E27FC236}">
                  <a16:creationId xmlns:a16="http://schemas.microsoft.com/office/drawing/2014/main" id="{BC70A763-21CD-AF7A-1B45-927A7B6D0DA6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26">
              <a:extLst>
                <a:ext uri="{FF2B5EF4-FFF2-40B4-BE49-F238E27FC236}">
                  <a16:creationId xmlns:a16="http://schemas.microsoft.com/office/drawing/2014/main" id="{855A1AB2-3E44-688E-D624-76AA515B2F69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6284DE-8B30-D9F5-FC6A-B09163EF7EF0}"/>
              </a:ext>
            </a:extLst>
          </p:cNvPr>
          <p:cNvSpPr txBox="1"/>
          <p:nvPr/>
        </p:nvSpPr>
        <p:spPr>
          <a:xfrm>
            <a:off x="351793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positivo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Quota di studenti che raggiungono il traguardo previsto dalle Indicazioni nazionali - A1 del QCER: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94%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(andamento in continua crescita dal 2019;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+2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alla prima rilevazione 2018)</a:t>
            </a:r>
            <a:endParaRPr lang="it-IT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0B01D-2795-9D16-928A-10558ADD0E9B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lieve flessione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Quota di studenti che raggiungono il traguardo previsto dalle Indicazioni nazionali - A1 del QCER: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89%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(andamento ondivago dalla prima rilevazione 2018;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-2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alla precedente rilevazione)</a:t>
            </a:r>
            <a:endParaRPr lang="it-IT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3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3439D-E92C-DC15-40D0-1F35BD6323C8}"/>
              </a:ext>
            </a:extLst>
          </p:cNvPr>
          <p:cNvSpPr txBox="1"/>
          <p:nvPr/>
        </p:nvSpPr>
        <p:spPr>
          <a:xfrm>
            <a:off x="914400" y="34290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RISULTATI IN INGLESE </a:t>
            </a:r>
            <a:r>
              <a:rPr lang="it-IT" sz="2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LISTENING</a:t>
            </a:r>
            <a:r>
              <a:rPr lang="it-IT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NEL TEMPO - V PRIMARIA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4F385-ADE7-930B-D64C-B292DF758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66" y="3734943"/>
            <a:ext cx="3851943" cy="28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916C1-06BC-C7D8-4EAD-D394D493A92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3828" y="3737812"/>
            <a:ext cx="3851943" cy="28800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8" name="Group 4">
            <a:extLst>
              <a:ext uri="{FF2B5EF4-FFF2-40B4-BE49-F238E27FC236}">
                <a16:creationId xmlns:a16="http://schemas.microsoft.com/office/drawing/2014/main" id="{6499A963-A789-67E2-A313-FEBC4586DDCC}"/>
              </a:ext>
            </a:extLst>
          </p:cNvPr>
          <p:cNvGrpSpPr/>
          <p:nvPr/>
        </p:nvGrpSpPr>
        <p:grpSpPr>
          <a:xfrm>
            <a:off x="5742000" y="3845400"/>
            <a:ext cx="766572" cy="894076"/>
            <a:chOff x="6096828" y="2786515"/>
            <a:chExt cx="766572" cy="894076"/>
          </a:xfrm>
        </p:grpSpPr>
        <p:sp>
          <p:nvSpPr>
            <p:cNvPr id="29" name="Rettangolo 8">
              <a:extLst>
                <a:ext uri="{FF2B5EF4-FFF2-40B4-BE49-F238E27FC236}">
                  <a16:creationId xmlns:a16="http://schemas.microsoft.com/office/drawing/2014/main" id="{73817236-49A5-0A23-23B0-AC949A323AA0}"/>
                </a:ext>
              </a:extLst>
            </p:cNvPr>
            <p:cNvSpPr/>
            <p:nvPr/>
          </p:nvSpPr>
          <p:spPr>
            <a:xfrm>
              <a:off x="6163827" y="2830904"/>
              <a:ext cx="699573" cy="81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2018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 2022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30" name="Rettangolo 43">
              <a:extLst>
                <a:ext uri="{FF2B5EF4-FFF2-40B4-BE49-F238E27FC236}">
                  <a16:creationId xmlns:a16="http://schemas.microsoft.com/office/drawing/2014/main" id="{F9CB7A0E-F072-3B4C-45A9-7EA2D9AA7B94}"/>
                </a:ext>
              </a:extLst>
            </p:cNvPr>
            <p:cNvSpPr/>
            <p:nvPr/>
          </p:nvSpPr>
          <p:spPr>
            <a:xfrm>
              <a:off x="6096828" y="3033740"/>
              <a:ext cx="149329" cy="152400"/>
            </a:xfrm>
            <a:prstGeom prst="rect">
              <a:avLst/>
            </a:prstGeom>
            <a:solidFill>
              <a:srgbClr val="7EAED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A57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ttangolo 44">
              <a:extLst>
                <a:ext uri="{FF2B5EF4-FFF2-40B4-BE49-F238E27FC236}">
                  <a16:creationId xmlns:a16="http://schemas.microsoft.com/office/drawing/2014/main" id="{87CA20D6-7592-EAEF-7F5E-05B94BA3FDFE}"/>
                </a:ext>
              </a:extLst>
            </p:cNvPr>
            <p:cNvSpPr/>
            <p:nvPr/>
          </p:nvSpPr>
          <p:spPr>
            <a:xfrm>
              <a:off x="6096828" y="3280965"/>
              <a:ext cx="149329" cy="152400"/>
            </a:xfrm>
            <a:prstGeom prst="rect">
              <a:avLst/>
            </a:prstGeom>
            <a:solidFill>
              <a:srgbClr val="5081AE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ttangolo 45">
              <a:extLst>
                <a:ext uri="{FF2B5EF4-FFF2-40B4-BE49-F238E27FC236}">
                  <a16:creationId xmlns:a16="http://schemas.microsoft.com/office/drawing/2014/main" id="{280FD3CC-8C72-0C72-7081-F4BA6AEBF8BF}"/>
                </a:ext>
              </a:extLst>
            </p:cNvPr>
            <p:cNvSpPr/>
            <p:nvPr/>
          </p:nvSpPr>
          <p:spPr>
            <a:xfrm>
              <a:off x="6096828" y="3528191"/>
              <a:ext cx="149329" cy="152400"/>
            </a:xfrm>
            <a:prstGeom prst="rect">
              <a:avLst/>
            </a:prstGeom>
            <a:solidFill>
              <a:srgbClr val="2A5783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5081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ttangolo 26">
              <a:extLst>
                <a:ext uri="{FF2B5EF4-FFF2-40B4-BE49-F238E27FC236}">
                  <a16:creationId xmlns:a16="http://schemas.microsoft.com/office/drawing/2014/main" id="{BA74DDD8-7E32-5691-97D4-3F85BCAECB35}"/>
                </a:ext>
              </a:extLst>
            </p:cNvPr>
            <p:cNvSpPr/>
            <p:nvPr/>
          </p:nvSpPr>
          <p:spPr>
            <a:xfrm>
              <a:off x="6096828" y="2786515"/>
              <a:ext cx="149329" cy="152400"/>
            </a:xfrm>
            <a:prstGeom prst="rect">
              <a:avLst/>
            </a:prstGeom>
            <a:solidFill>
              <a:srgbClr val="B9DDF2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B9DD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E77E53-BE89-5F78-9F3C-DA059BC2D0E6}"/>
              </a:ext>
            </a:extLst>
          </p:cNvPr>
          <p:cNvSpPr txBox="1"/>
          <p:nvPr/>
        </p:nvSpPr>
        <p:spPr>
          <a:xfrm>
            <a:off x="351793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Risultato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nazionale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it-IT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trend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positivo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Quota di studenti che raggiungono il traguardo previsto dalle Indicazioni nazionali - A1 del QCER: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85%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+1 punto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 rilevazione pre-pandemia;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+6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alla prima rilevazione 2018)</a:t>
            </a:r>
            <a:endParaRPr lang="it-IT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EC3B1-54C7-667F-B675-4759B205A0BC}"/>
              </a:ext>
            </a:extLst>
          </p:cNvPr>
          <p:cNvSpPr txBox="1"/>
          <p:nvPr/>
        </p:nvSpPr>
        <p:spPr>
          <a:xfrm>
            <a:off x="6301915" y="1457325"/>
            <a:ext cx="5538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Esito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Calabria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nettissima flessione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Quota di studenti che raggiungono il traguardo previsto dalle Indicazioni nazionali - A1 del QCER: 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70% 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b="1" dirty="0">
                <a:solidFill>
                  <a:srgbClr val="F39C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-10 punti</a:t>
            </a: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rispetto al 2021; dato tornato ai livelli della prima rilevazione, effettuata nel 2018)</a:t>
            </a:r>
            <a:endParaRPr lang="it-IT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ttangolo 8">
            <a:extLst>
              <a:ext uri="{FF2B5EF4-FFF2-40B4-BE49-F238E27FC236}">
                <a16:creationId xmlns:a16="http://schemas.microsoft.com/office/drawing/2014/main" id="{02DBE1E9-CE58-1CAA-79DD-04A09EBA4555}"/>
              </a:ext>
            </a:extLst>
          </p:cNvPr>
          <p:cNvSpPr/>
          <p:nvPr/>
        </p:nvSpPr>
        <p:spPr>
          <a:xfrm>
            <a:off x="4090525" y="3449419"/>
            <a:ext cx="4112442" cy="268556"/>
          </a:xfrm>
          <a:prstGeom prst="roundRect">
            <a:avLst/>
          </a:prstGeom>
          <a:solidFill>
            <a:schemeClr val="bg1"/>
          </a:solidFill>
          <a:ln>
            <a:solidFill>
              <a:srgbClr val="0151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1519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Percentuale di studenti per livello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1519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766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5BB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</TotalTime>
  <Words>6212</Words>
  <Application>Microsoft Office PowerPoint</Application>
  <PresentationFormat>Widescreen</PresentationFormat>
  <Paragraphs>966</Paragraphs>
  <Slides>73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73</vt:i4>
      </vt:variant>
    </vt:vector>
  </HeadingPairs>
  <TitlesOfParts>
    <vt:vector size="80" baseType="lpstr">
      <vt:lpstr>Arial</vt:lpstr>
      <vt:lpstr>Calibri</vt:lpstr>
      <vt:lpstr>Calibri Light</vt:lpstr>
      <vt:lpstr>Comic Sans MS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Ciuffreda</dc:creator>
  <cp:lastModifiedBy>SGOTTO STEFANIA</cp:lastModifiedBy>
  <cp:revision>614</cp:revision>
  <dcterms:created xsi:type="dcterms:W3CDTF">2022-07-12T09:56:40Z</dcterms:created>
  <dcterms:modified xsi:type="dcterms:W3CDTF">2022-12-05T11:23:36Z</dcterms:modified>
</cp:coreProperties>
</file>