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 bookmarkIdSeed="3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454" r:id="rId2"/>
    <p:sldId id="473" r:id="rId3"/>
    <p:sldId id="433" r:id="rId4"/>
    <p:sldId id="434" r:id="rId5"/>
    <p:sldId id="369" r:id="rId6"/>
    <p:sldId id="438" r:id="rId7"/>
    <p:sldId id="435" r:id="rId8"/>
    <p:sldId id="475" r:id="rId9"/>
    <p:sldId id="413" r:id="rId10"/>
    <p:sldId id="476" r:id="rId11"/>
    <p:sldId id="477" r:id="rId12"/>
    <p:sldId id="451" r:id="rId13"/>
    <p:sldId id="465" r:id="rId14"/>
    <p:sldId id="458" r:id="rId15"/>
    <p:sldId id="460" r:id="rId16"/>
    <p:sldId id="462" r:id="rId17"/>
    <p:sldId id="459" r:id="rId18"/>
    <p:sldId id="461" r:id="rId19"/>
    <p:sldId id="463" r:id="rId20"/>
    <p:sldId id="466" r:id="rId21"/>
    <p:sldId id="467" r:id="rId22"/>
    <p:sldId id="468" r:id="rId23"/>
    <p:sldId id="469" r:id="rId24"/>
    <p:sldId id="470" r:id="rId25"/>
    <p:sldId id="471" r:id="rId26"/>
    <p:sldId id="472" r:id="rId27"/>
    <p:sldId id="478" r:id="rId28"/>
    <p:sldId id="305" r:id="rId29"/>
    <p:sldId id="455" r:id="rId30"/>
    <p:sldId id="457" r:id="rId31"/>
    <p:sldId id="456" r:id="rId32"/>
  </p:sldIdLst>
  <p:sldSz cx="9144000" cy="5143500" type="screen16x9"/>
  <p:notesSz cx="6797675" cy="9926638"/>
  <p:embeddedFontLst>
    <p:embeddedFont>
      <p:font typeface="Karla" pitchFamily="2" charset="0"/>
      <p:regular r:id="rId35"/>
      <p:bold r:id="rId36"/>
    </p:embeddedFont>
    <p:embeddedFont>
      <p:font typeface="Montserrat" panose="00000500000000000000" pitchFamily="2" charset="0"/>
      <p:regular r:id="rId37"/>
      <p:bold r:id="rId38"/>
      <p:italic r:id="rId39"/>
      <p:boldItalic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85BD2A"/>
    <a:srgbClr val="3F9BC5"/>
    <a:srgbClr val="FABE16"/>
    <a:srgbClr val="A12F4D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AE10F-FF9C-4A6C-8CAD-FF3E26B48DA4}">
  <a:tblStyle styleId="{257AE10F-FF9C-4A6C-8CAD-FF3E26B48DA4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708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5.fntdata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F2D36-7F0C-475A-BF54-8B04E461AC3E}" type="datetimeFigureOut">
              <a:rPr lang="it-IT" smtClean="0"/>
              <a:t>30/05/2023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D0BCE-EEB9-45E3-9A08-DE55A184B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864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8866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izio Capitolo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660" y="1"/>
            <a:ext cx="2110339" cy="1491916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5128892" y="4810084"/>
            <a:ext cx="3224462" cy="2526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600" dirty="0">
                <a:solidFill>
                  <a:schemeClr val="bg1"/>
                </a:solidFill>
              </a:rPr>
              <a:t>Direzione Generale per i contratti, gli acquisti e per i sistemi informativi e la statistica </a:t>
            </a:r>
            <a:endParaRPr lang="en" sz="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193" y="4797128"/>
            <a:ext cx="692872" cy="265601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299722" y="4653690"/>
            <a:ext cx="5649447" cy="409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000" b="1">
                <a:solidFill>
                  <a:schemeClr val="bg1"/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000" b="1" smtClean="0">
                <a:solidFill>
                  <a:schemeClr val="bg1"/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000" b="0" dirty="0">
              <a:solidFill>
                <a:schemeClr val="bg1"/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076274" y="2019683"/>
            <a:ext cx="7012555" cy="649949"/>
          </a:xfrm>
        </p:spPr>
        <p:txBody>
          <a:bodyPr/>
          <a:lstStyle>
            <a:lvl1pPr>
              <a:buNone/>
              <a:defRPr lang="it-IT" sz="3200" b="1" i="0" u="none" strike="noStrike" cap="none" baseline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Titolo Capitolo ... Lorem Ipsum</a:t>
            </a:r>
          </a:p>
        </p:txBody>
      </p:sp>
    </p:spTree>
    <p:extLst>
      <p:ext uri="{BB962C8B-B14F-4D97-AF65-F5344CB8AC3E}">
        <p14:creationId xmlns:p14="http://schemas.microsoft.com/office/powerpoint/2010/main" val="65165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ertina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to Gran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8" name="Shape 38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766" y="0"/>
            <a:ext cx="2941233" cy="2079321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7523430" y="1786957"/>
            <a:ext cx="1494751" cy="78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endParaRPr lang="en" sz="900" dirty="0">
              <a:solidFill>
                <a:schemeClr val="bg1"/>
              </a:solidFill>
            </a:endParaRPr>
          </a:p>
        </p:txBody>
      </p:sp>
      <p:sp>
        <p:nvSpPr>
          <p:cNvPr id="10" name="Shape 79"/>
          <p:cNvSpPr txBox="1">
            <a:spLocks/>
          </p:cNvSpPr>
          <p:nvPr userDrawn="1"/>
        </p:nvSpPr>
        <p:spPr>
          <a:xfrm>
            <a:off x="394366" y="4653690"/>
            <a:ext cx="5649447" cy="409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000" b="1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000" b="1" smtClean="0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000" b="0" dirty="0">
              <a:solidFill>
                <a:schemeClr val="bg1">
                  <a:lumMod val="50000"/>
                </a:schemeClr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53958" y="474176"/>
            <a:ext cx="5649913" cy="649949"/>
          </a:xfrm>
        </p:spPr>
        <p:txBody>
          <a:bodyPr/>
          <a:lstStyle>
            <a:lvl1pPr>
              <a:buNone/>
              <a:defRPr lang="it-IT" sz="3200" b="1" i="0" u="none" strike="noStrike" cap="none">
                <a:solidFill>
                  <a:schemeClr val="tx2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54050" y="1160085"/>
            <a:ext cx="6183313" cy="3320475"/>
          </a:xfrm>
        </p:spPr>
        <p:txBody>
          <a:bodyPr/>
          <a:lstStyle>
            <a:lvl1pPr>
              <a:spcBef>
                <a:spcPts val="1200"/>
              </a:spcBef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>
                <a:solidFill>
                  <a:schemeClr val="tx2">
                    <a:lumMod val="75000"/>
                  </a:schemeClr>
                </a:solidFill>
              </a:rPr>
              <a:t>Scrivi qui il testo ... Sit Amet Consecutur</a:t>
            </a: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zio Grande - Testo 16p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10437"/>
            <a:ext cx="3636974" cy="51643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v</a:t>
            </a:r>
          </a:p>
        </p:txBody>
      </p:sp>
      <p:sp>
        <p:nvSpPr>
          <p:cNvPr id="38" name="Shape 38"/>
          <p:cNvSpPr/>
          <p:nvPr/>
        </p:nvSpPr>
        <p:spPr>
          <a:xfrm>
            <a:off x="3638202" y="-10437"/>
            <a:ext cx="5129128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766" y="0"/>
            <a:ext cx="2941233" cy="2079321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8279193" y="1872551"/>
            <a:ext cx="864807" cy="78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600" dirty="0">
                <a:solidFill>
                  <a:schemeClr val="bg1"/>
                </a:solidFill>
              </a:rPr>
              <a:t>Direzione Generale per i contratti, gli acquisti e per i sistemi informativi e la statistica </a:t>
            </a:r>
            <a:endParaRPr lang="en" sz="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655" y="1606950"/>
            <a:ext cx="692872" cy="265601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299722" y="4653690"/>
            <a:ext cx="5649447" cy="409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000" b="1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000" b="1" smtClean="0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000" b="0" dirty="0">
              <a:solidFill>
                <a:schemeClr val="bg1">
                  <a:lumMod val="50000"/>
                </a:schemeClr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9256" y="199168"/>
            <a:ext cx="5649913" cy="649949"/>
          </a:xfrm>
        </p:spPr>
        <p:txBody>
          <a:bodyPr/>
          <a:lstStyle>
            <a:lvl1pPr>
              <a:buNone/>
              <a:defRPr lang="it-IT" sz="2400" b="1" i="0" u="none" strike="noStrike" cap="none">
                <a:solidFill>
                  <a:schemeClr val="tx2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99347" y="885077"/>
            <a:ext cx="7545241" cy="3768613"/>
          </a:xfrm>
        </p:spPr>
        <p:txBody>
          <a:bodyPr/>
          <a:lstStyle>
            <a:lvl1pPr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>
                <a:solidFill>
                  <a:schemeClr val="tx2">
                    <a:lumMod val="75000"/>
                  </a:schemeClr>
                </a:solidFill>
              </a:rPr>
              <a:t>Scrivi qui il testo ... Sit Amet Consecutur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66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zio Grande - Testo 12p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10437"/>
            <a:ext cx="3636974" cy="51643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v</a:t>
            </a:r>
          </a:p>
        </p:txBody>
      </p:sp>
      <p:sp>
        <p:nvSpPr>
          <p:cNvPr id="38" name="Shape 38"/>
          <p:cNvSpPr/>
          <p:nvPr/>
        </p:nvSpPr>
        <p:spPr>
          <a:xfrm>
            <a:off x="3638202" y="-10437"/>
            <a:ext cx="5129128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766" y="0"/>
            <a:ext cx="2941233" cy="2079321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8279193" y="1872551"/>
            <a:ext cx="864807" cy="78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endParaRPr lang="en" sz="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655" y="1606950"/>
            <a:ext cx="692872" cy="265601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299722" y="4653690"/>
            <a:ext cx="5649447" cy="409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000" b="1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000" b="1" smtClean="0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000" b="0" dirty="0">
              <a:solidFill>
                <a:schemeClr val="bg1">
                  <a:lumMod val="50000"/>
                </a:schemeClr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9256" y="199168"/>
            <a:ext cx="5649913" cy="649949"/>
          </a:xfrm>
        </p:spPr>
        <p:txBody>
          <a:bodyPr/>
          <a:lstStyle>
            <a:lvl1pPr>
              <a:buNone/>
              <a:defRPr lang="it-IT" sz="2400" b="1" i="0" u="none" strike="noStrike" cap="none">
                <a:solidFill>
                  <a:schemeClr val="tx2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99347" y="885077"/>
            <a:ext cx="7545241" cy="3768613"/>
          </a:xfrm>
        </p:spPr>
        <p:txBody>
          <a:bodyPr/>
          <a:lstStyle>
            <a:lvl1pPr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>
                <a:solidFill>
                  <a:schemeClr val="tx2">
                    <a:lumMod val="75000"/>
                  </a:schemeClr>
                </a:solidFill>
              </a:rPr>
              <a:t>Scrivi qui il testo ... Sit Amet Consecutur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675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azio Grande - Testo 12p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10437"/>
            <a:ext cx="4248614" cy="51643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v</a:t>
            </a:r>
          </a:p>
        </p:txBody>
      </p:sp>
      <p:sp>
        <p:nvSpPr>
          <p:cNvPr id="38" name="Shape 38"/>
          <p:cNvSpPr/>
          <p:nvPr/>
        </p:nvSpPr>
        <p:spPr>
          <a:xfrm>
            <a:off x="4071966" y="-10437"/>
            <a:ext cx="5075534" cy="5175535"/>
          </a:xfrm>
          <a:custGeom>
            <a:avLst/>
            <a:gdLst>
              <a:gd name="connsiteX0" fmla="*/ 0 w 332734"/>
              <a:gd name="connsiteY0" fmla="*/ 0 h 206122"/>
              <a:gd name="connsiteX1" fmla="*/ 0 w 332734"/>
              <a:gd name="connsiteY1" fmla="*/ 206122 h 206122"/>
              <a:gd name="connsiteX2" fmla="*/ 332734 w 332734"/>
              <a:gd name="connsiteY2" fmla="*/ 109542 h 206122"/>
              <a:gd name="connsiteX3" fmla="*/ 273309 w 332734"/>
              <a:gd name="connsiteY3" fmla="*/ 331 h 206122"/>
              <a:gd name="connsiteX4" fmla="*/ 0 w 332734"/>
              <a:gd name="connsiteY4" fmla="*/ 0 h 206122"/>
              <a:gd name="connsiteX0" fmla="*/ 0 w 332734"/>
              <a:gd name="connsiteY0" fmla="*/ 0 h 206122"/>
              <a:gd name="connsiteX1" fmla="*/ 0 w 332734"/>
              <a:gd name="connsiteY1" fmla="*/ 206122 h 206122"/>
              <a:gd name="connsiteX2" fmla="*/ 332734 w 332734"/>
              <a:gd name="connsiteY2" fmla="*/ 109542 h 206122"/>
              <a:gd name="connsiteX3" fmla="*/ 245460 w 332734"/>
              <a:gd name="connsiteY3" fmla="*/ 331 h 206122"/>
              <a:gd name="connsiteX4" fmla="*/ 0 w 332734"/>
              <a:gd name="connsiteY4" fmla="*/ 0 h 206122"/>
              <a:gd name="connsiteX0" fmla="*/ 0 w 332734"/>
              <a:gd name="connsiteY0" fmla="*/ 0 h 206122"/>
              <a:gd name="connsiteX1" fmla="*/ 0 w 332734"/>
              <a:gd name="connsiteY1" fmla="*/ 206122 h 206122"/>
              <a:gd name="connsiteX2" fmla="*/ 296945 w 332734"/>
              <a:gd name="connsiteY2" fmla="*/ 119250 h 206122"/>
              <a:gd name="connsiteX3" fmla="*/ 332734 w 332734"/>
              <a:gd name="connsiteY3" fmla="*/ 109542 h 206122"/>
              <a:gd name="connsiteX4" fmla="*/ 245460 w 332734"/>
              <a:gd name="connsiteY4" fmla="*/ 331 h 206122"/>
              <a:gd name="connsiteX5" fmla="*/ 0 w 332734"/>
              <a:gd name="connsiteY5" fmla="*/ 0 h 206122"/>
              <a:gd name="connsiteX0" fmla="*/ 0 w 332734"/>
              <a:gd name="connsiteY0" fmla="*/ 0 h 206122"/>
              <a:gd name="connsiteX1" fmla="*/ 0 w 332734"/>
              <a:gd name="connsiteY1" fmla="*/ 206122 h 206122"/>
              <a:gd name="connsiteX2" fmla="*/ 324794 w 332734"/>
              <a:gd name="connsiteY2" fmla="*/ 204703 h 206122"/>
              <a:gd name="connsiteX3" fmla="*/ 332734 w 332734"/>
              <a:gd name="connsiteY3" fmla="*/ 109542 h 206122"/>
              <a:gd name="connsiteX4" fmla="*/ 245460 w 332734"/>
              <a:gd name="connsiteY4" fmla="*/ 331 h 206122"/>
              <a:gd name="connsiteX5" fmla="*/ 0 w 332734"/>
              <a:gd name="connsiteY5" fmla="*/ 0 h 206122"/>
              <a:gd name="connsiteX0" fmla="*/ 0 w 327021"/>
              <a:gd name="connsiteY0" fmla="*/ 0 h 206122"/>
              <a:gd name="connsiteX1" fmla="*/ 0 w 327021"/>
              <a:gd name="connsiteY1" fmla="*/ 206122 h 206122"/>
              <a:gd name="connsiteX2" fmla="*/ 324794 w 327021"/>
              <a:gd name="connsiteY2" fmla="*/ 204703 h 206122"/>
              <a:gd name="connsiteX3" fmla="*/ 327021 w 327021"/>
              <a:gd name="connsiteY3" fmla="*/ 108652 h 206122"/>
              <a:gd name="connsiteX4" fmla="*/ 245460 w 327021"/>
              <a:gd name="connsiteY4" fmla="*/ 331 h 206122"/>
              <a:gd name="connsiteX5" fmla="*/ 0 w 327021"/>
              <a:gd name="connsiteY5" fmla="*/ 0 h 206122"/>
              <a:gd name="connsiteX0" fmla="*/ 0 w 327021"/>
              <a:gd name="connsiteY0" fmla="*/ 0 h 206567"/>
              <a:gd name="connsiteX1" fmla="*/ 714 w 327021"/>
              <a:gd name="connsiteY1" fmla="*/ 206567 h 206567"/>
              <a:gd name="connsiteX2" fmla="*/ 324794 w 327021"/>
              <a:gd name="connsiteY2" fmla="*/ 204703 h 206567"/>
              <a:gd name="connsiteX3" fmla="*/ 327021 w 327021"/>
              <a:gd name="connsiteY3" fmla="*/ 108652 h 206567"/>
              <a:gd name="connsiteX4" fmla="*/ 245460 w 327021"/>
              <a:gd name="connsiteY4" fmla="*/ 331 h 206567"/>
              <a:gd name="connsiteX5" fmla="*/ 0 w 327021"/>
              <a:gd name="connsiteY5" fmla="*/ 0 h 206567"/>
              <a:gd name="connsiteX0" fmla="*/ 0 w 327021"/>
              <a:gd name="connsiteY0" fmla="*/ 0 h 206567"/>
              <a:gd name="connsiteX1" fmla="*/ 714 w 327021"/>
              <a:gd name="connsiteY1" fmla="*/ 206567 h 206567"/>
              <a:gd name="connsiteX2" fmla="*/ 324794 w 327021"/>
              <a:gd name="connsiteY2" fmla="*/ 205593 h 206567"/>
              <a:gd name="connsiteX3" fmla="*/ 327021 w 327021"/>
              <a:gd name="connsiteY3" fmla="*/ 108652 h 206567"/>
              <a:gd name="connsiteX4" fmla="*/ 245460 w 327021"/>
              <a:gd name="connsiteY4" fmla="*/ 331 h 206567"/>
              <a:gd name="connsiteX5" fmla="*/ 0 w 327021"/>
              <a:gd name="connsiteY5" fmla="*/ 0 h 206567"/>
              <a:gd name="connsiteX0" fmla="*/ 0 w 325018"/>
              <a:gd name="connsiteY0" fmla="*/ 0 h 206567"/>
              <a:gd name="connsiteX1" fmla="*/ 714 w 325018"/>
              <a:gd name="connsiteY1" fmla="*/ 206567 h 206567"/>
              <a:gd name="connsiteX2" fmla="*/ 324794 w 325018"/>
              <a:gd name="connsiteY2" fmla="*/ 205593 h 206567"/>
              <a:gd name="connsiteX3" fmla="*/ 324879 w 325018"/>
              <a:gd name="connsiteY3" fmla="*/ 79277 h 206567"/>
              <a:gd name="connsiteX4" fmla="*/ 245460 w 325018"/>
              <a:gd name="connsiteY4" fmla="*/ 331 h 206567"/>
              <a:gd name="connsiteX5" fmla="*/ 0 w 325018"/>
              <a:gd name="connsiteY5" fmla="*/ 0 h 20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018" h="206567" extrusionOk="0">
                <a:moveTo>
                  <a:pt x="0" y="0"/>
                </a:moveTo>
                <a:lnTo>
                  <a:pt x="714" y="206567"/>
                </a:lnTo>
                <a:lnTo>
                  <a:pt x="324794" y="205593"/>
                </a:lnTo>
                <a:cubicBezTo>
                  <a:pt x="325536" y="173576"/>
                  <a:pt x="324137" y="111294"/>
                  <a:pt x="324879" y="79277"/>
                </a:cubicBezTo>
                <a:lnTo>
                  <a:pt x="245460" y="3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it-IT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576" y="-515519"/>
            <a:ext cx="2941233" cy="2079321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299722" y="4653690"/>
            <a:ext cx="5649447" cy="409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000" b="1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000" b="1" smtClean="0">
                <a:solidFill>
                  <a:schemeClr val="bg1">
                    <a:lumMod val="50000"/>
                  </a:schemeClr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000" b="0" dirty="0">
              <a:solidFill>
                <a:schemeClr val="bg1">
                  <a:lumMod val="50000"/>
                </a:schemeClr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9256" y="199168"/>
            <a:ext cx="5649913" cy="649949"/>
          </a:xfrm>
        </p:spPr>
        <p:txBody>
          <a:bodyPr/>
          <a:lstStyle>
            <a:lvl1pPr>
              <a:buNone/>
              <a:defRPr lang="it-IT" sz="2400" b="1" i="0" u="none" strike="noStrike" cap="none">
                <a:solidFill>
                  <a:schemeClr val="tx2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99347" y="885077"/>
            <a:ext cx="7545241" cy="3768613"/>
          </a:xfrm>
        </p:spPr>
        <p:txBody>
          <a:bodyPr/>
          <a:lstStyle>
            <a:lvl1pPr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>
                <a:solidFill>
                  <a:schemeClr val="tx2">
                    <a:lumMod val="75000"/>
                  </a:schemeClr>
                </a:solidFill>
              </a:rPr>
              <a:t>Scrivi qui il testo ... Sit Amet Consecutur</a:t>
            </a:r>
            <a:endParaRPr lang="it-IT"/>
          </a:p>
        </p:txBody>
      </p:sp>
      <p:sp>
        <p:nvSpPr>
          <p:cNvPr id="11" name="Shape 87"/>
          <p:cNvSpPr txBox="1">
            <a:spLocks/>
          </p:cNvSpPr>
          <p:nvPr userDrawn="1"/>
        </p:nvSpPr>
        <p:spPr>
          <a:xfrm>
            <a:off x="5128892" y="4810084"/>
            <a:ext cx="3224462" cy="2526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600" dirty="0">
                <a:solidFill>
                  <a:srgbClr val="737373"/>
                </a:solidFill>
              </a:rPr>
              <a:t>Direzione Generale per i contratti, gli acquisti e per i sistemi informativi e la statistica </a:t>
            </a:r>
            <a:endParaRPr lang="en" sz="600" dirty="0">
              <a:solidFill>
                <a:srgbClr val="737373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193" y="4797128"/>
            <a:ext cx="692872" cy="26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4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zio FULL 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660" y="1"/>
            <a:ext cx="2110339" cy="1491916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5128892" y="4810084"/>
            <a:ext cx="3224462" cy="2526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600" dirty="0">
                <a:solidFill>
                  <a:schemeClr val="bg1"/>
                </a:solidFill>
              </a:rPr>
              <a:t>Direzione Generale per i contratti, gli acquisti e per i sistemi informativi e la statistica </a:t>
            </a:r>
            <a:endParaRPr lang="en" sz="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193" y="4797128"/>
            <a:ext cx="692872" cy="265601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299722" y="4653690"/>
            <a:ext cx="5649447" cy="409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000" b="1">
                <a:solidFill>
                  <a:schemeClr val="bg1"/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000" b="1" smtClean="0">
                <a:solidFill>
                  <a:schemeClr val="bg1"/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000" b="0" dirty="0">
              <a:solidFill>
                <a:schemeClr val="bg1"/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9256" y="134397"/>
            <a:ext cx="5649913" cy="649949"/>
          </a:xfrm>
        </p:spPr>
        <p:txBody>
          <a:bodyPr/>
          <a:lstStyle>
            <a:lvl1pPr>
              <a:buNone/>
              <a:defRPr lang="it-IT" sz="2400" b="1" i="0" u="none" strike="noStrike" cap="none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6154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azio FULL 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262" y="0"/>
            <a:ext cx="2343738" cy="1656919"/>
          </a:xfrm>
          <a:prstGeom prst="rect">
            <a:avLst/>
          </a:prstGeom>
        </p:spPr>
      </p:pic>
      <p:sp>
        <p:nvSpPr>
          <p:cNvPr id="8" name="Shape 87"/>
          <p:cNvSpPr txBox="1">
            <a:spLocks/>
          </p:cNvSpPr>
          <p:nvPr userDrawn="1"/>
        </p:nvSpPr>
        <p:spPr>
          <a:xfrm>
            <a:off x="5128892" y="4810084"/>
            <a:ext cx="3224462" cy="2526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600" dirty="0">
                <a:solidFill>
                  <a:srgbClr val="737373"/>
                </a:solidFill>
              </a:rPr>
              <a:t>Direzione Generale per i contratti, gli acquisti e per i sistemi informativi e la statistica </a:t>
            </a:r>
            <a:endParaRPr lang="en" sz="600" dirty="0">
              <a:solidFill>
                <a:srgbClr val="737373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193" y="4797128"/>
            <a:ext cx="692872" cy="265601"/>
          </a:xfrm>
          <a:prstGeom prst="rect">
            <a:avLst/>
          </a:prstGeom>
        </p:spPr>
      </p:pic>
      <p:sp>
        <p:nvSpPr>
          <p:cNvPr id="10" name="Shape 79"/>
          <p:cNvSpPr txBox="1">
            <a:spLocks/>
          </p:cNvSpPr>
          <p:nvPr userDrawn="1"/>
        </p:nvSpPr>
        <p:spPr>
          <a:xfrm>
            <a:off x="299722" y="4653690"/>
            <a:ext cx="5649447" cy="409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Font typeface="Montserrat"/>
              <a:buNone/>
              <a:defRPr sz="12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it-IT" sz="1000" b="1">
                <a:solidFill>
                  <a:srgbClr val="737373"/>
                </a:solidFill>
                <a:latin typeface="Karla" panose="020B0604020202020204" charset="0"/>
                <a:ea typeface="Karla" panose="020B0604020202020204" charset="0"/>
              </a:rPr>
              <a:t>Pagina </a:t>
            </a:r>
            <a:fld id="{A40B19ED-4B54-495C-81DC-8B4BFC9EE3D8}" type="slidenum">
              <a:rPr lang="it-IT" sz="1000" b="1" smtClean="0">
                <a:solidFill>
                  <a:srgbClr val="737373"/>
                </a:solidFill>
                <a:latin typeface="Karla" panose="020B0604020202020204" charset="0"/>
                <a:ea typeface="Karla" panose="020B0604020202020204" charset="0"/>
              </a:rPr>
              <a:t>‹N›</a:t>
            </a:fld>
            <a:endParaRPr lang="en" sz="1000" b="0" dirty="0">
              <a:solidFill>
                <a:srgbClr val="737373"/>
              </a:solidFill>
              <a:latin typeface="Karla" panose="020B0604020202020204" charset="0"/>
              <a:ea typeface="Karla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9256" y="134397"/>
            <a:ext cx="5649913" cy="649949"/>
          </a:xfrm>
        </p:spPr>
        <p:txBody>
          <a:bodyPr/>
          <a:lstStyle>
            <a:lvl1pPr>
              <a:buNone/>
              <a:defRPr lang="it-IT" sz="2400" b="1" i="0" u="none" strike="noStrike" cap="none">
                <a:solidFill>
                  <a:srgbClr val="73737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lvl="0"/>
            <a:r>
              <a:rPr lang="it-IT"/>
              <a:t>Lorem Ipsum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0038" y="947738"/>
            <a:ext cx="8450262" cy="3598862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2"/>
            <a:r>
              <a:rPr lang="en-US"/>
              <a:t>  Second level</a:t>
            </a:r>
          </a:p>
          <a:p>
            <a:pPr lvl="2"/>
            <a:r>
              <a:rPr lang="en-US"/>
              <a:t>   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14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1884100"/>
            <a:ext cx="5185199" cy="47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2495550"/>
            <a:ext cx="5185199" cy="22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999999"/>
              </a:buClr>
              <a:buSzPct val="100000"/>
              <a:buFont typeface="Karla"/>
              <a:buChar char="▸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spcBef>
                <a:spcPts val="480"/>
              </a:spcBef>
              <a:buClr>
                <a:srgbClr val="999999"/>
              </a:buClr>
              <a:buSzPct val="100000"/>
              <a:buFont typeface="Karla"/>
              <a:buChar char="▹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spcBef>
                <a:spcPts val="480"/>
              </a:spcBef>
              <a:buClr>
                <a:srgbClr val="999999"/>
              </a:buClr>
              <a:buSzPct val="100000"/>
              <a:buFont typeface="Karla"/>
              <a:buChar char="▹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48" r:id="rId2"/>
    <p:sldLayoutId id="2147483654" r:id="rId3"/>
    <p:sldLayoutId id="2147483661" r:id="rId4"/>
    <p:sldLayoutId id="2147483662" r:id="rId5"/>
    <p:sldLayoutId id="2147483666" r:id="rId6"/>
    <p:sldLayoutId id="2147483663" r:id="rId7"/>
    <p:sldLayoutId id="2147483664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C292BC0-9401-4718-C7E8-CA5CC0AE2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270" y="0"/>
            <a:ext cx="7855526" cy="514350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78C78A8-33C8-D63A-01F2-D31FF9A15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08" y="215681"/>
            <a:ext cx="1878999" cy="863028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5A46AC0A-A780-69AE-8360-38C2AB5A87A0}"/>
              </a:ext>
            </a:extLst>
          </p:cNvPr>
          <p:cNvSpPr/>
          <p:nvPr/>
        </p:nvSpPr>
        <p:spPr>
          <a:xfrm>
            <a:off x="360488" y="1162727"/>
            <a:ext cx="360948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600" b="1" dirty="0">
                <a:solidFill>
                  <a:srgbClr val="00B0F0"/>
                </a:solidFill>
              </a:rPr>
              <a:t>Esami di Stato </a:t>
            </a:r>
          </a:p>
          <a:p>
            <a:pPr lvl="0" algn="ctr"/>
            <a:r>
              <a:rPr lang="it-IT" sz="2600" b="1" dirty="0">
                <a:solidFill>
                  <a:srgbClr val="00B0F0"/>
                </a:solidFill>
              </a:rPr>
              <a:t>conclusivi del II ciclo  </a:t>
            </a:r>
            <a:br>
              <a:rPr lang="it-IT" sz="2600" b="1" dirty="0">
                <a:solidFill>
                  <a:srgbClr val="00B0F0"/>
                </a:solidFill>
              </a:rPr>
            </a:br>
            <a:r>
              <a:rPr lang="it-IT" sz="2600" b="1" dirty="0" err="1">
                <a:solidFill>
                  <a:srgbClr val="00B0F0"/>
                </a:solidFill>
              </a:rPr>
              <a:t>a.s.</a:t>
            </a:r>
            <a:r>
              <a:rPr lang="it-IT" sz="2600" b="1" dirty="0">
                <a:solidFill>
                  <a:srgbClr val="00B0F0"/>
                </a:solidFill>
              </a:rPr>
              <a:t> 2022/2023</a:t>
            </a:r>
            <a:endParaRPr lang="it-IT" sz="2600" dirty="0"/>
          </a:p>
        </p:txBody>
      </p:sp>
      <p:sp>
        <p:nvSpPr>
          <p:cNvPr id="5" name="Shape 65">
            <a:extLst>
              <a:ext uri="{FF2B5EF4-FFF2-40B4-BE49-F238E27FC236}">
                <a16:creationId xmlns:a16="http://schemas.microsoft.com/office/drawing/2014/main" id="{45FFBA57-C976-4FB9-1F20-FF8772999E7F}"/>
              </a:ext>
            </a:extLst>
          </p:cNvPr>
          <p:cNvSpPr txBox="1">
            <a:spLocks/>
          </p:cNvSpPr>
          <p:nvPr/>
        </p:nvSpPr>
        <p:spPr>
          <a:xfrm>
            <a:off x="74256" y="2539407"/>
            <a:ext cx="4345343" cy="119401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Karla" panose="020B0604020202020204" charset="0"/>
              </a:rPr>
              <a:t>Conferenza di servizi </a:t>
            </a:r>
          </a:p>
          <a:p>
            <a:pPr algn="ctr"/>
            <a:r>
              <a:rPr lang="en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Karla" panose="020B0604020202020204" charset="0"/>
              </a:rPr>
              <a:t>dei dirigenti tecnici</a:t>
            </a:r>
          </a:p>
          <a:p>
            <a:pPr algn="ctr"/>
            <a:r>
              <a:rPr lang="en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Karla" panose="020B0604020202020204" charset="0"/>
              </a:rPr>
              <a:t>Roma, 30 maggio 2023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9206D06C-839A-1028-5E94-4466BAF2AB95}"/>
              </a:ext>
            </a:extLst>
          </p:cNvPr>
          <p:cNvSpPr/>
          <p:nvPr/>
        </p:nvSpPr>
        <p:spPr>
          <a:xfrm>
            <a:off x="652904" y="3869543"/>
            <a:ext cx="26451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B0F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Dott.ssa Flaminia Giorda</a:t>
            </a:r>
          </a:p>
          <a:p>
            <a:r>
              <a:rPr lang="it-IT" b="1" dirty="0">
                <a:solidFill>
                  <a:srgbClr val="00B0F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Coordinatrice della Struttura tecnica esami di Stato</a:t>
            </a:r>
            <a:endParaRPr lang="it-IT" dirty="0">
              <a:solidFill>
                <a:srgbClr val="00B0F0"/>
              </a:solidFill>
              <a:latin typeface="Arial" panose="020B0604020202020204" pitchFamily="34" charset="0"/>
              <a:ea typeface="Montserrat"/>
              <a:cs typeface="Arial" panose="020B0604020202020204" pitchFamily="34" charset="0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075307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47194" y="474176"/>
            <a:ext cx="6529034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Seconda prova - Nuovi professionali 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011233"/>
            <a:ext cx="6322178" cy="3370951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400"/>
              </a:spcAft>
              <a:buClrTx/>
              <a:buSzTx/>
            </a:pPr>
            <a:r>
              <a:rPr lang="it-IT" dirty="0">
                <a:solidFill>
                  <a:schemeClr val="tx1"/>
                </a:solidFill>
                <a:latin typeface="+mn-lt"/>
                <a:cs typeface="Arial"/>
                <a:sym typeface="Arial"/>
              </a:rPr>
              <a:t>Le tematiche da evidenziare:</a:t>
            </a:r>
          </a:p>
          <a:p>
            <a:pPr algn="just">
              <a:spcBef>
                <a:spcPts val="0"/>
              </a:spcBef>
              <a:spcAft>
                <a:spcPts val="400"/>
              </a:spcAft>
              <a:buClrTx/>
              <a:buSzTx/>
            </a:pPr>
            <a:endParaRPr lang="it-IT" dirty="0">
              <a:solidFill>
                <a:schemeClr val="tx1"/>
              </a:solidFill>
              <a:latin typeface="+mn-lt"/>
              <a:cs typeface="Arial"/>
              <a:sym typeface="Arial"/>
            </a:endParaRPr>
          </a:p>
          <a:p>
            <a:pPr marL="28575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+mn-lt"/>
                <a:cs typeface="Arial"/>
                <a:sym typeface="Arial"/>
              </a:rPr>
              <a:t>prova che </a:t>
            </a:r>
            <a:r>
              <a:rPr lang="it-IT" b="1" dirty="0">
                <a:solidFill>
                  <a:schemeClr val="tx1"/>
                </a:solidFill>
                <a:latin typeface="+mn-lt"/>
                <a:cs typeface="Arial"/>
                <a:sym typeface="Arial"/>
              </a:rPr>
              <a:t>verte su competenze </a:t>
            </a:r>
            <a:r>
              <a:rPr lang="it-IT" dirty="0">
                <a:solidFill>
                  <a:schemeClr val="tx1"/>
                </a:solidFill>
                <a:latin typeface="+mn-lt"/>
                <a:cs typeface="Arial"/>
                <a:sym typeface="Arial"/>
              </a:rPr>
              <a:t>e non su discipline</a:t>
            </a:r>
          </a:p>
          <a:p>
            <a:pPr marL="28575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+mn-lt"/>
                <a:cs typeface="Arial"/>
                <a:sym typeface="Arial"/>
              </a:rPr>
              <a:t>la nuova modalità di effettuazione della seconda prova scritta comporta la </a:t>
            </a:r>
            <a:r>
              <a:rPr lang="it-IT" b="1" dirty="0">
                <a:solidFill>
                  <a:schemeClr val="tx1"/>
                </a:solidFill>
                <a:latin typeface="+mn-lt"/>
                <a:cs typeface="Arial"/>
                <a:sym typeface="Arial"/>
              </a:rPr>
              <a:t>calendarizzazione della/e riunione/i in cui definire le tre proposte di traccia</a:t>
            </a:r>
            <a:r>
              <a:rPr lang="it-IT" dirty="0">
                <a:solidFill>
                  <a:schemeClr val="tx1"/>
                </a:solidFill>
                <a:latin typeface="+mn-lt"/>
                <a:cs typeface="Arial"/>
                <a:sym typeface="Arial"/>
              </a:rPr>
              <a:t> e l’eventuale griglia di valutazione comune</a:t>
            </a:r>
          </a:p>
          <a:p>
            <a:pPr marL="28575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tx1"/>
                </a:solidFill>
                <a:latin typeface="+mn-lt"/>
              </a:rPr>
              <a:t>apertura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 della parte di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plico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 telematico contenente la «cornice nazionale generale di riferimento» il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martedì alle 8.30</a:t>
            </a:r>
          </a:p>
          <a:p>
            <a:pPr marL="28575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+mn-lt"/>
              </a:rPr>
              <a:t>le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modalità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di predisposizione 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delle 3 proposte di traccia (articolo 20 comma 5 A e B)</a:t>
            </a:r>
          </a:p>
        </p:txBody>
      </p:sp>
    </p:spTree>
    <p:extLst>
      <p:ext uri="{BB962C8B-B14F-4D97-AF65-F5344CB8AC3E}">
        <p14:creationId xmlns:p14="http://schemas.microsoft.com/office/powerpoint/2010/main" val="713061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47194" y="474176"/>
            <a:ext cx="6529034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Nuovi professionali – seconda prova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011233"/>
            <a:ext cx="6322178" cy="3370951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400"/>
              </a:spcAft>
              <a:buClrTx/>
              <a:buSzTx/>
            </a:pPr>
            <a:r>
              <a:rPr lang="it-IT" dirty="0">
                <a:solidFill>
                  <a:schemeClr val="tx1"/>
                </a:solidFill>
                <a:latin typeface="+mn-lt"/>
                <a:cs typeface="Arial"/>
                <a:sym typeface="Arial"/>
              </a:rPr>
              <a:t>Le tematiche da evidenziare:</a:t>
            </a:r>
          </a:p>
          <a:p>
            <a:pPr algn="just">
              <a:spcBef>
                <a:spcPts val="0"/>
              </a:spcBef>
              <a:spcAft>
                <a:spcPts val="400"/>
              </a:spcAft>
              <a:buClrTx/>
              <a:buSzTx/>
            </a:pPr>
            <a:endParaRPr lang="it-IT" dirty="0">
              <a:solidFill>
                <a:schemeClr val="tx1"/>
              </a:solidFill>
              <a:latin typeface="+mn-lt"/>
              <a:cs typeface="Arial"/>
              <a:sym typeface="Arial"/>
            </a:endParaRPr>
          </a:p>
          <a:p>
            <a:pPr marL="28575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+mn-lt"/>
              </a:rPr>
              <a:t>la definizione della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durata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 (compreso l’orario di inizio), l’eventuale prosecuzione con la parte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laboratoriale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 il giorno successivo, la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griglia di valutazione 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comune per la modalità B</a:t>
            </a:r>
          </a:p>
          <a:p>
            <a:pPr marL="28575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+mn-lt"/>
              </a:rPr>
              <a:t>la gestione di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eventuali incompatibilità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 tra classi parallele</a:t>
            </a:r>
          </a:p>
          <a:p>
            <a:pPr algn="just">
              <a:spcBef>
                <a:spcPts val="0"/>
              </a:spcBef>
              <a:spcAft>
                <a:spcPts val="400"/>
              </a:spcAft>
              <a:buClrTx/>
              <a:buSzTx/>
            </a:pPr>
            <a:endParaRPr lang="it-IT" sz="140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  <a:buClrTx/>
              <a:buSzTx/>
            </a:pPr>
            <a:r>
              <a:rPr lang="it-IT" dirty="0">
                <a:solidFill>
                  <a:schemeClr val="tx1"/>
                </a:solidFill>
                <a:latin typeface="+mn-lt"/>
              </a:rPr>
              <a:t>NB: ricordare che nell’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Istruzione degli adulti 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la seconda prova dei professionali segue invece ancora la struttura già utilizzata nel 2019 </a:t>
            </a:r>
            <a:endParaRPr lang="it-IT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3380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113123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Correzione e valutazione prove scritte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962891"/>
            <a:ext cx="6183313" cy="3517669"/>
          </a:xfrm>
        </p:spPr>
        <p:txBody>
          <a:bodyPr/>
          <a:lstStyle/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i="1" dirty="0">
                <a:solidFill>
                  <a:srgbClr val="000000"/>
                </a:solidFill>
                <a:latin typeface="Arial"/>
              </a:rPr>
              <a:t>Le commissioni possono procedere alla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correzione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 delle prove scritte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operando per aree disciplinari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.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Articolo 21 c. 4.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0000"/>
                </a:solidFill>
                <a:latin typeface="Arial"/>
              </a:rPr>
              <a:t>Nei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Quadri di riferimento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sono presenti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Griglie di valutazione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con indicatori; ad ogni indicatore è assegnato un punteggio massimo. L’uso di griglie per la valutazione è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obbligatorio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0000"/>
                </a:solidFill>
                <a:latin typeface="Arial"/>
              </a:rPr>
              <a:t>La commissione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deve declinare gli indicatori in descrittori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costruendo gli strumenti di valutazione delle prove.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0000"/>
                </a:solidFill>
                <a:latin typeface="Arial"/>
              </a:rPr>
              <a:t>È opportuno ricordare che, nella declinazione dei descrittori, non ci si può limitare all’uso di termini come «insufficiente», «discreto», «ottimo» e simili.</a:t>
            </a:r>
          </a:p>
        </p:txBody>
      </p:sp>
    </p:spTree>
    <p:extLst>
      <p:ext uri="{BB962C8B-B14F-4D97-AF65-F5344CB8AC3E}">
        <p14:creationId xmlns:p14="http://schemas.microsoft.com/office/powerpoint/2010/main" val="1734135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C292BC0-9401-4718-C7E8-CA5CC0AE2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270" y="0"/>
            <a:ext cx="7855526" cy="514350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78C78A8-33C8-D63A-01F2-D31FF9A15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08" y="215681"/>
            <a:ext cx="1878999" cy="863028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5A46AC0A-A780-69AE-8360-38C2AB5A87A0}"/>
              </a:ext>
            </a:extLst>
          </p:cNvPr>
          <p:cNvSpPr/>
          <p:nvPr/>
        </p:nvSpPr>
        <p:spPr>
          <a:xfrm>
            <a:off x="360488" y="1162727"/>
            <a:ext cx="360948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600" b="1" dirty="0">
                <a:solidFill>
                  <a:srgbClr val="00B0F0"/>
                </a:solidFill>
              </a:rPr>
              <a:t>Esami di Stato –</a:t>
            </a:r>
            <a:r>
              <a:rPr lang="it-IT" sz="2600" b="1" dirty="0" err="1">
                <a:solidFill>
                  <a:srgbClr val="00B0F0"/>
                </a:solidFill>
              </a:rPr>
              <a:t>EsaBac</a:t>
            </a:r>
            <a:r>
              <a:rPr lang="it-IT" sz="2600" b="1" dirty="0">
                <a:solidFill>
                  <a:srgbClr val="00B0F0"/>
                </a:solidFill>
              </a:rPr>
              <a:t>, </a:t>
            </a:r>
          </a:p>
          <a:p>
            <a:pPr lvl="0" algn="ctr"/>
            <a:r>
              <a:rPr lang="it-IT" sz="2600" b="1" dirty="0" err="1">
                <a:solidFill>
                  <a:srgbClr val="00B0F0"/>
                </a:solidFill>
              </a:rPr>
              <a:t>EsaBac</a:t>
            </a:r>
            <a:r>
              <a:rPr lang="it-IT" sz="2600" b="1" dirty="0">
                <a:solidFill>
                  <a:srgbClr val="00B0F0"/>
                </a:solidFill>
              </a:rPr>
              <a:t> techno, </a:t>
            </a:r>
          </a:p>
          <a:p>
            <a:pPr lvl="0" algn="ctr"/>
            <a:r>
              <a:rPr lang="it-IT" sz="2600" b="1" dirty="0">
                <a:solidFill>
                  <a:srgbClr val="00B0F0"/>
                </a:solidFill>
              </a:rPr>
              <a:t>liceo classico europeo, sezioni a opzione internazionale, sperimentazioni </a:t>
            </a:r>
          </a:p>
        </p:txBody>
      </p:sp>
      <p:sp>
        <p:nvSpPr>
          <p:cNvPr id="5" name="Shape 65">
            <a:extLst>
              <a:ext uri="{FF2B5EF4-FFF2-40B4-BE49-F238E27FC236}">
                <a16:creationId xmlns:a16="http://schemas.microsoft.com/office/drawing/2014/main" id="{45FFBA57-C976-4FB9-1F20-FF8772999E7F}"/>
              </a:ext>
            </a:extLst>
          </p:cNvPr>
          <p:cNvSpPr txBox="1">
            <a:spLocks/>
          </p:cNvSpPr>
          <p:nvPr/>
        </p:nvSpPr>
        <p:spPr>
          <a:xfrm>
            <a:off x="74256" y="2539407"/>
            <a:ext cx="4345343" cy="119401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endParaRPr lang="en" sz="2400" b="1" dirty="0">
              <a:solidFill>
                <a:schemeClr val="accent1">
                  <a:lumMod val="75000"/>
                </a:schemeClr>
              </a:solidFill>
              <a:latin typeface="+mj-lt"/>
              <a:ea typeface="Karla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94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653958" y="474177"/>
            <a:ext cx="5649913" cy="440224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2022/2023 - </a:t>
            </a:r>
            <a:r>
              <a:rPr lang="it-IT" sz="2000" dirty="0" err="1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EsaBac</a:t>
            </a:r>
            <a:endParaRPr lang="it-IT" sz="2000" dirty="0">
              <a:solidFill>
                <a:srgbClr val="00B0F0"/>
              </a:solidFill>
              <a:latin typeface="+mj-lt"/>
              <a:cs typeface="Arial"/>
              <a:sym typeface="Arial"/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914401"/>
            <a:ext cx="6183313" cy="3566160"/>
          </a:xfrm>
        </p:spPr>
        <p:txBody>
          <a:bodyPr/>
          <a:lstStyle/>
          <a:p>
            <a:pPr lvl="0" algn="just">
              <a:spcBef>
                <a:spcPts val="0"/>
              </a:spcBef>
              <a:buClrTx/>
              <a:buSzTx/>
            </a:pPr>
            <a:r>
              <a:rPr lang="it-IT" sz="2000" b="1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Valutazione prove per rilascio </a:t>
            </a:r>
            <a:r>
              <a:rPr lang="it-IT" sz="2000" b="1" dirty="0" err="1">
                <a:solidFill>
                  <a:srgbClr val="00B0F0"/>
                </a:solidFill>
                <a:latin typeface="Arial"/>
                <a:cs typeface="Arial"/>
                <a:sym typeface="Arial"/>
              </a:rPr>
              <a:t>Baccalauréat</a:t>
            </a:r>
            <a:endParaRPr lang="it-IT" sz="2000" b="1" dirty="0">
              <a:solidFill>
                <a:srgbClr val="00B0F0"/>
              </a:solidFill>
              <a:latin typeface="Arial"/>
              <a:cs typeface="Arial"/>
              <a:sym typeface="Arial"/>
            </a:endParaRPr>
          </a:p>
          <a:p>
            <a:pPr marL="285750" indent="-28575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tx1"/>
                </a:solidFill>
                <a:latin typeface="Arial"/>
                <a:cs typeface="Arial"/>
              </a:rPr>
              <a:t>3 prove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: prova scritta di lingua e letteratura francese, prova scritta di storia, e prova orale di lingua e letteratura francese </a:t>
            </a:r>
          </a:p>
          <a:p>
            <a:pPr marL="285750" indent="-28575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punteggio in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</a:rPr>
              <a:t>ventesimi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, minimo per il superamento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</a:rPr>
              <a:t>12/20</a:t>
            </a:r>
          </a:p>
          <a:p>
            <a:pPr marL="285750" indent="-28575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punteggio della prova di lingua e letteratura francese = 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</a:rPr>
              <a:t>media aritmetica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 dei punteggi attribuiti in ventesimi alla singola prova scritta e alla prova orale della medesima disciplina</a:t>
            </a:r>
          </a:p>
          <a:p>
            <a:pPr marL="285750" indent="-28575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punteggio globale della parte specifica dell’esame </a:t>
            </a:r>
            <a:r>
              <a:rPr lang="it-IT" dirty="0" err="1">
                <a:solidFill>
                  <a:schemeClr val="tx1"/>
                </a:solidFill>
                <a:latin typeface="Arial"/>
                <a:cs typeface="Arial"/>
              </a:rPr>
              <a:t>EsaBac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 =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</a:rPr>
              <a:t>media aritmetica 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dei voti [</a:t>
            </a:r>
            <a:r>
              <a:rPr lang="it-IT" i="1" dirty="0">
                <a:solidFill>
                  <a:schemeClr val="tx1"/>
                </a:solidFill>
                <a:latin typeface="Arial"/>
                <a:cs typeface="Arial"/>
              </a:rPr>
              <a:t>delle due discipline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899427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653958" y="474177"/>
            <a:ext cx="5649913" cy="440224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2022/2023 - </a:t>
            </a:r>
            <a:r>
              <a:rPr lang="it-IT" sz="2000" dirty="0" err="1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EsaBac</a:t>
            </a:r>
            <a:endParaRPr lang="it-IT" sz="2000" dirty="0">
              <a:solidFill>
                <a:srgbClr val="00B0F0"/>
              </a:solidFill>
              <a:latin typeface="+mj-lt"/>
              <a:cs typeface="Arial"/>
              <a:sym typeface="Arial"/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914401"/>
            <a:ext cx="6183313" cy="3566160"/>
          </a:xfrm>
        </p:spPr>
        <p:txBody>
          <a:bodyPr/>
          <a:lstStyle/>
          <a:p>
            <a:pPr lvl="0" algn="just">
              <a:spcBef>
                <a:spcPts val="0"/>
              </a:spcBef>
              <a:buClrTx/>
              <a:buSzTx/>
            </a:pPr>
            <a:r>
              <a:rPr lang="it-IT" sz="2000" b="1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Valutazione prove ai fini dell’esame di Stato</a:t>
            </a:r>
          </a:p>
          <a:p>
            <a:pPr marL="285750" lvl="0" indent="-28575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valutazione della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terza prova scritta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in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ventesimi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= media aritmetica dei voti assegnati alla prova scritta di lingua e letteratura francese e alla prova scritta di storia</a:t>
            </a:r>
          </a:p>
          <a:p>
            <a:pPr marL="285750" lvl="0" indent="-28575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tale valutazione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va ricondotta nell’ambito dei punti previsti per la seconda prova scritta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dell’esame di Stato: la Commissione,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attribuito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in modo autonomo il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punteggio alla seconda e alla terza prova scritta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determina la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media aritmetica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dei punti, che costituisce il punteggio complessivo da assegnare alla seconda prova scritta</a:t>
            </a:r>
          </a:p>
          <a:p>
            <a:pPr marL="285750" lvl="0" indent="-28575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la valutazione della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prova orale 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di lingua e letteratura francese va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ricondotta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nell’ambito dei punti previsti per il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colloquio</a:t>
            </a:r>
          </a:p>
          <a:p>
            <a:pPr lvl="0" algn="just">
              <a:spcBef>
                <a:spcPts val="0"/>
              </a:spcBef>
              <a:buClrTx/>
              <a:buSzTx/>
            </a:pPr>
            <a:endParaRPr lang="it-IT" sz="1200" b="1" dirty="0">
              <a:solidFill>
                <a:srgbClr val="00B0F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2271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653958" y="474177"/>
            <a:ext cx="5649913" cy="440224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2022/2023 - </a:t>
            </a:r>
            <a:r>
              <a:rPr lang="it-IT" sz="2000" dirty="0" err="1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EsaBac</a:t>
            </a:r>
            <a:endParaRPr lang="it-IT" sz="2000" dirty="0">
              <a:solidFill>
                <a:srgbClr val="00B0F0"/>
              </a:solidFill>
              <a:latin typeface="+mj-lt"/>
              <a:cs typeface="Arial"/>
              <a:sym typeface="Arial"/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914401"/>
            <a:ext cx="6183313" cy="3566160"/>
          </a:xfrm>
        </p:spPr>
        <p:txBody>
          <a:bodyPr/>
          <a:lstStyle/>
          <a:p>
            <a:pPr lvl="0" algn="just">
              <a:spcBef>
                <a:spcPts val="0"/>
              </a:spcBef>
              <a:buClrTx/>
              <a:buSzTx/>
            </a:pPr>
            <a:r>
              <a:rPr lang="it-IT" sz="2000" b="1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Eventuale rideterminazione del punteggio</a:t>
            </a:r>
          </a:p>
          <a:p>
            <a:pPr marL="285750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Nel caso in cui il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punteggio globale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della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parte specifica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dell’esame </a:t>
            </a:r>
            <a:r>
              <a:rPr lang="it-IT" sz="1400" dirty="0" err="1">
                <a:solidFill>
                  <a:schemeClr val="tx1"/>
                </a:solidFill>
                <a:latin typeface="Arial"/>
                <a:cs typeface="Arial"/>
                <a:sym typeface="Arial"/>
              </a:rPr>
              <a:t>EsaBac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sia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inferiore a 12/20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ai fini della determinazione del punteggio della seconda prova scritta,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non si tiene conto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dei risultati conseguiti dai candidati nella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terza prova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scritta </a:t>
            </a:r>
          </a:p>
          <a:p>
            <a:pPr marL="285750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Analogamente, nel caso in cui il candidato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non superi l’esame di Stato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 quanto ai fini dell’esito si sia tenuto conto dei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risultati della terza prova scritta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risultati che, se non considerati, comportano il superamento dell’esame di Stato, la commissione/classe, all’atto degli adempimenti finali,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ridetermina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il punteggio della seconda prova scritta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senza tenere conto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dei risultati della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terza prova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scritta </a:t>
            </a:r>
          </a:p>
          <a:p>
            <a:pPr marL="285750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 questi casi la commissione/classe, all’atto degli adempimenti finali,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ridetermina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in tal senso il punteggio da attribuire alla seconda prova scritta e il punteggio finale (e il candidato non consegue il </a:t>
            </a:r>
            <a:r>
              <a:rPr lang="it-IT" sz="1400" dirty="0" err="1">
                <a:solidFill>
                  <a:schemeClr val="tx1"/>
                </a:solidFill>
                <a:latin typeface="Arial"/>
                <a:cs typeface="Arial"/>
                <a:sym typeface="Arial"/>
              </a:rPr>
              <a:t>Baccalaureat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107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653958" y="474177"/>
            <a:ext cx="5649913" cy="440224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 – </a:t>
            </a:r>
            <a:r>
              <a:rPr lang="it-IT" sz="2000" dirty="0" err="1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EsaBac</a:t>
            </a: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 </a:t>
            </a:r>
            <a:r>
              <a:rPr lang="it-IT" sz="2000" i="1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techno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914401"/>
            <a:ext cx="6183313" cy="3566160"/>
          </a:xfrm>
        </p:spPr>
        <p:txBody>
          <a:bodyPr/>
          <a:lstStyle/>
          <a:p>
            <a:pPr lvl="0" algn="just">
              <a:spcBef>
                <a:spcPts val="0"/>
              </a:spcBef>
              <a:buClrTx/>
              <a:buSzTx/>
            </a:pPr>
            <a:r>
              <a:rPr lang="it-IT" sz="2000" b="1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Valutazione prove per rilascio </a:t>
            </a:r>
            <a:r>
              <a:rPr lang="it-IT" sz="2000" b="1" dirty="0" err="1">
                <a:solidFill>
                  <a:srgbClr val="00B0F0"/>
                </a:solidFill>
                <a:latin typeface="Arial"/>
                <a:cs typeface="Arial"/>
                <a:sym typeface="Arial"/>
              </a:rPr>
              <a:t>Baccalauréat</a:t>
            </a:r>
            <a:r>
              <a:rPr lang="it-IT" sz="2000" b="1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 tecnologico</a:t>
            </a:r>
          </a:p>
          <a:p>
            <a:pPr marL="28575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tx1"/>
                </a:solidFill>
                <a:latin typeface="+mn-lt"/>
              </a:rPr>
              <a:t>3 prove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: prova scritta di lingua cultura e comunicazione francese, prova orale di lingua cultura e comunicazione francese, prova orale di storia veicolata in francese. </a:t>
            </a:r>
          </a:p>
          <a:p>
            <a:pPr marL="28575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+mn-lt"/>
              </a:rPr>
              <a:t>punteggio in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ventesimi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, minimo per il superamento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12/20</a:t>
            </a:r>
          </a:p>
          <a:p>
            <a:pPr marL="28575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+mn-lt"/>
              </a:rPr>
              <a:t>punteggio della prova di lingua cultura e comunicazione francese = 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media aritmetica 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dei punteggi attribuiti in ventesimi alla prova scritta e alla prova orale della medesima disciplina</a:t>
            </a:r>
          </a:p>
          <a:p>
            <a:pPr marL="28575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+mn-lt"/>
              </a:rPr>
              <a:t>punteggio globale della parte specifica dell’esame </a:t>
            </a:r>
            <a:r>
              <a:rPr lang="it-IT" dirty="0" err="1">
                <a:solidFill>
                  <a:schemeClr val="tx1"/>
                </a:solidFill>
                <a:latin typeface="+mn-lt"/>
              </a:rPr>
              <a:t>EsaBac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 techno = 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media aritmetica 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dei voti nelle prove specifiche relative alle due discipline</a:t>
            </a:r>
          </a:p>
        </p:txBody>
      </p:sp>
    </p:spTree>
    <p:extLst>
      <p:ext uri="{BB962C8B-B14F-4D97-AF65-F5344CB8AC3E}">
        <p14:creationId xmlns:p14="http://schemas.microsoft.com/office/powerpoint/2010/main" val="4031824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653958" y="474177"/>
            <a:ext cx="5649913" cy="440224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 – </a:t>
            </a:r>
            <a:r>
              <a:rPr lang="it-IT" sz="2000" dirty="0" err="1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EsaBac</a:t>
            </a: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 </a:t>
            </a:r>
            <a:r>
              <a:rPr lang="it-IT" sz="2000" i="1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techno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914401"/>
            <a:ext cx="6183313" cy="3566160"/>
          </a:xfrm>
        </p:spPr>
        <p:txBody>
          <a:bodyPr/>
          <a:lstStyle/>
          <a:p>
            <a:pPr lvl="0" algn="just">
              <a:spcBef>
                <a:spcPts val="0"/>
              </a:spcBef>
              <a:buClrTx/>
              <a:buSzTx/>
            </a:pPr>
            <a:r>
              <a:rPr lang="it-IT" sz="2000" b="1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Valutazione prove ai fini dell’esame di Stato</a:t>
            </a:r>
          </a:p>
          <a:p>
            <a:pPr lvl="0" algn="just">
              <a:buClrTx/>
              <a:buSzTx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valutazione delle prove in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ventesimi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</a:t>
            </a:r>
          </a:p>
          <a:p>
            <a:pPr lvl="0" algn="just">
              <a:buClrTx/>
              <a:buSzTx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tale valutazione della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terza prova scritta di lingua, cultura e comunicazione francese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va ricondotta nell’ambito dei punti previsti per la seconda prova scritta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dell’esame di Stato: la Commissione,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attribuito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in modo autonomo il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punteggio alla seconda e alla terza prova scritta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determina la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media aritmetica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dei punti, che costituisce il punteggio complessivo da assegnare alla seconda prova scritta</a:t>
            </a:r>
          </a:p>
          <a:p>
            <a:pPr lvl="0" algn="just">
              <a:buClrTx/>
              <a:buSzTx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la valutazione della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prova orale 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di lingua, cultura e comunicazione francese e della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prova orale 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di storia va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ricondotta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nell’ambito dei punti previsti per il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colloquio</a:t>
            </a:r>
          </a:p>
          <a:p>
            <a:pPr lvl="0" algn="just">
              <a:spcBef>
                <a:spcPts val="0"/>
              </a:spcBef>
              <a:buClrTx/>
              <a:buSzTx/>
            </a:pPr>
            <a:endParaRPr lang="it-IT" sz="1200" b="1" dirty="0">
              <a:solidFill>
                <a:srgbClr val="00B0F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4040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653958" y="474177"/>
            <a:ext cx="5649913" cy="440224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 – </a:t>
            </a:r>
            <a:r>
              <a:rPr lang="it-IT" sz="2000" dirty="0" err="1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EsaBac</a:t>
            </a: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 </a:t>
            </a:r>
            <a:r>
              <a:rPr lang="it-IT" sz="2000" i="1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techno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914401"/>
            <a:ext cx="6183313" cy="3566160"/>
          </a:xfrm>
        </p:spPr>
        <p:txBody>
          <a:bodyPr/>
          <a:lstStyle/>
          <a:p>
            <a:pPr lvl="0" algn="just">
              <a:spcBef>
                <a:spcPts val="0"/>
              </a:spcBef>
              <a:buClrTx/>
              <a:buSzTx/>
            </a:pPr>
            <a:r>
              <a:rPr lang="it-IT" sz="2000" b="1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Eventuale rideterminazione del punteggio</a:t>
            </a:r>
          </a:p>
          <a:p>
            <a:pPr marL="285750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Nel caso in cui il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punteggio globale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della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parte specifica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dell’esame </a:t>
            </a:r>
            <a:r>
              <a:rPr lang="it-IT" sz="1400" dirty="0" err="1">
                <a:solidFill>
                  <a:schemeClr val="tx1"/>
                </a:solidFill>
                <a:latin typeface="Arial"/>
                <a:cs typeface="Arial"/>
                <a:sym typeface="Arial"/>
              </a:rPr>
              <a:t>EsaBac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</a:t>
            </a:r>
            <a:r>
              <a:rPr lang="it-IT" sz="14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techno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sia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inferiore a 12/20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ai fini della determinazione del punteggio della seconda prova scritta,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non si tiene conto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dei risultati conseguiti dai candidati nella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terza prova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scritta </a:t>
            </a:r>
          </a:p>
          <a:p>
            <a:pPr marL="285750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Analogamente, nel caso in cui il candidato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non superi l’esame di Stato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 quanto ai fini dell’esito si sia tenuto conto dei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risultati della terza prova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scritta, risultati che, se non considerati, comportano il superamento dell’esame di Stato, la commissione/classe, all’atto degli adempimenti finali,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ridetermina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il punteggio della seconda prova scritta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senza tenere conto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dei risultati della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terza prova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scritta </a:t>
            </a:r>
          </a:p>
          <a:p>
            <a:pPr marL="285750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 questi casi la commissione/classe, all’atto degli adempimenti finali,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ridetermina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in tal senso il punteggio da attribuire alla seconda prova scritta e il punteggio finale (e il candidato non consegue il </a:t>
            </a:r>
            <a:r>
              <a:rPr lang="it-IT" sz="1400" dirty="0" err="1">
                <a:solidFill>
                  <a:schemeClr val="tx1"/>
                </a:solidFill>
                <a:latin typeface="Arial"/>
                <a:cs typeface="Arial"/>
                <a:sym typeface="Arial"/>
              </a:rPr>
              <a:t>Baccalaureat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364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C292BC0-9401-4718-C7E8-CA5CC0AE2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270" y="0"/>
            <a:ext cx="7855526" cy="514350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78C78A8-33C8-D63A-01F2-D31FF9A15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08" y="215681"/>
            <a:ext cx="1878999" cy="863028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5A46AC0A-A780-69AE-8360-38C2AB5A87A0}"/>
              </a:ext>
            </a:extLst>
          </p:cNvPr>
          <p:cNvSpPr/>
          <p:nvPr/>
        </p:nvSpPr>
        <p:spPr>
          <a:xfrm>
            <a:off x="360488" y="1162727"/>
            <a:ext cx="360948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600" b="1" dirty="0">
                <a:solidFill>
                  <a:srgbClr val="00B0F0"/>
                </a:solidFill>
              </a:rPr>
              <a:t>Aspetti di novità nell’OM 45/2023 –</a:t>
            </a:r>
          </a:p>
          <a:p>
            <a:pPr lvl="0" algn="ctr"/>
            <a:r>
              <a:rPr lang="it-IT" sz="2600" b="1" dirty="0">
                <a:solidFill>
                  <a:srgbClr val="00B0F0"/>
                </a:solidFill>
              </a:rPr>
              <a:t> formazione dei presidenti di commissione</a:t>
            </a:r>
          </a:p>
        </p:txBody>
      </p:sp>
      <p:sp>
        <p:nvSpPr>
          <p:cNvPr id="5" name="Shape 65">
            <a:extLst>
              <a:ext uri="{FF2B5EF4-FFF2-40B4-BE49-F238E27FC236}">
                <a16:creationId xmlns:a16="http://schemas.microsoft.com/office/drawing/2014/main" id="{45FFBA57-C976-4FB9-1F20-FF8772999E7F}"/>
              </a:ext>
            </a:extLst>
          </p:cNvPr>
          <p:cNvSpPr txBox="1">
            <a:spLocks/>
          </p:cNvSpPr>
          <p:nvPr/>
        </p:nvSpPr>
        <p:spPr>
          <a:xfrm>
            <a:off x="74256" y="2539407"/>
            <a:ext cx="4345343" cy="119401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endParaRPr lang="en" sz="2400" b="1" dirty="0">
              <a:solidFill>
                <a:schemeClr val="accent1">
                  <a:lumMod val="75000"/>
                </a:schemeClr>
              </a:solidFill>
              <a:latin typeface="+mj-lt"/>
              <a:ea typeface="Karla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837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242455" y="474177"/>
            <a:ext cx="6283035" cy="440224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 – </a:t>
            </a:r>
          </a:p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liceo classico europeo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529267" y="1323109"/>
            <a:ext cx="6183313" cy="2930236"/>
          </a:xfrm>
        </p:spPr>
        <p:txBody>
          <a:bodyPr/>
          <a:lstStyle/>
          <a:p>
            <a:pPr marL="285750" lvl="0" indent="-28575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La seconda prova scritta riguarda la disciplina “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lingua e letteratura classica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”</a:t>
            </a:r>
          </a:p>
          <a:p>
            <a:pPr marL="285750" lvl="0" indent="-28575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Sono proposti ai candidati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due brevi brani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uno in greco e uno in latino, omogenei per argomento e per genere letterario, unitamente ad una sintesi del loro contenuto in italiano e ad un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questionario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di comprensione e comparazione. I candidati debbono fornire la traduzione di uno dei due testi, a loro scelta, e le risposte al questionario</a:t>
            </a:r>
          </a:p>
          <a:p>
            <a:pPr marL="285750" lvl="0" indent="-285750" algn="just"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Nel liceo classico europeo – sezione a opzione internazionale tedesca, l’esame di Stato si svolge secondo le disposizioni di cui all’annuale decreto ministeriale relativo all’esame di Stato nelle sezioni a opzione internazionale tedesca. La seconda prova scritta riguarda la disciplina “lingua e letteratura classica”</a:t>
            </a:r>
          </a:p>
        </p:txBody>
      </p:sp>
    </p:spTree>
    <p:extLst>
      <p:ext uri="{BB962C8B-B14F-4D97-AF65-F5344CB8AC3E}">
        <p14:creationId xmlns:p14="http://schemas.microsoft.com/office/powerpoint/2010/main" val="1991446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900545" y="474177"/>
            <a:ext cx="5624945" cy="440224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 – sezioni a opzione internazionale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26248" y="1316184"/>
            <a:ext cx="6183313" cy="3207325"/>
          </a:xfrm>
        </p:spPr>
        <p:txBody>
          <a:bodyPr/>
          <a:lstStyle/>
          <a:p>
            <a:pPr marL="285750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Nelle commissioni è assicurata la presenza del commissario di lingua e letteratura straniera (spagnolo, tedesco, cinese) e del commissario della disciplina veicolata nella lingua straniera</a:t>
            </a:r>
          </a:p>
          <a:p>
            <a:pPr marL="285750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È prevista una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terza prova scritta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nella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lingua straniera dell’opzione </a:t>
            </a:r>
          </a:p>
          <a:p>
            <a:pPr marL="285750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La valutazione della terza prova scritta va ricondotta nell’ambito dei punti previsti per la seconda prova</a:t>
            </a:r>
          </a:p>
          <a:p>
            <a:pPr marL="285750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La commissione/classe, attribuito il punteggio in modo autonomo per seconda prova e la terza prova, determina la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media dei punti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che costituisce il punteggio da attribuire al complesso delle due prove</a:t>
            </a:r>
          </a:p>
          <a:p>
            <a:pPr marL="285750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Nell’ambito del colloquio sono previsti accertamenti / domande / discussione di argomenti in relazione alle discipline veicolate in lingua straniera, secondo quanto specificato nei singoli decreti</a:t>
            </a:r>
          </a:p>
        </p:txBody>
      </p:sp>
    </p:spTree>
    <p:extLst>
      <p:ext uri="{BB962C8B-B14F-4D97-AF65-F5344CB8AC3E}">
        <p14:creationId xmlns:p14="http://schemas.microsoft.com/office/powerpoint/2010/main" val="3262714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900545" y="474177"/>
            <a:ext cx="5624945" cy="440224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Sezioni a opzione internazionale spagnola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26248" y="1316184"/>
            <a:ext cx="6183313" cy="3207325"/>
          </a:xfrm>
        </p:spPr>
        <p:txBody>
          <a:bodyPr/>
          <a:lstStyle/>
          <a:p>
            <a:pPr lvl="0" algn="just">
              <a:spcBef>
                <a:spcPts val="600"/>
              </a:spcBef>
              <a:buClrTx/>
              <a:buSzTx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 partire dal presente anno scolastico 2022-2023, gli alunni delle Sezioni Internazionali spagnole, comprese quelle attive in Italia, non dovranno più ricorrere alla procedura di omologazione al titolo accademico spagnolo, come fino ad ora, bensì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avranno il diritto di ottenere direttamente il titolo spagnolo di </a:t>
            </a:r>
            <a:r>
              <a:rPr lang="it-IT" sz="1400" b="1" i="1" dirty="0" err="1">
                <a:solidFill>
                  <a:schemeClr val="tx1"/>
                </a:solidFill>
                <a:latin typeface="Arial"/>
                <a:cs typeface="Arial"/>
                <a:sym typeface="Arial"/>
              </a:rPr>
              <a:t>Título</a:t>
            </a:r>
            <a:r>
              <a:rPr lang="it-IT" sz="1400" b="1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de </a:t>
            </a:r>
            <a:r>
              <a:rPr lang="it-IT" sz="1400" b="1" i="1" dirty="0" err="1">
                <a:solidFill>
                  <a:schemeClr val="tx1"/>
                </a:solidFill>
                <a:latin typeface="Arial"/>
                <a:cs typeface="Arial"/>
                <a:sym typeface="Arial"/>
              </a:rPr>
              <a:t>Bachiller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1274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C292BC0-9401-4718-C7E8-CA5CC0AE2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270" y="0"/>
            <a:ext cx="7855526" cy="514350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78C78A8-33C8-D63A-01F2-D31FF9A15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08" y="215681"/>
            <a:ext cx="1878999" cy="863028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5A46AC0A-A780-69AE-8360-38C2AB5A87A0}"/>
              </a:ext>
            </a:extLst>
          </p:cNvPr>
          <p:cNvSpPr/>
          <p:nvPr/>
        </p:nvSpPr>
        <p:spPr>
          <a:xfrm>
            <a:off x="360488" y="1162727"/>
            <a:ext cx="360948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600" b="1" dirty="0">
                <a:solidFill>
                  <a:srgbClr val="00B0F0"/>
                </a:solidFill>
              </a:rPr>
              <a:t>La sezione delle Domande e risposte nell’area del sito dedicata agli esami</a:t>
            </a:r>
          </a:p>
        </p:txBody>
      </p:sp>
      <p:sp>
        <p:nvSpPr>
          <p:cNvPr id="5" name="Shape 65">
            <a:extLst>
              <a:ext uri="{FF2B5EF4-FFF2-40B4-BE49-F238E27FC236}">
                <a16:creationId xmlns:a16="http://schemas.microsoft.com/office/drawing/2014/main" id="{45FFBA57-C976-4FB9-1F20-FF8772999E7F}"/>
              </a:ext>
            </a:extLst>
          </p:cNvPr>
          <p:cNvSpPr txBox="1">
            <a:spLocks/>
          </p:cNvSpPr>
          <p:nvPr/>
        </p:nvSpPr>
        <p:spPr>
          <a:xfrm>
            <a:off x="74256" y="2539407"/>
            <a:ext cx="4345343" cy="119401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endParaRPr lang="en" sz="2400" b="1" dirty="0">
              <a:solidFill>
                <a:schemeClr val="accent1">
                  <a:lumMod val="75000"/>
                </a:schemeClr>
              </a:solidFill>
              <a:latin typeface="+mj-lt"/>
              <a:ea typeface="Karla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85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900545" y="474177"/>
            <a:ext cx="5624945" cy="440224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La sezione Domande e risposte 1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21360" y="1170711"/>
            <a:ext cx="6183313" cy="3207325"/>
          </a:xfrm>
        </p:spPr>
        <p:txBody>
          <a:bodyPr/>
          <a:lstStyle/>
          <a:p>
            <a:pPr lvl="0" algn="just">
              <a:spcBef>
                <a:spcPts val="600"/>
              </a:spcBef>
              <a:buClrTx/>
              <a:buSzTx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Nell’ambito delle iniziative di formazione, è opportuno invitare alla lettura di questa sezione, che contiene una serie di chiarimenti e approfondimenti su aspetti dell’esame:</a:t>
            </a:r>
          </a:p>
          <a:p>
            <a:pPr marL="285750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Colloquio - il docente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CLIL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deve essere commissario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interno</a:t>
            </a:r>
          </a:p>
          <a:p>
            <a:pPr marL="285750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Correzione e valutazione - correzione per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aree disciplinari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: Le commissioni/classi, nelle more della revisione del decreto relativo alla “Costituzione delle aree disciplinari …”, faranno riferimento al Decreto Ministeriale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n. 319/2015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. Per gli istituti professionali di nuovo ordinamento, non inclusi nel suddetto decreto, le commissioni faranno riferimento alla suddivisione delle discipline degli istituti professionali di previgente ordinamento, procedendo per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analogia</a:t>
            </a:r>
          </a:p>
          <a:p>
            <a:pPr marL="285750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Istruzione degli adulti - ci sono indicazioni su particolari casi di attribuzione del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credito</a:t>
            </a:r>
          </a:p>
        </p:txBody>
      </p:sp>
    </p:spTree>
    <p:extLst>
      <p:ext uri="{BB962C8B-B14F-4D97-AF65-F5344CB8AC3E}">
        <p14:creationId xmlns:p14="http://schemas.microsoft.com/office/powerpoint/2010/main" val="1607401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900545" y="474177"/>
            <a:ext cx="5624945" cy="440224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La sezione Domande e risposte 2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21360" y="1191493"/>
            <a:ext cx="6183313" cy="3207325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Seconda prova -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orario d’inizio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(ore 8:30 in tutti i casi, salvo che, per i soli professionali di nuovo ordinamento, la commissione/classe, nel definire la durata della prova, non abbia deliberato un orario di inizio diverso),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applicativi in cloud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utilizzo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computer dei candidati</a:t>
            </a:r>
          </a:p>
          <a:p>
            <a:pPr marL="285750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Seconda prova negli istituti professionali di nuovo ordinamento (sezione completamente nuova):</a:t>
            </a:r>
          </a:p>
          <a:p>
            <a:pPr marL="803275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il docente di lingua straniera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non partecipa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all’elaborazione delle proposte di traccia</a:t>
            </a:r>
          </a:p>
          <a:p>
            <a:pPr marL="803275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l’eventuale commissario esterno titolare di insegnamento di Area di indirizzo che concorre al conseguimento delle competenze oggetto della prova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è coinvolto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nella predisposizione delle proposte di traccia</a:t>
            </a:r>
          </a:p>
        </p:txBody>
      </p:sp>
    </p:spTree>
    <p:extLst>
      <p:ext uri="{BB962C8B-B14F-4D97-AF65-F5344CB8AC3E}">
        <p14:creationId xmlns:p14="http://schemas.microsoft.com/office/powerpoint/2010/main" val="2721827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900545" y="474177"/>
            <a:ext cx="5624945" cy="440224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La sezione Domande e risposte 3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21360" y="1191493"/>
            <a:ext cx="6183313" cy="3207325"/>
          </a:xfrm>
        </p:spPr>
        <p:txBody>
          <a:bodyPr/>
          <a:lstStyle/>
          <a:p>
            <a:pPr marL="285750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Seconda prova negli istituti professionali di nuovo ordinamento (sezione completamente nuova):</a:t>
            </a:r>
          </a:p>
          <a:p>
            <a:pPr marL="803275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per una classe in cui sono presenti due gruppi di studenti che hanno seguito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percorsi formativi diversi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occorrerà predisporre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distinte proposte di traccia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per i due gruppi</a:t>
            </a:r>
          </a:p>
          <a:p>
            <a:pPr marL="803275" lvl="0" indent="-285750" algn="just">
              <a:spcBef>
                <a:spcPts val="6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classi parallele: Con l’espressione “classi parallele” si intendono due o più classi che, nell’ambito dello stesso indirizzo, abbiano seguito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lo stesso percorso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e abbiano avuto, perciò, il medesimo quadro orario. Quando due classi abbiano dunque condiviso lo stesso percorso per profili e competenze formative, là dove uno o più docenti abbiano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approfondito particolari aspetti dell’insegnamento loro affidato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questo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non può essere inteso come motivo di distinzione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sì da procedere a testi distinti e differenziati di seconda prova</a:t>
            </a:r>
          </a:p>
        </p:txBody>
      </p:sp>
    </p:spTree>
    <p:extLst>
      <p:ext uri="{BB962C8B-B14F-4D97-AF65-F5344CB8AC3E}">
        <p14:creationId xmlns:p14="http://schemas.microsoft.com/office/powerpoint/2010/main" val="29168197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C292BC0-9401-4718-C7E8-CA5CC0AE2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270" y="0"/>
            <a:ext cx="7855526" cy="514350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78C78A8-33C8-D63A-01F2-D31FF9A15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08" y="215681"/>
            <a:ext cx="1878999" cy="863028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5A46AC0A-A780-69AE-8360-38C2AB5A87A0}"/>
              </a:ext>
            </a:extLst>
          </p:cNvPr>
          <p:cNvSpPr/>
          <p:nvPr/>
        </p:nvSpPr>
        <p:spPr>
          <a:xfrm>
            <a:off x="360488" y="1162727"/>
            <a:ext cx="360948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600" b="1" dirty="0">
                <a:solidFill>
                  <a:srgbClr val="00B0F0"/>
                </a:solidFill>
              </a:rPr>
              <a:t>Esami di Stato 2023</a:t>
            </a:r>
          </a:p>
          <a:p>
            <a:pPr lvl="0" algn="ctr"/>
            <a:endParaRPr lang="it-IT" sz="2600" b="1" dirty="0">
              <a:solidFill>
                <a:srgbClr val="00B0F0"/>
              </a:solidFill>
            </a:endParaRPr>
          </a:p>
          <a:p>
            <a:pPr lvl="0" algn="ctr"/>
            <a:r>
              <a:rPr lang="it-IT" sz="2600" b="1" dirty="0">
                <a:solidFill>
                  <a:srgbClr val="00B0F0"/>
                </a:solidFill>
              </a:rPr>
              <a:t>Norme e circolari</a:t>
            </a:r>
          </a:p>
          <a:p>
            <a:pPr lvl="0" algn="ctr"/>
            <a:endParaRPr lang="it-IT" sz="2600" b="1" dirty="0">
              <a:solidFill>
                <a:srgbClr val="00B0F0"/>
              </a:solidFill>
            </a:endParaRPr>
          </a:p>
        </p:txBody>
      </p:sp>
      <p:sp>
        <p:nvSpPr>
          <p:cNvPr id="5" name="Shape 65">
            <a:extLst>
              <a:ext uri="{FF2B5EF4-FFF2-40B4-BE49-F238E27FC236}">
                <a16:creationId xmlns:a16="http://schemas.microsoft.com/office/drawing/2014/main" id="{45FFBA57-C976-4FB9-1F20-FF8772999E7F}"/>
              </a:ext>
            </a:extLst>
          </p:cNvPr>
          <p:cNvSpPr txBox="1">
            <a:spLocks/>
          </p:cNvSpPr>
          <p:nvPr/>
        </p:nvSpPr>
        <p:spPr>
          <a:xfrm>
            <a:off x="74256" y="2539407"/>
            <a:ext cx="4345343" cy="119401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endParaRPr lang="en" sz="2400" b="1" dirty="0">
              <a:solidFill>
                <a:schemeClr val="accent1">
                  <a:lumMod val="75000"/>
                </a:schemeClr>
              </a:solidFill>
              <a:latin typeface="+mj-lt"/>
              <a:ea typeface="Karla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9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653958" y="474177"/>
            <a:ext cx="5649913" cy="440224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914401"/>
            <a:ext cx="6183313" cy="3566160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1400" b="1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Riferimenti normativi essenziali 1</a:t>
            </a:r>
          </a:p>
          <a:p>
            <a:pPr lvl="0" algn="ctr">
              <a:spcBef>
                <a:spcPts val="0"/>
              </a:spcBef>
              <a:buClrTx/>
              <a:buSzTx/>
            </a:pPr>
            <a:endParaRPr lang="it-IT" sz="800" b="1" dirty="0">
              <a:solidFill>
                <a:srgbClr val="00B0F0"/>
              </a:solidFill>
              <a:latin typeface="Arial"/>
              <a:cs typeface="Arial"/>
              <a:sym typeface="Arial"/>
            </a:endParaRPr>
          </a:p>
          <a:p>
            <a:pPr marL="285750" lvl="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Decreto legislativo n. 62 del 13 aprile 2017 </a:t>
            </a:r>
            <a:endParaRPr lang="it-IT" sz="12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  <a:p>
            <a:pPr marL="285750" lvl="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Decreto ministeriale n. 164 del 15 giugno 2022 che adotta quadri di riferimento e griglie di valutazione per la seconda prova scritta degli esami di Stato negli istituti professionali</a:t>
            </a:r>
          </a:p>
          <a:p>
            <a:pPr marL="285750" lvl="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Nota n. 24344 del 23 settembre 2022 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Tempi e modalità di presentazione delle domande per i candidati interni per gli esterni    </a:t>
            </a:r>
          </a:p>
          <a:p>
            <a:pPr marL="285750" lvl="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Nota n. 2860 del 30 dicembre 2022 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Esame di Stato 2023 conclusivo del secondo ciclo di istruzione</a:t>
            </a:r>
          </a:p>
          <a:p>
            <a:pPr marL="28575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Decreto ministeriale n. 11 del 25 gennaio 2023 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Individuazione delle discipline oggetto della seconda prova scritta e scelta delle discipline affidate ai commissari esterni delle commissioni d’esame</a:t>
            </a:r>
          </a:p>
          <a:p>
            <a:pPr marL="285750" lvl="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Ordinanza ministeriale n. 45 del 9 marzo 2023 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che disciplina lo svolgimento dell'esame di Stato conclusivo del secondo ciclo di istruzione per l'anno scolastico 2022/2023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endParaRPr lang="it-IT" sz="1300" i="1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  <a:p>
            <a:pPr lvl="0" algn="just">
              <a:spcBef>
                <a:spcPts val="0"/>
              </a:spcBef>
              <a:buClrTx/>
              <a:buSzTx/>
            </a:pPr>
            <a:endParaRPr lang="it-IT" sz="2000" b="1" dirty="0">
              <a:solidFill>
                <a:srgbClr val="00B0F0"/>
              </a:solidFill>
              <a:latin typeface="Arial"/>
              <a:cs typeface="Arial"/>
              <a:sym typeface="Arial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52819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653958" y="474177"/>
            <a:ext cx="5649913" cy="440224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914401"/>
            <a:ext cx="6183313" cy="3566160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1400" b="1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Riferimenti normativi essenziali 2</a:t>
            </a:r>
          </a:p>
          <a:p>
            <a:pPr lvl="0" algn="ctr">
              <a:spcBef>
                <a:spcPts val="0"/>
              </a:spcBef>
              <a:buClrTx/>
              <a:buSzTx/>
            </a:pPr>
            <a:endParaRPr lang="it-IT" sz="800" b="1" dirty="0">
              <a:solidFill>
                <a:srgbClr val="00B0F0"/>
              </a:solidFill>
              <a:latin typeface="Arial"/>
              <a:cs typeface="Arial"/>
              <a:sym typeface="Arial"/>
            </a:endParaRP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Nota n. 9260 del 16 marzo 2023 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Formazione delle commissioni dell’esame di Stato conclusivo del secondo ciclo di istruzione per </a:t>
            </a:r>
            <a:r>
              <a:rPr lang="it-IT" sz="1200" i="1" dirty="0" err="1">
                <a:solidFill>
                  <a:schemeClr val="tx1"/>
                </a:solidFill>
                <a:latin typeface="Arial"/>
                <a:cs typeface="Arial"/>
                <a:sym typeface="Arial"/>
              </a:rPr>
              <a:t>l’a.s.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2022/2023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Nota n. 9503 del 20 marzo 2023 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Utilizzo delle calcolatrici elettroniche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Decreto ministeriale n. 76 del 5 maggio 2023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Disposizioni per lo svolgimento dell’esame conclusivo del secondo ciclo di istruzione nelle istituzioni scolastiche statali e paritarie con progetti </a:t>
            </a:r>
            <a:r>
              <a:rPr lang="it-IT" sz="1200" i="1" dirty="0" err="1">
                <a:solidFill>
                  <a:schemeClr val="tx1"/>
                </a:solidFill>
                <a:latin typeface="Arial"/>
                <a:cs typeface="Arial"/>
                <a:sym typeface="Arial"/>
              </a:rPr>
              <a:t>EsaBac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ed </a:t>
            </a:r>
            <a:r>
              <a:rPr lang="it-IT" sz="1200" i="1" dirty="0" err="1">
                <a:solidFill>
                  <a:schemeClr val="tx1"/>
                </a:solidFill>
                <a:latin typeface="Arial"/>
                <a:cs typeface="Arial"/>
                <a:sym typeface="Arial"/>
              </a:rPr>
              <a:t>EsaBac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techno 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Decreto ministeriale n. 77 del 5 maggio 2023 disposizioni per lo svolgimento dell’esame di Stato nelle sezioni di liceo classico europeo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Decreto ministeriale n. 78 del 5 maggio 2023 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Disposizioni per lo svolgimento dell’esame di Stato nelle sezioni con opzione internazionale cinese </a:t>
            </a: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endParaRPr lang="it-IT" sz="1200" i="1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  <a:p>
            <a:pPr marL="285750" lvl="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endParaRPr lang="it-IT" sz="1300" i="1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  <a:p>
            <a:pPr lvl="0" algn="just">
              <a:spcBef>
                <a:spcPts val="0"/>
              </a:spcBef>
              <a:buClrTx/>
              <a:buSzTx/>
            </a:pPr>
            <a:endParaRPr lang="it-IT" sz="2000" b="1" dirty="0">
              <a:solidFill>
                <a:srgbClr val="00B0F0"/>
              </a:solidFill>
              <a:latin typeface="Arial"/>
              <a:cs typeface="Arial"/>
              <a:sym typeface="Arial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954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8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032165"/>
            <a:ext cx="6183313" cy="3448396"/>
          </a:xfrm>
        </p:spPr>
        <p:txBody>
          <a:bodyPr/>
          <a:lstStyle/>
          <a:p>
            <a:pPr lvl="0" algn="just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L’Esame di Stato conclusivo del secondo ciclo di istruzione </a:t>
            </a:r>
            <a:r>
              <a:rPr lang="it-IT" sz="2000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torna a essere configurato secondo le disposizioni normative vigenti </a:t>
            </a:r>
            <a:r>
              <a:rPr lang="it-IT" sz="20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(capo III del decreto legislativo 62 del 13 aprile 2017).</a:t>
            </a:r>
          </a:p>
          <a:p>
            <a:pPr lvl="0" algn="just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</a:t>
            </a:r>
          </a:p>
          <a:p>
            <a:pPr lvl="0" algn="just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Le novità fondamentali riguardano l’istruzione professionale di nuovo ordinamento, e in particolare (ma non esclusivamente) la seconda prova.</a:t>
            </a:r>
          </a:p>
          <a:p>
            <a:pPr lvl="0" algn="just">
              <a:spcBef>
                <a:spcPts val="0"/>
              </a:spcBef>
              <a:buClrTx/>
              <a:buSzTx/>
            </a:pPr>
            <a:endParaRPr lang="it-IT" sz="20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  <a:p>
            <a:pPr lvl="0" algn="just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Questi aspetti andranno messi in evidenza nella formazione dei presidenti.</a:t>
            </a:r>
          </a:p>
        </p:txBody>
      </p:sp>
    </p:spTree>
    <p:extLst>
      <p:ext uri="{BB962C8B-B14F-4D97-AF65-F5344CB8AC3E}">
        <p14:creationId xmlns:p14="http://schemas.microsoft.com/office/powerpoint/2010/main" val="37258193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653958" y="474177"/>
            <a:ext cx="5649913" cy="440224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914401"/>
            <a:ext cx="6183313" cy="3566160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1400" b="1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Riferimenti normativi essenziali 3</a:t>
            </a:r>
          </a:p>
          <a:p>
            <a:pPr lvl="0" algn="ctr">
              <a:spcBef>
                <a:spcPts val="0"/>
              </a:spcBef>
              <a:buClrTx/>
              <a:buSzTx/>
            </a:pPr>
            <a:endParaRPr lang="it-IT" sz="800" b="1" dirty="0">
              <a:solidFill>
                <a:srgbClr val="00B0F0"/>
              </a:solidFill>
              <a:latin typeface="Arial"/>
              <a:cs typeface="Arial"/>
              <a:sym typeface="Arial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Decreto ministeriale n. 79 del 5 maggio 2023 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Disposizioni per lo svolgimento dell’esame di Stato conclusivo del secondo ciclo di istruzione nelle sezioni con opzione internazionale spagnola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Decreto ministeriale n. 80 del 5 maggio 2023 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Disposizioni per lo svolgimento dell’esame di Stato conclusivo del secondo ciclo di istruzione nelle sezioni con opzione internazionale tedesca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Decreto ministeriale n. 81 del 5 maggio 2023 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Disposizioni per lo svolgimento dell’esame di Stato conclusivo del secondo ciclo di istruzione nelle classi sperimentali autorizzate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Nota n. 15851 del 12 maggio 2023 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Adempimenti di carattere operativo e organizzativo</a:t>
            </a:r>
          </a:p>
        </p:txBody>
      </p:sp>
    </p:spTree>
    <p:extLst>
      <p:ext uri="{BB962C8B-B14F-4D97-AF65-F5344CB8AC3E}">
        <p14:creationId xmlns:p14="http://schemas.microsoft.com/office/powerpoint/2010/main" val="38587618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653958" y="474177"/>
            <a:ext cx="5649913" cy="440224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2000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Esame di Stato 2022/2023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914401"/>
            <a:ext cx="6183313" cy="3566160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it-IT" sz="1400" b="1" dirty="0">
                <a:solidFill>
                  <a:srgbClr val="00B0F0"/>
                </a:solidFill>
                <a:latin typeface="+mj-lt"/>
                <a:cs typeface="Arial"/>
                <a:sym typeface="Arial"/>
              </a:rPr>
              <a:t>Curriculum </a:t>
            </a:r>
            <a:r>
              <a:rPr lang="it-IT" sz="1400" b="1">
                <a:solidFill>
                  <a:srgbClr val="00B0F0"/>
                </a:solidFill>
                <a:latin typeface="+mj-lt"/>
                <a:cs typeface="Arial"/>
                <a:sym typeface="Arial"/>
              </a:rPr>
              <a:t>dello studente</a:t>
            </a:r>
            <a:endParaRPr lang="it-IT" sz="1400" b="1" dirty="0">
              <a:solidFill>
                <a:srgbClr val="00B0F0"/>
              </a:solidFill>
              <a:latin typeface="+mj-lt"/>
              <a:cs typeface="Arial"/>
              <a:sym typeface="Arial"/>
            </a:endParaRPr>
          </a:p>
          <a:p>
            <a:pPr lvl="0" algn="ctr">
              <a:spcBef>
                <a:spcPts val="0"/>
              </a:spcBef>
              <a:buClrTx/>
              <a:buSzTx/>
            </a:pPr>
            <a:endParaRPr lang="it-IT" sz="800" b="1" dirty="0">
              <a:solidFill>
                <a:srgbClr val="00B0F0"/>
              </a:solidFill>
              <a:latin typeface="Arial"/>
              <a:cs typeface="Arial"/>
              <a:sym typeface="Arial"/>
            </a:endParaRP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Nota n. 4608 del 10 febbraio 2023 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Indicazioni operative per il rilascio del Curriculum dello studente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Nota n. 4995 del 14 febbraio 2023 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Indicazioni operative per la compilazione del Curriculum dello studente da parte degli studenti degenti in luoghi di cura/ospedali e istruzione domiciliare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Nota n. 8714 del 14 marzo 2023 </a:t>
            </a:r>
            <a:r>
              <a:rPr lang="it-IT" sz="1200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Indicazioni operative per la compilazione del Curriculum dello studente da parte degli studenti frequentanti sezioni carcerarie</a:t>
            </a:r>
          </a:p>
          <a:p>
            <a:pPr marL="342900" lvl="0" indent="-342900" algn="jus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it-IT" sz="2000" b="1" dirty="0">
              <a:solidFill>
                <a:srgbClr val="00B0F0"/>
              </a:solidFill>
              <a:latin typeface="Arial"/>
              <a:cs typeface="Arial"/>
              <a:sym typeface="Arial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656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47194" y="474176"/>
            <a:ext cx="6529034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Candidati esterni già in possesso di altro diploma</a:t>
            </a:r>
          </a:p>
          <a:p>
            <a:r>
              <a:rPr lang="it-IT" dirty="0">
                <a:solidFill>
                  <a:srgbClr val="00B0F0"/>
                </a:solidFill>
                <a:latin typeface="+mj-lt"/>
              </a:rPr>
              <a:t>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011233"/>
            <a:ext cx="6183313" cy="3370951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400"/>
              </a:spcAft>
              <a:buClrTx/>
              <a:buSzTx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Attenzione alla riformulazione dell’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articolo 4 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comma 6:</a:t>
            </a:r>
          </a:p>
          <a:p>
            <a:pPr algn="just">
              <a:spcBef>
                <a:spcPts val="0"/>
              </a:spcBef>
              <a:spcAft>
                <a:spcPts val="400"/>
              </a:spcAft>
              <a:buClrTx/>
              <a:buSzTx/>
            </a:pPr>
            <a:r>
              <a:rPr lang="it-IT" i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Non è consentito ripetere l’esame di Stato già sostenuto con esito positivo per la stessa tipologia o indirizzo, articolazione, opzione. </a:t>
            </a:r>
            <a:r>
              <a:rPr lang="it-IT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Negli </a:t>
            </a:r>
            <a:r>
              <a:rPr lang="it-IT" b="1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istituti professionali di nuovo ordinamento</a:t>
            </a:r>
            <a:r>
              <a:rPr lang="it-IT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, ai candidati </a:t>
            </a:r>
            <a:r>
              <a:rPr lang="it-IT" b="1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già in possesso di un diploma del previgente ordinamento</a:t>
            </a:r>
            <a:r>
              <a:rPr lang="it-IT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è </a:t>
            </a:r>
            <a:r>
              <a:rPr lang="it-IT" b="1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consentito</a:t>
            </a:r>
            <a:r>
              <a:rPr lang="it-IT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svolgere l’esame di Stato </a:t>
            </a:r>
            <a:r>
              <a:rPr lang="it-IT" b="1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nello stesso indirizzo </a:t>
            </a:r>
            <a:r>
              <a:rPr lang="it-IT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solo nel caso in cui </a:t>
            </a:r>
            <a:r>
              <a:rPr lang="it-IT" b="1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il percorso di nuovo ordinamento si differenzi </a:t>
            </a:r>
            <a:r>
              <a:rPr lang="it-IT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dall’articolazione od opzione di cui posseggono già il diploma con riferimento al </a:t>
            </a:r>
            <a:r>
              <a:rPr lang="it-IT" b="1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quadro orario </a:t>
            </a:r>
            <a:r>
              <a:rPr lang="it-IT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degli insegnamenti impartiti e/o al codice </a:t>
            </a:r>
            <a:r>
              <a:rPr lang="it-IT" b="1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ATECO</a:t>
            </a:r>
            <a:r>
              <a:rPr lang="it-IT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e/o al codice </a:t>
            </a:r>
            <a:r>
              <a:rPr lang="it-IT" b="1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NUP</a:t>
            </a:r>
            <a:r>
              <a:rPr lang="it-IT" i="1" u="sng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di cui alla “Nomenclatura e classificazione delle Unità Professionali (NUP)” che caratterizzano il percorso.</a:t>
            </a:r>
          </a:p>
          <a:p>
            <a:pPr algn="just">
              <a:spcBef>
                <a:spcPts val="0"/>
              </a:spcBef>
              <a:buClrTx/>
              <a:buSzTx/>
            </a:pPr>
            <a:endParaRPr lang="it-IT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  <a:p>
            <a:pPr algn="just">
              <a:spcBef>
                <a:spcPts val="0"/>
              </a:spcBef>
              <a:buClrTx/>
              <a:buSzTx/>
            </a:pPr>
            <a:r>
              <a:rPr lang="it-IT" sz="1200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N.B. Il richiamo ai «NUP» è stato mantenuto in quanto è nella normativa sui nuovi professionali; a partire dal 2023 l’Istat adotta la classificazione delle professioni CP2021</a:t>
            </a:r>
          </a:p>
          <a:p>
            <a:pPr lvl="0" algn="just">
              <a:spcBef>
                <a:spcPts val="0"/>
              </a:spcBef>
              <a:buClrTx/>
              <a:buSzTx/>
            </a:pPr>
            <a:endParaRPr lang="it-IT" sz="12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  <a:p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9133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113123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Credito scolastico per i candidati </a:t>
            </a:r>
          </a:p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provenienti dall’</a:t>
            </a:r>
            <a:r>
              <a:rPr lang="it-IT" sz="2000" dirty="0" err="1">
                <a:solidFill>
                  <a:srgbClr val="00B0F0"/>
                </a:solidFill>
                <a:latin typeface="+mj-lt"/>
              </a:rPr>
              <a:t>IeFP</a:t>
            </a:r>
            <a:r>
              <a:rPr lang="it-IT" sz="2000" dirty="0">
                <a:solidFill>
                  <a:srgbClr val="00B0F0"/>
                </a:solidFill>
                <a:latin typeface="+mj-lt"/>
              </a:rPr>
              <a:t> nello scrutinio finale</a:t>
            </a:r>
          </a:p>
          <a:p>
            <a:r>
              <a:rPr lang="it-IT" dirty="0">
                <a:solidFill>
                  <a:srgbClr val="00B0F0"/>
                </a:solidFill>
                <a:latin typeface="+mj-lt"/>
              </a:rPr>
              <a:t>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421027"/>
            <a:ext cx="6183313" cy="305953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ClrTx/>
              <a:buSzTx/>
            </a:pPr>
            <a:r>
              <a:rPr lang="it-IT" dirty="0">
                <a:solidFill>
                  <a:srgbClr val="000000"/>
                </a:solidFill>
                <a:latin typeface="Arial"/>
              </a:rPr>
              <a:t>All’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articolo 11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comma 4 è stato aggiunto il seguente punto d):</a:t>
            </a:r>
          </a:p>
          <a:p>
            <a:pPr algn="just"/>
            <a:r>
              <a:rPr lang="it-IT" i="1" dirty="0">
                <a:solidFill>
                  <a:srgbClr val="000000"/>
                </a:solidFill>
                <a:latin typeface="Arial"/>
              </a:rPr>
              <a:t>per i candidati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interni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 degli istituti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professionali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 di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nuovo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ordinamento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, provenienti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da percorsi di </a:t>
            </a:r>
            <a:r>
              <a:rPr lang="it-IT" b="1" i="1" dirty="0" err="1">
                <a:solidFill>
                  <a:srgbClr val="000000"/>
                </a:solidFill>
                <a:latin typeface="Arial"/>
              </a:rPr>
              <a:t>IeFP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, che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non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 siano in possesso di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credito scolastico 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per la classe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terza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 e/o per la classe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quarta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, in sede di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scrutinio finale della classe quinta il consiglio di classe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 attribuisce il credito mancante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in base al riconoscimento dei “crediti formativi”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 effettuato al momento del passaggio all’istruzione professionale,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tenendo conto 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dell’esito delle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eventuali verifiche in ingresso 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e dei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titoli di studio di </a:t>
            </a:r>
            <a:r>
              <a:rPr lang="it-IT" b="1" i="1" dirty="0" err="1">
                <a:solidFill>
                  <a:srgbClr val="000000"/>
                </a:solidFill>
                <a:latin typeface="Arial"/>
              </a:rPr>
              <a:t>IeFP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 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posseduti</a:t>
            </a:r>
          </a:p>
        </p:txBody>
      </p:sp>
    </p:spTree>
    <p:extLst>
      <p:ext uri="{BB962C8B-B14F-4D97-AF65-F5344CB8AC3E}">
        <p14:creationId xmlns:p14="http://schemas.microsoft.com/office/powerpoint/2010/main" val="229715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113123" cy="820368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Modalità di gestione </a:t>
            </a:r>
          </a:p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delle irregolarità “insanabili”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109609"/>
            <a:ext cx="6183313" cy="3370951"/>
          </a:xfrm>
        </p:spPr>
        <p:txBody>
          <a:bodyPr/>
          <a:lstStyle/>
          <a:p>
            <a:pPr marL="285750" lvl="0" indent="-285750" algn="jus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it-IT" sz="1400" dirty="0">
              <a:solidFill>
                <a:srgbClr val="000000"/>
              </a:solidFill>
              <a:latin typeface="Arial"/>
            </a:endParaRPr>
          </a:p>
          <a:p>
            <a:pPr marL="285750" lvl="0" indent="-285750" algn="jus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it-IT" sz="1400" dirty="0">
              <a:solidFill>
                <a:srgbClr val="000000"/>
              </a:solidFill>
              <a:latin typeface="Arial"/>
            </a:endParaRPr>
          </a:p>
          <a:p>
            <a:pPr lvl="0" algn="just">
              <a:spcBef>
                <a:spcPts val="0"/>
              </a:spcBef>
              <a:buClrTx/>
              <a:buSzTx/>
            </a:pPr>
            <a:r>
              <a:rPr lang="it-IT" b="1" dirty="0">
                <a:solidFill>
                  <a:srgbClr val="000000"/>
                </a:solidFill>
                <a:latin typeface="Arial"/>
              </a:rPr>
              <a:t>Articolo 16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comma 8 a): 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Il presidente della commissione, in sede di esame della documentazione relativa a ciascun candidato:</a:t>
            </a:r>
          </a:p>
          <a:p>
            <a:pPr lvl="0" algn="just">
              <a:spcBef>
                <a:spcPts val="0"/>
              </a:spcBef>
              <a:buClrTx/>
              <a:buSzTx/>
            </a:pPr>
            <a:r>
              <a:rPr lang="it-IT" i="1" dirty="0">
                <a:solidFill>
                  <a:srgbClr val="000000"/>
                </a:solidFill>
                <a:latin typeface="Arial"/>
              </a:rPr>
              <a:t>a) qualora rilevi irregolarità che appaiano “prima </a:t>
            </a:r>
            <a:r>
              <a:rPr lang="it-IT" i="1" dirty="0" err="1">
                <a:solidFill>
                  <a:srgbClr val="000000"/>
                </a:solidFill>
                <a:latin typeface="Arial"/>
              </a:rPr>
              <a:t>facie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” insanabili, prevede che i candidati sostengano le prove d’esame con riserva, dandone contestuale comunicazione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all'Ufficio scolastico regionale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. La riserva è sciolta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dalla commissione stessa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 a seguito di successiva verifica ed eventuale acquisizione della documentazione mancante nell’ambito della sessione d’esame </a:t>
            </a:r>
            <a:r>
              <a:rPr lang="it-IT" b="1" i="1" dirty="0">
                <a:solidFill>
                  <a:srgbClr val="000000"/>
                </a:solidFill>
                <a:latin typeface="Arial"/>
              </a:rPr>
              <a:t>o,</a:t>
            </a:r>
          </a:p>
          <a:p>
            <a:pPr lvl="0" algn="just">
              <a:spcBef>
                <a:spcPts val="0"/>
              </a:spcBef>
              <a:buClrTx/>
              <a:buSzTx/>
            </a:pPr>
            <a:r>
              <a:rPr lang="it-IT" b="1" i="1" dirty="0">
                <a:solidFill>
                  <a:srgbClr val="000000"/>
                </a:solidFill>
                <a:latin typeface="Arial"/>
              </a:rPr>
              <a:t>successivamente, dal competente Ufficio scolastico regionale</a:t>
            </a:r>
            <a:endParaRPr lang="it-IT" sz="1400" i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639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328880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Candidati assenti al colloquio nella data prevista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27218" y="1408918"/>
            <a:ext cx="6183313" cy="3483033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it-IT" dirty="0">
                <a:solidFill>
                  <a:schemeClr val="tx1"/>
                </a:solidFill>
                <a:latin typeface="+mn-lt"/>
              </a:rPr>
              <a:t>L’</a:t>
            </a:r>
            <a:r>
              <a:rPr lang="it-IT" b="1" dirty="0">
                <a:solidFill>
                  <a:schemeClr val="tx1"/>
                </a:solidFill>
                <a:latin typeface="+mn-lt"/>
              </a:rPr>
              <a:t>articolo</a:t>
            </a:r>
            <a:r>
              <a:rPr lang="it-IT" dirty="0">
                <a:solidFill>
                  <a:schemeClr val="tx1"/>
                </a:solidFill>
                <a:latin typeface="+mn-lt"/>
              </a:rPr>
              <a:t> 26 comma 3 reca una nuova precisazione:</a:t>
            </a:r>
          </a:p>
          <a:p>
            <a:pPr algn="just"/>
            <a:r>
              <a:rPr lang="it-IT" i="1" dirty="0">
                <a:solidFill>
                  <a:schemeClr val="tx1"/>
                </a:solidFill>
                <a:latin typeface="+mn-lt"/>
              </a:rPr>
              <a:t>Ai candidati che, a seguito di assenza per malattia, debitamente certificata, o dovuta a grave documentato motivo, riconosciuto tale dalla commissione/classe, si trovano nell’assoluta impossibilità di partecipare al colloquio nella data prevista, è data </a:t>
            </a:r>
            <a:r>
              <a:rPr lang="it-IT" b="1" i="1" dirty="0">
                <a:solidFill>
                  <a:schemeClr val="tx1"/>
                </a:solidFill>
                <a:latin typeface="+mn-lt"/>
              </a:rPr>
              <a:t>facoltà</a:t>
            </a:r>
            <a:r>
              <a:rPr lang="it-IT" i="1" dirty="0">
                <a:solidFill>
                  <a:schemeClr val="tx1"/>
                </a:solidFill>
                <a:latin typeface="+mn-lt"/>
              </a:rPr>
              <a:t> di sostenere la prova stessa </a:t>
            </a:r>
            <a:r>
              <a:rPr lang="it-IT" b="1" i="1" dirty="0">
                <a:solidFill>
                  <a:schemeClr val="tx1"/>
                </a:solidFill>
                <a:latin typeface="+mn-lt"/>
              </a:rPr>
              <a:t>in altra data </a:t>
            </a:r>
            <a:r>
              <a:rPr lang="it-IT" i="1" u="sng" dirty="0">
                <a:solidFill>
                  <a:schemeClr val="tx1"/>
                </a:solidFill>
                <a:latin typeface="+mn-lt"/>
              </a:rPr>
              <a:t>entro il </a:t>
            </a:r>
            <a:r>
              <a:rPr lang="it-IT" b="1" i="1" u="sng" dirty="0">
                <a:solidFill>
                  <a:schemeClr val="tx1"/>
                </a:solidFill>
                <a:latin typeface="+mn-lt"/>
              </a:rPr>
              <a:t>termine di chiusura dei lavori previsto dal calendario</a:t>
            </a:r>
            <a:r>
              <a:rPr lang="it-IT" i="1" u="sng" dirty="0">
                <a:solidFill>
                  <a:schemeClr val="tx1"/>
                </a:solidFill>
                <a:latin typeface="+mn-lt"/>
              </a:rPr>
              <a:t> deliberato dalla commissione </a:t>
            </a:r>
            <a:r>
              <a:rPr lang="it-IT" b="1" i="1" u="sng" dirty="0">
                <a:solidFill>
                  <a:schemeClr val="tx1"/>
                </a:solidFill>
                <a:latin typeface="+mn-lt"/>
              </a:rPr>
              <a:t>per entrambe le classi </a:t>
            </a:r>
            <a:r>
              <a:rPr lang="it-IT" i="1" u="sng" dirty="0">
                <a:solidFill>
                  <a:schemeClr val="tx1"/>
                </a:solidFill>
                <a:latin typeface="+mn-lt"/>
              </a:rPr>
              <a:t>abbinate. In tale caso, </a:t>
            </a:r>
            <a:r>
              <a:rPr lang="it-IT" b="1" i="1" u="sng" dirty="0">
                <a:solidFill>
                  <a:schemeClr val="tx1"/>
                </a:solidFill>
                <a:latin typeface="+mn-lt"/>
              </a:rPr>
              <a:t>lo scrutinio finale</a:t>
            </a:r>
            <a:r>
              <a:rPr lang="it-IT" i="1" u="sng" dirty="0">
                <a:solidFill>
                  <a:schemeClr val="tx1"/>
                </a:solidFill>
                <a:latin typeface="+mn-lt"/>
              </a:rPr>
              <a:t> della classe cui il candidato appartiene viene effettuato </a:t>
            </a:r>
            <a:r>
              <a:rPr lang="it-IT" b="1" i="1" u="sng" dirty="0">
                <a:solidFill>
                  <a:schemeClr val="tx1"/>
                </a:solidFill>
                <a:latin typeface="+mn-lt"/>
              </a:rPr>
              <a:t>dopo l’effettuazione del relativo colloquio</a:t>
            </a:r>
            <a:r>
              <a:rPr lang="it-IT" i="1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4951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47194" y="474176"/>
            <a:ext cx="6529034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Nuovi professionali e documento del 15 maggio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1011233"/>
            <a:ext cx="6322178" cy="3370951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400"/>
              </a:spcAft>
              <a:buClrTx/>
              <a:buSzTx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Il modello didattico dei nuovi professionali:</a:t>
            </a:r>
          </a:p>
          <a:p>
            <a:pPr marL="28575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aggrega le discipline/insegnamenti negli assi culturali</a:t>
            </a:r>
          </a:p>
          <a:p>
            <a:pPr marL="28575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è organizzato per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unità di apprendimento</a:t>
            </a:r>
          </a:p>
          <a:p>
            <a:pPr marL="285750" indent="-285750" algn="just"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è improntato al principio della personalizzazione educativa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pone al centro le </a:t>
            </a:r>
            <a:r>
              <a:rPr lang="it-IT" b="1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competenze</a:t>
            </a:r>
            <a:r>
              <a:rPr lang="it-IT" dirty="0">
                <a:solidFill>
                  <a:schemeClr val="tx1"/>
                </a:solidFill>
                <a:latin typeface="Arial"/>
                <a:cs typeface="Arial"/>
                <a:sym typeface="Arial"/>
              </a:rPr>
              <a:t> (competenze per l'apprendimento permanente, competenze tecnico-professionali in una dimensione operativa)</a:t>
            </a:r>
          </a:p>
          <a:p>
            <a:r>
              <a:rPr lang="it-IT" dirty="0">
                <a:solidFill>
                  <a:schemeClr val="tx1"/>
                </a:solidFill>
                <a:latin typeface="+mn-lt"/>
              </a:rPr>
              <a:t>Occorre mettere in evidenza l’impatto sull’organizzazione didattica e, di conseguenza, sul documento del consiglio di classe.</a:t>
            </a:r>
          </a:p>
        </p:txBody>
      </p:sp>
    </p:spTree>
    <p:extLst>
      <p:ext uri="{BB962C8B-B14F-4D97-AF65-F5344CB8AC3E}">
        <p14:creationId xmlns:p14="http://schemas.microsoft.com/office/powerpoint/2010/main" val="1270776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93160" y="474176"/>
            <a:ext cx="6113123" cy="62515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2000" dirty="0">
                <a:solidFill>
                  <a:srgbClr val="00B0F0"/>
                </a:solidFill>
                <a:latin typeface="+mj-lt"/>
              </a:rPr>
              <a:t>Seconda prova scritta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654050" y="962891"/>
            <a:ext cx="6183313" cy="3517669"/>
          </a:xfrm>
        </p:spPr>
        <p:txBody>
          <a:bodyPr/>
          <a:lstStyle/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Char char="Ø"/>
            </a:pPr>
            <a:r>
              <a:rPr lang="it-IT" dirty="0">
                <a:solidFill>
                  <a:srgbClr val="000000"/>
                </a:solidFill>
                <a:latin typeface="Arial"/>
              </a:rPr>
              <a:t>Le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disposizioni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sulla seconda prova dei professionali di nuovo ordinamento sono contenute nell’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articolo 20, commi 3-6;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per i professionali dell’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Istruzione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degli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adulti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nell’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articolo 20 comma 8.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Char char="Ø"/>
            </a:pPr>
            <a:r>
              <a:rPr lang="it-IT" dirty="0">
                <a:solidFill>
                  <a:srgbClr val="000000"/>
                </a:solidFill>
                <a:latin typeface="Arial"/>
              </a:rPr>
              <a:t>Per i licei, gli istituti tecnici e i percorsi di istituto professionale dell’Istruzione degli adulti (che seguono il previgente ordinamento) la seconda prova, per l’anno scolastico 2022/2023, ha per oggetto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una sola disciplina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caratterizzante, individuata dagli allegati al </a:t>
            </a:r>
            <a:r>
              <a:rPr lang="it-IT" dirty="0" err="1">
                <a:solidFill>
                  <a:srgbClr val="000000"/>
                </a:solidFill>
                <a:latin typeface="Arial"/>
              </a:rPr>
              <a:t>d.m.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n. 11 del 25 gennaio 2023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Char char="Ø"/>
            </a:pPr>
            <a:r>
              <a:rPr lang="it-IT" dirty="0">
                <a:solidFill>
                  <a:srgbClr val="000000"/>
                </a:solidFill>
                <a:latin typeface="Arial"/>
              </a:rPr>
              <a:t>Per questi istituti i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quadri di riferimento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sono quelli adottati con </a:t>
            </a:r>
            <a:r>
              <a:rPr lang="it-IT" dirty="0" err="1">
                <a:solidFill>
                  <a:srgbClr val="000000"/>
                </a:solidFill>
                <a:latin typeface="Arial"/>
              </a:rPr>
              <a:t>d.m.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n.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769/2018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.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Char char="Ø"/>
            </a:pPr>
            <a:r>
              <a:rPr lang="it-IT" dirty="0">
                <a:solidFill>
                  <a:srgbClr val="000000"/>
                </a:solidFill>
                <a:latin typeface="Arial"/>
              </a:rPr>
              <a:t>Per gli istituti professionali di nuovo ordinamento i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quadri di riferimento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sono stati adottati con </a:t>
            </a:r>
            <a:r>
              <a:rPr lang="it-IT" dirty="0" err="1">
                <a:solidFill>
                  <a:srgbClr val="000000"/>
                </a:solidFill>
                <a:latin typeface="Arial"/>
              </a:rPr>
              <a:t>d.m.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n.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164/2022.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6091589"/>
      </p:ext>
    </p:extLst>
  </p:cSld>
  <p:clrMapOvr>
    <a:masterClrMapping/>
  </p:clrMapOvr>
</p:sld>
</file>

<file path=ppt/theme/theme1.xml><?xml version="1.0" encoding="utf-8"?>
<a:theme xmlns:a="http://schemas.openxmlformats.org/drawingml/2006/main" name="Cadwal templa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5131</TotalTime>
  <Words>2937</Words>
  <Application>Microsoft Office PowerPoint</Application>
  <PresentationFormat>Presentazione su schermo (16:9)</PresentationFormat>
  <Paragraphs>166</Paragraphs>
  <Slides>31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6" baseType="lpstr">
      <vt:lpstr>Karla</vt:lpstr>
      <vt:lpstr>Arial</vt:lpstr>
      <vt:lpstr>Montserrat</vt:lpstr>
      <vt:lpstr>Wingdings</vt:lpstr>
      <vt:lpstr>Cadwal template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Valle, Gianfranco</dc:creator>
  <cp:lastModifiedBy>Caratozzolo Giuseppe</cp:lastModifiedBy>
  <cp:revision>439</cp:revision>
  <cp:lastPrinted>2017-05-12T13:29:16Z</cp:lastPrinted>
  <dcterms:modified xsi:type="dcterms:W3CDTF">2023-05-30T11:20:37Z</dcterms:modified>
</cp:coreProperties>
</file>